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Lst>
  <p:notesMasterIdLst>
    <p:notesMasterId r:id="rId92"/>
  </p:notesMasterIdLst>
  <p:sldIdLst>
    <p:sldId id="734" r:id="rId6"/>
    <p:sldId id="1087" r:id="rId7"/>
    <p:sldId id="738" r:id="rId8"/>
    <p:sldId id="1088" r:id="rId9"/>
    <p:sldId id="384" r:id="rId10"/>
    <p:sldId id="385" r:id="rId11"/>
    <p:sldId id="386" r:id="rId12"/>
    <p:sldId id="387" r:id="rId13"/>
    <p:sldId id="388" r:id="rId14"/>
    <p:sldId id="389" r:id="rId15"/>
    <p:sldId id="264" r:id="rId16"/>
    <p:sldId id="379" r:id="rId17"/>
    <p:sldId id="383" r:id="rId18"/>
    <p:sldId id="380" r:id="rId19"/>
    <p:sldId id="415" r:id="rId20"/>
    <p:sldId id="381" r:id="rId21"/>
    <p:sldId id="382" r:id="rId22"/>
    <p:sldId id="257" r:id="rId23"/>
    <p:sldId id="258" r:id="rId24"/>
    <p:sldId id="259" r:id="rId25"/>
    <p:sldId id="260" r:id="rId26"/>
    <p:sldId id="1091" r:id="rId27"/>
    <p:sldId id="652" r:id="rId28"/>
    <p:sldId id="376" r:id="rId29"/>
    <p:sldId id="458" r:id="rId30"/>
    <p:sldId id="1092" r:id="rId31"/>
    <p:sldId id="697" r:id="rId32"/>
    <p:sldId id="692" r:id="rId33"/>
    <p:sldId id="691" r:id="rId34"/>
    <p:sldId id="696" r:id="rId35"/>
    <p:sldId id="695" r:id="rId36"/>
    <p:sldId id="1139" r:id="rId37"/>
    <p:sldId id="1141" r:id="rId38"/>
    <p:sldId id="1093" r:id="rId39"/>
    <p:sldId id="337" r:id="rId40"/>
    <p:sldId id="338" r:id="rId41"/>
    <p:sldId id="339" r:id="rId42"/>
    <p:sldId id="375" r:id="rId43"/>
    <p:sldId id="1094" r:id="rId44"/>
    <p:sldId id="277" r:id="rId45"/>
    <p:sldId id="279" r:id="rId46"/>
    <p:sldId id="280" r:id="rId47"/>
    <p:sldId id="281" r:id="rId48"/>
    <p:sldId id="700" r:id="rId49"/>
    <p:sldId id="1096" r:id="rId50"/>
    <p:sldId id="1098" r:id="rId51"/>
    <p:sldId id="1102" r:id="rId52"/>
    <p:sldId id="1106" r:id="rId53"/>
    <p:sldId id="1107" r:id="rId54"/>
    <p:sldId id="262" r:id="rId55"/>
    <p:sldId id="325" r:id="rId56"/>
    <p:sldId id="1089" r:id="rId57"/>
    <p:sldId id="515" r:id="rId58"/>
    <p:sldId id="641" r:id="rId59"/>
    <p:sldId id="486" r:id="rId60"/>
    <p:sldId id="1097" r:id="rId61"/>
    <p:sldId id="390" r:id="rId62"/>
    <p:sldId id="410" r:id="rId63"/>
    <p:sldId id="407" r:id="rId64"/>
    <p:sldId id="704" r:id="rId65"/>
    <p:sldId id="519" r:id="rId66"/>
    <p:sldId id="638" r:id="rId67"/>
    <p:sldId id="411" r:id="rId68"/>
    <p:sldId id="391" r:id="rId69"/>
    <p:sldId id="518" r:id="rId70"/>
    <p:sldId id="395" r:id="rId71"/>
    <p:sldId id="516" r:id="rId72"/>
    <p:sldId id="396" r:id="rId73"/>
    <p:sldId id="1109" r:id="rId74"/>
    <p:sldId id="1110" r:id="rId75"/>
    <p:sldId id="457" r:id="rId76"/>
    <p:sldId id="397" r:id="rId77"/>
    <p:sldId id="398" r:id="rId78"/>
    <p:sldId id="399" r:id="rId79"/>
    <p:sldId id="401" r:id="rId80"/>
    <p:sldId id="526" r:id="rId81"/>
    <p:sldId id="565" r:id="rId82"/>
    <p:sldId id="522" r:id="rId83"/>
    <p:sldId id="572" r:id="rId84"/>
    <p:sldId id="402" r:id="rId85"/>
    <p:sldId id="403" r:id="rId86"/>
    <p:sldId id="571" r:id="rId87"/>
    <p:sldId id="419" r:id="rId88"/>
    <p:sldId id="1099" r:id="rId89"/>
    <p:sldId id="1108" r:id="rId90"/>
    <p:sldId id="454"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45D769-4EF1-4C4B-AA95-336F29D6EEB2}">
          <p14:sldIdLst>
            <p14:sldId id="734"/>
            <p14:sldId id="1087"/>
            <p14:sldId id="738"/>
            <p14:sldId id="1088"/>
            <p14:sldId id="384"/>
            <p14:sldId id="385"/>
            <p14:sldId id="386"/>
            <p14:sldId id="387"/>
            <p14:sldId id="388"/>
            <p14:sldId id="389"/>
            <p14:sldId id="264"/>
            <p14:sldId id="379"/>
            <p14:sldId id="383"/>
            <p14:sldId id="380"/>
            <p14:sldId id="415"/>
            <p14:sldId id="381"/>
            <p14:sldId id="382"/>
            <p14:sldId id="257"/>
            <p14:sldId id="258"/>
            <p14:sldId id="259"/>
            <p14:sldId id="260"/>
            <p14:sldId id="1091"/>
            <p14:sldId id="652"/>
            <p14:sldId id="376"/>
            <p14:sldId id="458"/>
            <p14:sldId id="1092"/>
            <p14:sldId id="697"/>
            <p14:sldId id="692"/>
            <p14:sldId id="691"/>
            <p14:sldId id="696"/>
            <p14:sldId id="695"/>
            <p14:sldId id="1139"/>
            <p14:sldId id="1141"/>
            <p14:sldId id="1093"/>
            <p14:sldId id="337"/>
            <p14:sldId id="338"/>
            <p14:sldId id="339"/>
            <p14:sldId id="375"/>
            <p14:sldId id="1094"/>
            <p14:sldId id="277"/>
            <p14:sldId id="279"/>
            <p14:sldId id="280"/>
            <p14:sldId id="281"/>
            <p14:sldId id="700"/>
            <p14:sldId id="1096"/>
            <p14:sldId id="1098"/>
            <p14:sldId id="1102"/>
            <p14:sldId id="1106"/>
            <p14:sldId id="1107"/>
            <p14:sldId id="262"/>
            <p14:sldId id="325"/>
            <p14:sldId id="1089"/>
            <p14:sldId id="515"/>
            <p14:sldId id="641"/>
            <p14:sldId id="486"/>
            <p14:sldId id="1097"/>
            <p14:sldId id="390"/>
            <p14:sldId id="410"/>
            <p14:sldId id="407"/>
            <p14:sldId id="704"/>
            <p14:sldId id="519"/>
            <p14:sldId id="638"/>
            <p14:sldId id="411"/>
            <p14:sldId id="391"/>
            <p14:sldId id="518"/>
            <p14:sldId id="395"/>
            <p14:sldId id="516"/>
            <p14:sldId id="396"/>
            <p14:sldId id="1109"/>
            <p14:sldId id="1110"/>
            <p14:sldId id="457"/>
            <p14:sldId id="397"/>
            <p14:sldId id="398"/>
            <p14:sldId id="399"/>
            <p14:sldId id="401"/>
            <p14:sldId id="526"/>
            <p14:sldId id="565"/>
            <p14:sldId id="522"/>
            <p14:sldId id="572"/>
            <p14:sldId id="402"/>
            <p14:sldId id="403"/>
            <p14:sldId id="571"/>
            <p14:sldId id="419"/>
            <p14:sldId id="1099"/>
            <p14:sldId id="1108"/>
          </p14:sldIdLst>
        </p14:section>
        <p14:section name="Untitled Section" id="{F350FB7A-F997-4852-B9C6-3D74D70E8497}">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ankin" initials="DH" lastIdx="6" clrIdx="0">
    <p:extLst>
      <p:ext uri="{19B8F6BF-5375-455C-9EA6-DF929625EA0E}">
        <p15:presenceInfo xmlns:p15="http://schemas.microsoft.com/office/powerpoint/2012/main" userId="S::david@reviseonline.com::fcc49135-1093-45dc-a822-3e6b093b76f8" providerId="AD"/>
      </p:ext>
    </p:extLst>
  </p:cmAuthor>
  <p:cmAuthor id="2" name="Stephen Leahy" initials="SL" lastIdx="5" clrIdx="1">
    <p:extLst>
      <p:ext uri="{19B8F6BF-5375-455C-9EA6-DF929625EA0E}">
        <p15:presenceInfo xmlns:p15="http://schemas.microsoft.com/office/powerpoint/2012/main" userId="S-1-5-21-1638293605-723479932-2043220923-1219" providerId="AD"/>
      </p:ext>
    </p:extLst>
  </p:cmAuthor>
  <p:cmAuthor id="3" name="david hankin" initials="dh" lastIdx="10" clrIdx="2">
    <p:extLst>
      <p:ext uri="{19B8F6BF-5375-455C-9EA6-DF929625EA0E}">
        <p15:presenceInfo xmlns:p15="http://schemas.microsoft.com/office/powerpoint/2012/main" userId="9e340619c4ec038a" providerId="Windows Live"/>
      </p:ext>
    </p:extLst>
  </p:cmAuthor>
  <p:cmAuthor id="4" name="Kathryn Hankin (Sacred Heart College - Sorrento)" initials="KH(HC-S" lastIdx="14" clrIdx="3">
    <p:extLst>
      <p:ext uri="{19B8F6BF-5375-455C-9EA6-DF929625EA0E}">
        <p15:presenceInfo xmlns:p15="http://schemas.microsoft.com/office/powerpoint/2012/main" userId="S::kathryn.booth@cewa.edu.au::88fa54bf-1b5d-44ad-8658-25145ad191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B290FF"/>
    <a:srgbClr val="66FF32"/>
    <a:srgbClr val="B7DFEA"/>
    <a:srgbClr val="B7DEE9"/>
    <a:srgbClr val="B7DEE8"/>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07E40-EE43-FDA6-DF20-9E764C1F0A17}" v="6" dt="2019-10-13T11:28:01.234"/>
    <p1510:client id="{433C9213-AFA7-C641-A9E1-33904D153B17}" v="6" dt="2019-10-13T11:31:11.943"/>
    <p1510:client id="{FE3C660B-27FA-62D8-488E-5A0E396723D9}" v="7" dt="2019-10-13T11:29:56.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69"/>
  </p:normalViewPr>
  <p:slideViewPr>
    <p:cSldViewPr snapToGrid="0" snapToObjects="1">
      <p:cViewPr varScale="1">
        <p:scale>
          <a:sx n="74" d="100"/>
          <a:sy n="74" d="100"/>
        </p:scale>
        <p:origin x="1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nkin" userId="fcc49135-1093-45dc-a822-3e6b093b76f8" providerId="ADAL" clId="{433C9213-AFA7-C641-A9E1-33904D153B17}"/>
    <pc:docChg chg="custSel modSld">
      <pc:chgData name="David Hankin" userId="fcc49135-1093-45dc-a822-3e6b093b76f8" providerId="ADAL" clId="{433C9213-AFA7-C641-A9E1-33904D153B17}" dt="2019-10-13T11:31:11.942" v="12"/>
      <pc:docMkLst>
        <pc:docMk/>
      </pc:docMkLst>
      <pc:sldChg chg="addSp delSp modSp">
        <pc:chgData name="David Hankin" userId="fcc49135-1093-45dc-a822-3e6b093b76f8" providerId="ADAL" clId="{433C9213-AFA7-C641-A9E1-33904D153B17}" dt="2019-10-13T11:31:11.942" v="12"/>
        <pc:sldMkLst>
          <pc:docMk/>
          <pc:sldMk cId="1353230499" sldId="1087"/>
        </pc:sldMkLst>
        <pc:spChg chg="del">
          <ac:chgData name="David Hankin" userId="fcc49135-1093-45dc-a822-3e6b093b76f8" providerId="ADAL" clId="{433C9213-AFA7-C641-A9E1-33904D153B17}" dt="2019-10-13T11:20:24.878" v="0" actId="478"/>
          <ac:spMkLst>
            <pc:docMk/>
            <pc:sldMk cId="1353230499" sldId="1087"/>
            <ac:spMk id="4" creationId="{4900D636-7742-469C-AD85-F684D4333942}"/>
          </ac:spMkLst>
        </pc:spChg>
        <pc:spChg chg="add del mod">
          <ac:chgData name="David Hankin" userId="fcc49135-1093-45dc-a822-3e6b093b76f8" providerId="ADAL" clId="{433C9213-AFA7-C641-A9E1-33904D153B17}" dt="2019-10-13T11:28:28.209" v="8" actId="478"/>
          <ac:spMkLst>
            <pc:docMk/>
            <pc:sldMk cId="1353230499" sldId="1087"/>
            <ac:spMk id="7" creationId="{1CA330EF-13F1-8947-8583-C4E7F4526944}"/>
          </ac:spMkLst>
        </pc:spChg>
        <pc:spChg chg="add del">
          <ac:chgData name="David Hankin" userId="fcc49135-1093-45dc-a822-3e6b093b76f8" providerId="ADAL" clId="{433C9213-AFA7-C641-A9E1-33904D153B17}" dt="2019-10-13T11:30:38.303" v="10" actId="478"/>
          <ac:spMkLst>
            <pc:docMk/>
            <pc:sldMk cId="1353230499" sldId="1087"/>
            <ac:spMk id="10" creationId="{870D7224-1A45-C846-A440-DBEF4529D37B}"/>
          </ac:spMkLst>
        </pc:spChg>
        <pc:spChg chg="add">
          <ac:chgData name="David Hankin" userId="fcc49135-1093-45dc-a822-3e6b093b76f8" providerId="ADAL" clId="{433C9213-AFA7-C641-A9E1-33904D153B17}" dt="2019-10-13T11:31:11.942" v="12"/>
          <ac:spMkLst>
            <pc:docMk/>
            <pc:sldMk cId="1353230499" sldId="1087"/>
            <ac:spMk id="11" creationId="{1DBEC7B4-8E40-2A41-9DB8-37E153AD195E}"/>
          </ac:spMkLst>
        </pc:spChg>
        <pc:picChg chg="del">
          <ac:chgData name="David Hankin" userId="fcc49135-1093-45dc-a822-3e6b093b76f8" providerId="ADAL" clId="{433C9213-AFA7-C641-A9E1-33904D153B17}" dt="2019-10-13T11:30:52.450" v="11" actId="478"/>
          <ac:picMkLst>
            <pc:docMk/>
            <pc:sldMk cId="1353230499" sldId="1087"/>
            <ac:picMk id="2" creationId="{16163F29-2E8C-4EDA-8049-58A5164A6313}"/>
          </ac:picMkLst>
        </pc:picChg>
        <pc:picChg chg="add">
          <ac:chgData name="David Hankin" userId="fcc49135-1093-45dc-a822-3e6b093b76f8" providerId="ADAL" clId="{433C9213-AFA7-C641-A9E1-33904D153B17}" dt="2019-10-13T11:20:37.942" v="6"/>
          <ac:picMkLst>
            <pc:docMk/>
            <pc:sldMk cId="1353230499" sldId="1087"/>
            <ac:picMk id="9" creationId="{5EE14C1B-5E87-4A46-84D5-949A11DE0745}"/>
          </ac:picMkLst>
        </pc:picChg>
      </pc:sldChg>
    </pc:docChg>
  </pc:docChgLst>
  <pc:docChgLst>
    <pc:chgData name="David Hankin" userId="S::david@reviseonline.com::fcc49135-1093-45dc-a822-3e6b093b76f8" providerId="AD" clId="Web-{FE3C660B-27FA-62D8-488E-5A0E396723D9}"/>
    <pc:docChg chg="modSld">
      <pc:chgData name="David Hankin" userId="S::david@reviseonline.com::fcc49135-1093-45dc-a822-3e6b093b76f8" providerId="AD" clId="Web-{FE3C660B-27FA-62D8-488E-5A0E396723D9}" dt="2019-10-13T11:29:56.124" v="4"/>
      <pc:docMkLst>
        <pc:docMk/>
      </pc:docMkLst>
      <pc:sldChg chg="delSp modSp">
        <pc:chgData name="David Hankin" userId="S::david@reviseonline.com::fcc49135-1093-45dc-a822-3e6b093b76f8" providerId="AD" clId="Web-{FE3C660B-27FA-62D8-488E-5A0E396723D9}" dt="2019-10-13T11:29:56.124" v="4"/>
        <pc:sldMkLst>
          <pc:docMk/>
          <pc:sldMk cId="1353230499" sldId="1087"/>
        </pc:sldMkLst>
        <pc:spChg chg="del mod">
          <ac:chgData name="David Hankin" userId="S::david@reviseonline.com::fcc49135-1093-45dc-a822-3e6b093b76f8" providerId="AD" clId="Web-{FE3C660B-27FA-62D8-488E-5A0E396723D9}" dt="2019-10-13T11:29:56.124" v="4"/>
          <ac:spMkLst>
            <pc:docMk/>
            <pc:sldMk cId="1353230499" sldId="1087"/>
            <ac:spMk id="10" creationId="{870D7224-1A45-C846-A440-DBEF4529D37B}"/>
          </ac:spMkLst>
        </pc:spChg>
      </pc:sldChg>
    </pc:docChg>
  </pc:docChgLst>
  <pc:docChgLst>
    <pc:chgData name="David Hankin" userId="S::david@reviseonline.com::fcc49135-1093-45dc-a822-3e6b093b76f8" providerId="AD" clId="Web-{08B07E40-EE43-FDA6-DF20-9E764C1F0A17}"/>
    <pc:docChg chg="modSld">
      <pc:chgData name="David Hankin" userId="S::david@reviseonline.com::fcc49135-1093-45dc-a822-3e6b093b76f8" providerId="AD" clId="Web-{08B07E40-EE43-FDA6-DF20-9E764C1F0A17}" dt="2019-10-13T11:28:01.234" v="4" actId="1076"/>
      <pc:docMkLst>
        <pc:docMk/>
      </pc:docMkLst>
      <pc:sldChg chg="addSp delSp modSp">
        <pc:chgData name="David Hankin" userId="S::david@reviseonline.com::fcc49135-1093-45dc-a822-3e6b093b76f8" providerId="AD" clId="Web-{08B07E40-EE43-FDA6-DF20-9E764C1F0A17}" dt="2019-10-13T11:28:01.234" v="4" actId="1076"/>
        <pc:sldMkLst>
          <pc:docMk/>
          <pc:sldMk cId="1353230499" sldId="1087"/>
        </pc:sldMkLst>
        <pc:spChg chg="del">
          <ac:chgData name="David Hankin" userId="S::david@reviseonline.com::fcc49135-1093-45dc-a822-3e6b093b76f8" providerId="AD" clId="Web-{08B07E40-EE43-FDA6-DF20-9E764C1F0A17}" dt="2019-10-13T11:27:47.703" v="0"/>
          <ac:spMkLst>
            <pc:docMk/>
            <pc:sldMk cId="1353230499" sldId="1087"/>
            <ac:spMk id="7" creationId="{1CA330EF-13F1-8947-8583-C4E7F4526944}"/>
          </ac:spMkLst>
        </pc:spChg>
        <pc:picChg chg="add mod">
          <ac:chgData name="David Hankin" userId="S::david@reviseonline.com::fcc49135-1093-45dc-a822-3e6b093b76f8" providerId="AD" clId="Web-{08B07E40-EE43-FDA6-DF20-9E764C1F0A17}" dt="2019-10-13T11:28:01.234" v="4" actId="1076"/>
          <ac:picMkLst>
            <pc:docMk/>
            <pc:sldMk cId="1353230499" sldId="1087"/>
            <ac:picMk id="2" creationId="{16163F29-2E8C-4EDA-8049-58A5164A6313}"/>
          </ac:picMkLst>
        </pc:picChg>
      </pc:sld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rgbClr val="FFFF00"/>
                </a:solidFill>
                <a:effectLst>
                  <a:outerShdw blurRad="50800" dist="38100" dir="5400000" algn="t" rotWithShape="0">
                    <a:prstClr val="black">
                      <a:alpha val="40000"/>
                    </a:prstClr>
                  </a:outerShdw>
                </a:effectLst>
                <a:latin typeface="+mn-lt"/>
                <a:ea typeface="+mn-ea"/>
                <a:cs typeface="+mn-cs"/>
              </a:defRPr>
            </a:pPr>
            <a:r>
              <a:rPr lang="en-US" sz="2400" b="1">
                <a:solidFill>
                  <a:srgbClr val="FFFF00"/>
                </a:solidFill>
              </a:rPr>
              <a:t>Blood flow distribution at rest and exercise</a:t>
            </a:r>
          </a:p>
        </c:rich>
      </c:tx>
      <c:overlay val="0"/>
      <c:spPr>
        <a:noFill/>
        <a:ln>
          <a:noFill/>
        </a:ln>
        <a:effectLst/>
      </c:spPr>
      <c:txPr>
        <a:bodyPr rot="0" spcFirstLastPara="1" vertOverflow="ellipsis" vert="horz" wrap="square" anchor="ctr" anchorCtr="1"/>
        <a:lstStyle/>
        <a:p>
          <a:pPr>
            <a:defRPr sz="2400" b="1" i="0" u="none" strike="noStrike" kern="1200" spc="100" baseline="0">
              <a:solidFill>
                <a:srgbClr val="FFFF00"/>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Resting</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FF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Sheet1!$A$2:$A$8</c:f>
              <c:strCache>
                <c:ptCount val="7"/>
                <c:pt idx="0">
                  <c:v>Brain</c:v>
                </c:pt>
                <c:pt idx="1">
                  <c:v>Heart</c:v>
                </c:pt>
                <c:pt idx="2">
                  <c:v>Kidneys</c:v>
                </c:pt>
                <c:pt idx="3">
                  <c:v>Liver</c:v>
                </c:pt>
                <c:pt idx="4">
                  <c:v>Skin</c:v>
                </c:pt>
                <c:pt idx="5">
                  <c:v>Muscles</c:v>
                </c:pt>
                <c:pt idx="6">
                  <c:v>Other</c:v>
                </c:pt>
              </c:strCache>
            </c:strRef>
          </c:cat>
          <c:val>
            <c:numRef>
              <c:f>Sheet1!$B$2:$B$8</c:f>
              <c:numCache>
                <c:formatCode>0%</c:formatCode>
                <c:ptCount val="7"/>
                <c:pt idx="0">
                  <c:v>0.15</c:v>
                </c:pt>
                <c:pt idx="1">
                  <c:v>0.05</c:v>
                </c:pt>
                <c:pt idx="2">
                  <c:v>0.22</c:v>
                </c:pt>
                <c:pt idx="3">
                  <c:v>0.28000000000000003</c:v>
                </c:pt>
                <c:pt idx="4">
                  <c:v>7.0000000000000007E-2</c:v>
                </c:pt>
                <c:pt idx="5">
                  <c:v>0.16</c:v>
                </c:pt>
                <c:pt idx="6">
                  <c:v>7.0000000000000007E-2</c:v>
                </c:pt>
              </c:numCache>
            </c:numRef>
          </c:val>
          <c:extLst>
            <c:ext xmlns:c16="http://schemas.microsoft.com/office/drawing/2014/chart" uri="{C3380CC4-5D6E-409C-BE32-E72D297353CC}">
              <c16:uniqueId val="{00000000-ADC5-6448-9A02-4EA9563E3D9E}"/>
            </c:ext>
          </c:extLst>
        </c:ser>
        <c:ser>
          <c:idx val="1"/>
          <c:order val="1"/>
          <c:tx>
            <c:strRef>
              <c:f>Sheet1!$C$1</c:f>
              <c:strCache>
                <c:ptCount val="1"/>
                <c:pt idx="0">
                  <c:v>Exercising</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FF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Sheet1!$A$2:$A$8</c:f>
              <c:strCache>
                <c:ptCount val="7"/>
                <c:pt idx="0">
                  <c:v>Brain</c:v>
                </c:pt>
                <c:pt idx="1">
                  <c:v>Heart</c:v>
                </c:pt>
                <c:pt idx="2">
                  <c:v>Kidneys</c:v>
                </c:pt>
                <c:pt idx="3">
                  <c:v>Liver</c:v>
                </c:pt>
                <c:pt idx="4">
                  <c:v>Skin</c:v>
                </c:pt>
                <c:pt idx="5">
                  <c:v>Muscles</c:v>
                </c:pt>
                <c:pt idx="6">
                  <c:v>Other</c:v>
                </c:pt>
              </c:strCache>
            </c:strRef>
          </c:cat>
          <c:val>
            <c:numRef>
              <c:f>Sheet1!$C$2:$C$8</c:f>
              <c:numCache>
                <c:formatCode>0%</c:formatCode>
                <c:ptCount val="7"/>
                <c:pt idx="0">
                  <c:v>0.03</c:v>
                </c:pt>
                <c:pt idx="1">
                  <c:v>0.03</c:v>
                </c:pt>
                <c:pt idx="2">
                  <c:v>0.02</c:v>
                </c:pt>
                <c:pt idx="3">
                  <c:v>0.02</c:v>
                </c:pt>
                <c:pt idx="4">
                  <c:v>0.02</c:v>
                </c:pt>
                <c:pt idx="5">
                  <c:v>0.86</c:v>
                </c:pt>
                <c:pt idx="6">
                  <c:v>0.02</c:v>
                </c:pt>
              </c:numCache>
            </c:numRef>
          </c:val>
          <c:extLst>
            <c:ext xmlns:c16="http://schemas.microsoft.com/office/drawing/2014/chart" uri="{C3380CC4-5D6E-409C-BE32-E72D297353CC}">
              <c16:uniqueId val="{00000001-ADC5-6448-9A02-4EA9563E3D9E}"/>
            </c:ext>
          </c:extLst>
        </c:ser>
        <c:dLbls>
          <c:dLblPos val="inEnd"/>
          <c:showLegendKey val="0"/>
          <c:showVal val="1"/>
          <c:showCatName val="0"/>
          <c:showSerName val="0"/>
          <c:showPercent val="0"/>
          <c:showBubbleSize val="0"/>
        </c:dLbls>
        <c:gapWidth val="100"/>
        <c:overlap val="-24"/>
        <c:axId val="1766467472"/>
        <c:axId val="1766348064"/>
      </c:barChart>
      <c:catAx>
        <c:axId val="1766467472"/>
        <c:scaling>
          <c:orientation val="minMax"/>
        </c:scaling>
        <c:delete val="0"/>
        <c:axPos val="b"/>
        <c:title>
          <c:tx>
            <c:rich>
              <a:bodyPr rot="0" spcFirstLastPara="1" vertOverflow="ellipsis" vert="horz" wrap="square" anchor="ctr" anchorCtr="1"/>
              <a:lstStyle/>
              <a:p>
                <a:pPr>
                  <a:defRPr sz="1800" b="1" i="0" u="none" strike="noStrike" kern="1200" cap="all" baseline="0">
                    <a:solidFill>
                      <a:srgbClr val="FFFF00"/>
                    </a:solidFill>
                    <a:latin typeface="+mn-lt"/>
                    <a:ea typeface="+mn-ea"/>
                    <a:cs typeface="+mn-cs"/>
                  </a:defRPr>
                </a:pPr>
                <a:r>
                  <a:rPr lang="en-US" sz="1800">
                    <a:solidFill>
                      <a:srgbClr val="FFFF00"/>
                    </a:solidFill>
                  </a:rPr>
                  <a:t>Part of the body</a:t>
                </a:r>
              </a:p>
            </c:rich>
          </c:tx>
          <c:overlay val="0"/>
          <c:spPr>
            <a:noFill/>
            <a:ln>
              <a:noFill/>
            </a:ln>
            <a:effectLst/>
          </c:spPr>
          <c:txPr>
            <a:bodyPr rot="0" spcFirstLastPara="1" vertOverflow="ellipsis" vert="horz" wrap="square" anchor="ctr" anchorCtr="1"/>
            <a:lstStyle/>
            <a:p>
              <a:pPr>
                <a:defRPr sz="1800" b="1" i="0" u="none" strike="noStrike" kern="1200" cap="all" baseline="0">
                  <a:solidFill>
                    <a:srgbClr val="FFFF00"/>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1766348064"/>
        <c:crosses val="autoZero"/>
        <c:auto val="1"/>
        <c:lblAlgn val="ctr"/>
        <c:lblOffset val="100"/>
        <c:noMultiLvlLbl val="0"/>
      </c:catAx>
      <c:valAx>
        <c:axId val="176634806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800" b="1" i="0" u="none" strike="noStrike" kern="1200" cap="all" baseline="0">
                    <a:solidFill>
                      <a:srgbClr val="FFFF00"/>
                    </a:solidFill>
                    <a:latin typeface="+mn-lt"/>
                    <a:ea typeface="+mn-ea"/>
                    <a:cs typeface="+mn-cs"/>
                  </a:defRPr>
                </a:pPr>
                <a:r>
                  <a:rPr lang="en-US" sz="1800">
                    <a:solidFill>
                      <a:srgbClr val="FFFF00"/>
                    </a:solidFill>
                  </a:rPr>
                  <a:t>% total blood flow</a:t>
                </a:r>
              </a:p>
            </c:rich>
          </c:tx>
          <c:overlay val="0"/>
          <c:spPr>
            <a:noFill/>
            <a:ln>
              <a:noFill/>
            </a:ln>
            <a:effectLst/>
          </c:spPr>
          <c:txPr>
            <a:bodyPr rot="-5400000" spcFirstLastPara="1" vertOverflow="ellipsis" vert="horz" wrap="square" anchor="ctr" anchorCtr="1"/>
            <a:lstStyle/>
            <a:p>
              <a:pPr>
                <a:defRPr sz="1800" b="1" i="0" u="none" strike="noStrike" kern="1200" cap="all" baseline="0">
                  <a:solidFill>
                    <a:srgbClr val="FFFF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1766467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CCE5B-62E8-48C4-9BE6-A1D8AA00FB67}" type="datetimeFigureOut">
              <a:rPr lang="en-AU" smtClean="0"/>
              <a:t>12/12/2023</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3D298-C5BD-4914-A372-E85530613F0F}" type="slidenum">
              <a:rPr lang="en-AU" smtClean="0"/>
              <a:t>‹#›</a:t>
            </a:fld>
            <a:endParaRPr lang="en-AU"/>
          </a:p>
        </p:txBody>
      </p:sp>
    </p:spTree>
    <p:extLst>
      <p:ext uri="{BB962C8B-B14F-4D97-AF65-F5344CB8AC3E}">
        <p14:creationId xmlns:p14="http://schemas.microsoft.com/office/powerpoint/2010/main" val="279882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81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18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5541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5358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590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36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12ACAC5D-39C1-403F-9C62-B0590E56D6AD}" type="slidenum">
              <a:rPr lang="en-AU" smtClean="0"/>
              <a:t>40</a:t>
            </a:fld>
            <a:endParaRPr lang="en-AU"/>
          </a:p>
        </p:txBody>
      </p:sp>
    </p:spTree>
    <p:extLst>
      <p:ext uri="{BB962C8B-B14F-4D97-AF65-F5344CB8AC3E}">
        <p14:creationId xmlns:p14="http://schemas.microsoft.com/office/powerpoint/2010/main" val="3733836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AA12B7-809C-4F5D-B901-71AB1BF98954}" type="slidenum">
              <a:rPr lang="en-AU" smtClean="0"/>
              <a:t>41</a:t>
            </a:fld>
            <a:endParaRPr lang="en-AU"/>
          </a:p>
        </p:txBody>
      </p:sp>
    </p:spTree>
    <p:extLst>
      <p:ext uri="{BB962C8B-B14F-4D97-AF65-F5344CB8AC3E}">
        <p14:creationId xmlns:p14="http://schemas.microsoft.com/office/powerpoint/2010/main" val="4271927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379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75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6C22836-94F4-4B10-943E-47A1DC6158C5}" type="slidenum">
              <a:rPr lang="en-US" smtClean="0"/>
              <a:pPr/>
              <a:t>77</a:t>
            </a:fld>
            <a:endParaRPr lang="en-US"/>
          </a:p>
        </p:txBody>
      </p:sp>
    </p:spTree>
    <p:extLst>
      <p:ext uri="{BB962C8B-B14F-4D97-AF65-F5344CB8AC3E}">
        <p14:creationId xmlns:p14="http://schemas.microsoft.com/office/powerpoint/2010/main" val="324500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AA12B7-809C-4F5D-B901-71AB1BF98954}" type="slidenum">
              <a:rPr lang="en-AU" smtClean="0"/>
              <a:t>12</a:t>
            </a:fld>
            <a:endParaRPr lang="en-AU"/>
          </a:p>
        </p:txBody>
      </p:sp>
    </p:spTree>
    <p:extLst>
      <p:ext uri="{BB962C8B-B14F-4D97-AF65-F5344CB8AC3E}">
        <p14:creationId xmlns:p14="http://schemas.microsoft.com/office/powerpoint/2010/main" val="3160814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p:spPr>
      </p:sp>
      <p:sp>
        <p:nvSpPr>
          <p:cNvPr id="2519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
        <p:nvSpPr>
          <p:cNvPr id="2519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CE683E-3CA1-4FE6-B823-4EBA03BCAE30}"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29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878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8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610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742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036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9861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22836-94F4-4B10-943E-47A1DC6158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257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A1F1CBA-FBE8-4EE8-B3F1-6463A82A1917}"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376361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BBC0223-81DF-45AA-9E32-0CAFF48BF4D5}"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45843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E31C9D0-F0A3-4DFD-8F6A-507F358F5357}"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4213091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3B3D1AFA-5497-48DA-A6CF-0CAF1A378570}"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180466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DC10ED6B-92D0-4A5E-90E8-C8569312C9F4}"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4016342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225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B8C74-C3C1-4F97-8077-7918293851B9}"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161031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86D54AA5-914C-46BC-B1C0-C23D0B3298AB}"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2128524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DC6645C6-58E0-4902-9962-BDDFD6196FCD}" type="datetime1">
              <a:rPr lang="en-US" smtClean="0"/>
              <a:t>12/12/2023</a:t>
            </a:fld>
            <a:endParaRPr lang="en-AU"/>
          </a:p>
        </p:txBody>
      </p:sp>
      <p:sp>
        <p:nvSpPr>
          <p:cNvPr id="8" name="Footer Placeholder 7"/>
          <p:cNvSpPr>
            <a:spLocks noGrp="1"/>
          </p:cNvSpPr>
          <p:nvPr>
            <p:ph type="ftr" sz="quarter" idx="11"/>
          </p:nvPr>
        </p:nvSpPr>
        <p:spPr/>
        <p:txBody>
          <a:bodyPr/>
          <a:lstStyle/>
          <a:p>
            <a:r>
              <a:rPr lang="en-AU"/>
              <a:t>©PE STUDIES RESOURCES</a:t>
            </a:r>
          </a:p>
        </p:txBody>
      </p:sp>
      <p:sp>
        <p:nvSpPr>
          <p:cNvPr id="9" name="Slide Number Placeholder 8"/>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910412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687F228-ADD1-43E1-9B71-2EF2F98DD585}" type="datetime1">
              <a:rPr lang="en-US" smtClean="0"/>
              <a:t>12/12/2023</a:t>
            </a:fld>
            <a:endParaRPr lang="en-AU"/>
          </a:p>
        </p:txBody>
      </p:sp>
      <p:sp>
        <p:nvSpPr>
          <p:cNvPr id="4" name="Footer Placeholder 3"/>
          <p:cNvSpPr>
            <a:spLocks noGrp="1"/>
          </p:cNvSpPr>
          <p:nvPr>
            <p:ph type="ftr" sz="quarter" idx="11"/>
          </p:nvPr>
        </p:nvSpPr>
        <p:spPr/>
        <p:txBody>
          <a:bodyPr/>
          <a:lstStyle/>
          <a:p>
            <a:r>
              <a:rPr lang="en-AU"/>
              <a:t>©PE STUDIES RESOURCES</a:t>
            </a:r>
          </a:p>
        </p:txBody>
      </p:sp>
      <p:sp>
        <p:nvSpPr>
          <p:cNvPr id="5" name="Slide Number Placeholder 4"/>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773706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78B87-75D4-4A93-8C81-3EB3F285B54B}" type="datetime1">
              <a:rPr lang="en-US" smtClean="0"/>
              <a:t>12/12/2023</a:t>
            </a:fld>
            <a:endParaRPr lang="en-AU"/>
          </a:p>
        </p:txBody>
      </p:sp>
      <p:sp>
        <p:nvSpPr>
          <p:cNvPr id="3" name="Footer Placeholder 2"/>
          <p:cNvSpPr>
            <a:spLocks noGrp="1"/>
          </p:cNvSpPr>
          <p:nvPr>
            <p:ph type="ftr" sz="quarter" idx="11"/>
          </p:nvPr>
        </p:nvSpPr>
        <p:spPr/>
        <p:txBody>
          <a:bodyPr/>
          <a:lstStyle/>
          <a:p>
            <a:r>
              <a:rPr lang="en-AU"/>
              <a:t>©PE STUDIES RESOURCES</a:t>
            </a:r>
          </a:p>
        </p:txBody>
      </p:sp>
      <p:sp>
        <p:nvSpPr>
          <p:cNvPr id="4" name="Slide Number Placeholder 3"/>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2881353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125" b="1"/>
            </a:lvl1pPr>
          </a:lstStyle>
          <a:p>
            <a:r>
              <a:rPr lang="en-US"/>
              <a:t>Click to edit Master title style</a:t>
            </a:r>
            <a:endParaRPr lang="en-AU"/>
          </a:p>
        </p:txBody>
      </p:sp>
      <p:sp>
        <p:nvSpPr>
          <p:cNvPr id="3" name="Content Placeholder 2"/>
          <p:cNvSpPr>
            <a:spLocks noGrp="1"/>
          </p:cNvSpPr>
          <p:nvPr>
            <p:ph idx="1"/>
          </p:nvPr>
        </p:nvSpPr>
        <p:spPr>
          <a:xfrm>
            <a:off x="3575050" y="273054"/>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2"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fld id="{DCCB1B69-5526-424A-A05C-8E3ADEF78730}"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358679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B6C643A-4FDD-4EB1-9F61-4B4A89510583}"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06091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125"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fld id="{250BA593-A151-4629-B20B-8E7FC1EE756B}"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3571892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D9D239B-753B-4A64-935E-6878B1078ADE}"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2285863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9A4FD6E-1399-4746-BED2-0723A261BDF4}"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FDDB2F68-3F03-4C2C-87CF-4DEA889FF116}" type="slidenum">
              <a:rPr lang="en-AU" smtClean="0"/>
              <a:pPr/>
              <a:t>‹#›</a:t>
            </a:fld>
            <a:endParaRPr lang="en-AU"/>
          </a:p>
        </p:txBody>
      </p:sp>
    </p:spTree>
    <p:extLst>
      <p:ext uri="{BB962C8B-B14F-4D97-AF65-F5344CB8AC3E}">
        <p14:creationId xmlns:p14="http://schemas.microsoft.com/office/powerpoint/2010/main" val="123765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225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7DF1C8-C167-4B4E-AB78-369C337BAFB4}" type="datetime1">
              <a:rPr lang="en-US" smtClean="0"/>
              <a:t>12/12/2023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4015643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1205FD-0524-47FD-938E-580A6F857B36}"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46169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AA8B4D6C-3A26-4137-9533-1AB1683AB518}" type="datetime1">
              <a:rPr lang="en-US" smtClean="0"/>
              <a:t>12/12/2023</a:t>
            </a:fld>
            <a:endParaRPr lang="en-AU"/>
          </a:p>
        </p:txBody>
      </p:sp>
      <p:sp>
        <p:nvSpPr>
          <p:cNvPr id="8" name="Footer Placeholder 7"/>
          <p:cNvSpPr>
            <a:spLocks noGrp="1"/>
          </p:cNvSpPr>
          <p:nvPr>
            <p:ph type="ftr" sz="quarter" idx="11"/>
          </p:nvPr>
        </p:nvSpPr>
        <p:spPr/>
        <p:txBody>
          <a:bodyPr/>
          <a:lstStyle/>
          <a:p>
            <a:r>
              <a:rPr lang="en-AU"/>
              <a:t>©PE STUDIES RESOURCES</a:t>
            </a:r>
          </a:p>
        </p:txBody>
      </p:sp>
      <p:sp>
        <p:nvSpPr>
          <p:cNvPr id="9" name="Slide Number Placeholder 8"/>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32046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8EDA1E54-9FCD-4D8E-A0DD-A2A3EF872FA4}" type="datetime1">
              <a:rPr lang="en-US" smtClean="0"/>
              <a:t>12/12/2023</a:t>
            </a:fld>
            <a:endParaRPr lang="en-AU"/>
          </a:p>
        </p:txBody>
      </p:sp>
      <p:sp>
        <p:nvSpPr>
          <p:cNvPr id="4" name="Footer Placeholder 3"/>
          <p:cNvSpPr>
            <a:spLocks noGrp="1"/>
          </p:cNvSpPr>
          <p:nvPr>
            <p:ph type="ftr" sz="quarter" idx="11"/>
          </p:nvPr>
        </p:nvSpPr>
        <p:spPr/>
        <p:txBody>
          <a:bodyPr/>
          <a:lstStyle/>
          <a:p>
            <a:r>
              <a:rPr lang="en-AU"/>
              <a:t>©PE STUDIES RESOURCES</a:t>
            </a:r>
          </a:p>
        </p:txBody>
      </p:sp>
      <p:sp>
        <p:nvSpPr>
          <p:cNvPr id="5" name="Slide Number Placeholder 4"/>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91748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5D580-1BF7-44D4-98EA-48B8F30D104D}" type="datetime1">
              <a:rPr lang="en-US" smtClean="0"/>
              <a:t>12/12/2023</a:t>
            </a:fld>
            <a:endParaRPr lang="en-AU"/>
          </a:p>
        </p:txBody>
      </p:sp>
      <p:sp>
        <p:nvSpPr>
          <p:cNvPr id="3" name="Footer Placeholder 2"/>
          <p:cNvSpPr>
            <a:spLocks noGrp="1"/>
          </p:cNvSpPr>
          <p:nvPr>
            <p:ph type="ftr" sz="quarter" idx="11"/>
          </p:nvPr>
        </p:nvSpPr>
        <p:spPr/>
        <p:txBody>
          <a:bodyPr/>
          <a:lstStyle/>
          <a:p>
            <a:r>
              <a:rPr lang="en-AU"/>
              <a:t>©PE STUDIES RESOURCES</a:t>
            </a:r>
          </a:p>
        </p:txBody>
      </p:sp>
      <p:sp>
        <p:nvSpPr>
          <p:cNvPr id="4" name="Slide Number Placeholder 3"/>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76098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125" b="1"/>
            </a:lvl1pPr>
          </a:lstStyle>
          <a:p>
            <a:r>
              <a:rPr lang="en-US"/>
              <a:t>Click to edit Master title style</a:t>
            </a:r>
            <a:endParaRPr lang="en-AU"/>
          </a:p>
        </p:txBody>
      </p:sp>
      <p:sp>
        <p:nvSpPr>
          <p:cNvPr id="3" name="Content Placeholder 2"/>
          <p:cNvSpPr>
            <a:spLocks noGrp="1"/>
          </p:cNvSpPr>
          <p:nvPr>
            <p:ph idx="1"/>
          </p:nvPr>
        </p:nvSpPr>
        <p:spPr>
          <a:xfrm>
            <a:off x="3575050" y="273054"/>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2"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fld id="{B780A9FC-90F6-421F-84E2-9F597BA970CF}"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28676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125"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fld id="{3CAC3568-8BCE-4996-9F78-D14D0C9C7D8C}" type="datetime1">
              <a:rPr lang="en-US" smtClean="0"/>
              <a:t>12/12/2023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53000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F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DC86D39D-8E67-49DF-A77E-2F45C3FC1A55}" type="datetime1">
              <a:rPr lang="en-US" smtClean="0"/>
              <a:t>12/12/2023</a:t>
            </a:fld>
            <a:endParaRPr lang="en-AU"/>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AU"/>
              <a:t>©PE STUDIES RESOURCES</a:t>
            </a: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ED159240-0329-477E-B1DB-8906887F1505}" type="slidenum">
              <a:rPr lang="en-AU" smtClean="0"/>
              <a:pPr/>
              <a:t>‹#›</a:t>
            </a:fld>
            <a:endParaRPr lang="en-AU"/>
          </a:p>
        </p:txBody>
      </p:sp>
    </p:spTree>
    <p:extLst>
      <p:ext uri="{BB962C8B-B14F-4D97-AF65-F5344CB8AC3E}">
        <p14:creationId xmlns:p14="http://schemas.microsoft.com/office/powerpoint/2010/main" val="259679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514350"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51435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B7DF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3B7739AA-B0B7-4DEC-A226-C90317540A03}" type="datetime1">
              <a:rPr lang="en-US" smtClean="0"/>
              <a:t>12/12/2023</a:t>
            </a:fld>
            <a:endParaRPr lang="en-AU"/>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AU"/>
              <a:t>©PE STUDIES RESOURCES</a:t>
            </a: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FDDB2F68-3F03-4C2C-87CF-4DEA889FF116}" type="slidenum">
              <a:rPr lang="en-AU" smtClean="0"/>
              <a:pPr/>
              <a:t>‹#›</a:t>
            </a:fld>
            <a:endParaRPr lang="en-AU"/>
          </a:p>
        </p:txBody>
      </p:sp>
    </p:spTree>
    <p:extLst>
      <p:ext uri="{BB962C8B-B14F-4D97-AF65-F5344CB8AC3E}">
        <p14:creationId xmlns:p14="http://schemas.microsoft.com/office/powerpoint/2010/main" val="253041614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ctr" defTabSz="514350"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51435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4.w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slide" Target="slide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wmf"/><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wmf"/></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4.wmf"/></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6.xml"/><Relationship Id="rId18" Type="http://schemas.openxmlformats.org/officeDocument/2006/relationships/slide" Target="slide37.xml"/><Relationship Id="rId3" Type="http://schemas.openxmlformats.org/officeDocument/2006/relationships/slide" Target="slide11.xml"/><Relationship Id="rId7" Type="http://schemas.openxmlformats.org/officeDocument/2006/relationships/slide" Target="slide15.xml"/><Relationship Id="rId12" Type="http://schemas.openxmlformats.org/officeDocument/2006/relationships/slide" Target="slide25.xml"/><Relationship Id="rId17" Type="http://schemas.openxmlformats.org/officeDocument/2006/relationships/slide" Target="slide36.xml"/><Relationship Id="rId2" Type="http://schemas.openxmlformats.org/officeDocument/2006/relationships/slide" Target="slide5.xml"/><Relationship Id="rId16"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22.xml"/><Relationship Id="rId5" Type="http://schemas.openxmlformats.org/officeDocument/2006/relationships/slide" Target="slide13.xml"/><Relationship Id="rId15" Type="http://schemas.openxmlformats.org/officeDocument/2006/relationships/slide" Target="slide34.xml"/><Relationship Id="rId10" Type="http://schemas.openxmlformats.org/officeDocument/2006/relationships/slide" Target="slide18.xml"/><Relationship Id="rId19" Type="http://schemas.openxmlformats.org/officeDocument/2006/relationships/slide" Target="slide38.xml"/><Relationship Id="rId4" Type="http://schemas.openxmlformats.org/officeDocument/2006/relationships/slide" Target="slide12.xml"/><Relationship Id="rId9" Type="http://schemas.openxmlformats.org/officeDocument/2006/relationships/slide" Target="slide17.xml"/><Relationship Id="rId14" Type="http://schemas.openxmlformats.org/officeDocument/2006/relationships/slide" Target="slide27.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3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72.xml"/><Relationship Id="rId18" Type="http://schemas.openxmlformats.org/officeDocument/2006/relationships/slide" Target="slide86.xml"/><Relationship Id="rId3" Type="http://schemas.openxmlformats.org/officeDocument/2006/relationships/slide" Target="slide40.xml"/><Relationship Id="rId7" Type="http://schemas.openxmlformats.org/officeDocument/2006/relationships/slide" Target="slide50.xml"/><Relationship Id="rId12" Type="http://schemas.openxmlformats.org/officeDocument/2006/relationships/slide" Target="slide71.xml"/><Relationship Id="rId17" Type="http://schemas.openxmlformats.org/officeDocument/2006/relationships/slide" Target="slide77.xml"/><Relationship Id="rId2" Type="http://schemas.openxmlformats.org/officeDocument/2006/relationships/slide" Target="slide39.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66.xml"/><Relationship Id="rId5" Type="http://schemas.openxmlformats.org/officeDocument/2006/relationships/slide" Target="slide41.xml"/><Relationship Id="rId15" Type="http://schemas.openxmlformats.org/officeDocument/2006/relationships/slide" Target="slide75.xml"/><Relationship Id="rId10" Type="http://schemas.openxmlformats.org/officeDocument/2006/relationships/slide" Target="slide64.xml"/><Relationship Id="rId4" Type="http://schemas.openxmlformats.org/officeDocument/2006/relationships/slide" Target="slide42.xml"/><Relationship Id="rId9" Type="http://schemas.openxmlformats.org/officeDocument/2006/relationships/slide" Target="slide57.xml"/><Relationship Id="rId14" Type="http://schemas.openxmlformats.org/officeDocument/2006/relationships/slide" Target="slide7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w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36.gif"/><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4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4.wmf"/></Relationships>
</file>

<file path=ppt/slides/_rels/slide5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1.jpg"/><Relationship Id="rId4" Type="http://schemas.openxmlformats.org/officeDocument/2006/relationships/image" Target="../media/image4.wmf"/></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 Id="rId5" Type="http://schemas.openxmlformats.org/officeDocument/2006/relationships/image" Target="../media/image4.wmf"/><Relationship Id="rId4" Type="http://schemas.openxmlformats.org/officeDocument/2006/relationships/slide" Target="slide1.xml"/></Relationships>
</file>

<file path=ppt/slides/_rels/slide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wmf"/></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upload.wikimedia.org/wikipedia/commons/7/74/Grafik_blutkreislauf.jpg" TargetMode="Externa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wmf"/><Relationship Id="rId4" Type="http://schemas.openxmlformats.org/officeDocument/2006/relationships/slide" Target="slide1.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0.jpeg"/><Relationship Id="rId1" Type="http://schemas.openxmlformats.org/officeDocument/2006/relationships/slideLayout" Target="../slideLayouts/slideLayout13.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51.gif"/></Relationships>
</file>

<file path=ppt/slides/_rels/slide6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upload.wikimedia.org/wikipedia/commons/5/53/Illu_pulmonary_circuit.jpg" TargetMode="External"/><Relationship Id="rId1" Type="http://schemas.openxmlformats.org/officeDocument/2006/relationships/slideLayout" Target="../slideLayouts/slideLayout13.xml"/><Relationship Id="rId5" Type="http://schemas.openxmlformats.org/officeDocument/2006/relationships/image" Target="../media/image4.wmf"/><Relationship Id="rId4" Type="http://schemas.openxmlformats.org/officeDocument/2006/relationships/slide" Target="slide1.xml"/></Relationships>
</file>

<file path=ppt/slides/_rels/slide6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54.jpg"/></Relationships>
</file>

<file path=ppt/slides/_rels/slide6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wmf"/><Relationship Id="rId5" Type="http://schemas.openxmlformats.org/officeDocument/2006/relationships/slide" Target="slide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9.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4.wmf"/></Relationships>
</file>

<file path=ppt/slides/_rels/slide6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4.wmf"/></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upload.wikimedia.org/wikipedia/commons/8/8b/Respiratory_system.svg" TargetMode="External"/><Relationship Id="rId1" Type="http://schemas.openxmlformats.org/officeDocument/2006/relationships/slideLayout" Target="../slideLayouts/slideLayout13.xml"/><Relationship Id="rId5" Type="http://schemas.openxmlformats.org/officeDocument/2006/relationships/image" Target="../media/image4.wmf"/><Relationship Id="rId4" Type="http://schemas.openxmlformats.org/officeDocument/2006/relationships/slide" Target="slide1.xml"/></Relationships>
</file>

<file path=ppt/slides/_rels/slide7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7.jpg"/><Relationship Id="rId4" Type="http://schemas.openxmlformats.org/officeDocument/2006/relationships/image" Target="../media/image4.wmf"/></Relationships>
</file>

<file path=ppt/slides/_rels/slide7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hyperlink" Target="http://upload.wikimedia.org/wikipedia/commons/a/a2/Lungs.gif" TargetMode="Externa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4.wmf"/><Relationship Id="rId4" Type="http://schemas.openxmlformats.org/officeDocument/2006/relationships/slide" Target="slide1.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0.jpeg"/><Relationship Id="rId1" Type="http://schemas.openxmlformats.org/officeDocument/2006/relationships/slideLayout" Target="../slideLayouts/slideLayout18.xml"/><Relationship Id="rId4" Type="http://schemas.openxmlformats.org/officeDocument/2006/relationships/image" Target="../media/image4.wmf"/></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2.jpg"/><Relationship Id="rId5" Type="http://schemas.openxmlformats.org/officeDocument/2006/relationships/image" Target="../media/image4.wmf"/><Relationship Id="rId4" Type="http://schemas.openxmlformats.org/officeDocument/2006/relationships/slide" Target="slide1.xml"/></Relationships>
</file>

<file path=ppt/slides/_rels/slide7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hyperlink" Target="https://www.youtube.com/watch?v=57byXpOUpSU&amp;ab_channel=TeachPE" TargetMode="External"/><Relationship Id="rId5" Type="http://schemas.openxmlformats.org/officeDocument/2006/relationships/hyperlink" Target="https://www.youtube.com/watch?v=mZvzl8KH6iI&amp;ab_channel=ScienceSauce" TargetMode="External"/><Relationship Id="rId4" Type="http://schemas.openxmlformats.org/officeDocument/2006/relationships/image" Target="../media/image4.wmf"/></Relationships>
</file>

<file path=ppt/slides/_rels/slide7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8.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wmf"/><Relationship Id="rId2" Type="http://schemas.openxmlformats.org/officeDocument/2006/relationships/hyperlink" Target="http://upload.wikimedia.org/wikipedia/commons/8/8b/Respiratory_system.svg" TargetMode="Externa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image" Target="../media/image77.gif"/><Relationship Id="rId4" Type="http://schemas.openxmlformats.org/officeDocument/2006/relationships/hyperlink" Target="http://upload.wikimedia.org/wikipedia/commons/9/9c/Diaphragmatic_breathing.gif"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upload.wikimedia.org/wikipedia/commons/8/8e/Inhalation_diagram.svg" TargetMode="External"/><Relationship Id="rId1" Type="http://schemas.openxmlformats.org/officeDocument/2006/relationships/slideLayout" Target="../slideLayouts/slideLayout13.xml"/><Relationship Id="rId5" Type="http://schemas.openxmlformats.org/officeDocument/2006/relationships/image" Target="../media/image4.wmf"/><Relationship Id="rId4" Type="http://schemas.openxmlformats.org/officeDocument/2006/relationships/slide" Target="slide1.xml"/></Relationships>
</file>

<file path=ppt/slides/_rels/slide8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hyperlink" Target="http://upload.wikimedia.org/wikipedia/commons/3/33/Expiration_diagram.sv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hyperlink" Target="http://upload.wikimedia.org/wikipedia/commons/9/9c/Diaphragmatic_breathing.gif" TargetMode="External"/><Relationship Id="rId1" Type="http://schemas.openxmlformats.org/officeDocument/2006/relationships/slideLayout" Target="../slideLayouts/slideLayout18.xml"/><Relationship Id="rId5" Type="http://schemas.openxmlformats.org/officeDocument/2006/relationships/image" Target="../media/image4.wmf"/><Relationship Id="rId4" Type="http://schemas.openxmlformats.org/officeDocument/2006/relationships/slide" Target="slide1.xml"/></Relationships>
</file>

<file path=ppt/slides/_rels/slide8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2766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3" name="Picture 3" descr="A close up of a sign&#10;&#10;Description generated with very high confidence">
            <a:extLst>
              <a:ext uri="{FF2B5EF4-FFF2-40B4-BE49-F238E27FC236}">
                <a16:creationId xmlns:a16="http://schemas.microsoft.com/office/drawing/2014/main" id="{FCD21B8C-E344-4F22-95C7-9CF3F5C2BFF3}"/>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
        <p:nvSpPr>
          <p:cNvPr id="4" name="Title 1">
            <a:extLst>
              <a:ext uri="{FF2B5EF4-FFF2-40B4-BE49-F238E27FC236}">
                <a16:creationId xmlns:a16="http://schemas.microsoft.com/office/drawing/2014/main" id="{A06D6EFE-D101-4A1F-B3B5-5AC30CFDFDB1}"/>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a:solidFill>
                  <a:schemeClr val="bg1"/>
                </a:solidFill>
              </a:rPr>
              <a:t>UNIT 1 &amp; 2 − Functional Anatomy 2</a:t>
            </a:r>
            <a:r>
              <a:rPr lang="en-AU" sz="3000" b="1" baseline="30000">
                <a:solidFill>
                  <a:schemeClr val="bg1"/>
                </a:solidFill>
              </a:rPr>
              <a:t>nd</a:t>
            </a:r>
            <a:r>
              <a:rPr lang="en-AU" sz="3000" b="1">
                <a:solidFill>
                  <a:schemeClr val="bg1"/>
                </a:solidFill>
              </a:rPr>
              <a:t> ed.</a:t>
            </a:r>
            <a:endParaRPr lang="en-AU" sz="2600" b="1">
              <a:solidFill>
                <a:schemeClr val="bg1"/>
              </a:solidFill>
              <a:cs typeface="Calibri"/>
            </a:endParaRPr>
          </a:p>
        </p:txBody>
      </p:sp>
      <p:pic>
        <p:nvPicPr>
          <p:cNvPr id="3074" name="Picture 2" descr="Image result for anatomy">
            <a:extLst>
              <a:ext uri="{FF2B5EF4-FFF2-40B4-BE49-F238E27FC236}">
                <a16:creationId xmlns:a16="http://schemas.microsoft.com/office/drawing/2014/main" id="{80C3BF7A-9C88-9145-9DFC-5452B6A7E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83" y="1091803"/>
            <a:ext cx="8310033" cy="46743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7D651F-BBEB-AA40-92E8-E4DF96A17605}"/>
              </a:ext>
            </a:extLst>
          </p:cNvPr>
          <p:cNvSpPr/>
          <p:nvPr/>
        </p:nvSpPr>
        <p:spPr>
          <a:xfrm>
            <a:off x="6718300" y="5766197"/>
            <a:ext cx="2336800" cy="184666"/>
          </a:xfrm>
          <a:prstGeom prst="rect">
            <a:avLst/>
          </a:prstGeom>
        </p:spPr>
        <p:txBody>
          <a:bodyPr wrap="square">
            <a:spAutoFit/>
          </a:bodyPr>
          <a:lstStyle/>
          <a:p>
            <a:r>
              <a:rPr lang="en-US" sz="600"/>
              <a:t>https://</a:t>
            </a:r>
            <a:r>
              <a:rPr lang="en-US" sz="600" err="1"/>
              <a:t>www.flickr.com</a:t>
            </a:r>
            <a:r>
              <a:rPr lang="en-US" sz="600"/>
              <a:t>/photos/</a:t>
            </a:r>
            <a:r>
              <a:rPr lang="en-US" sz="600" err="1"/>
              <a:t>bethscupham</a:t>
            </a:r>
            <a:r>
              <a:rPr lang="en-US" sz="600"/>
              <a:t>/7311996502</a:t>
            </a:r>
          </a:p>
        </p:txBody>
      </p:sp>
    </p:spTree>
    <p:extLst>
      <p:ext uri="{BB962C8B-B14F-4D97-AF65-F5344CB8AC3E}">
        <p14:creationId xmlns:p14="http://schemas.microsoft.com/office/powerpoint/2010/main" val="289539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781800" y="6477991"/>
            <a:ext cx="2133600" cy="365125"/>
          </a:xfrm>
        </p:spPr>
        <p:txBody>
          <a:bodyPr/>
          <a:lstStyle/>
          <a:p>
            <a:fld id="{FDDB2F68-3F03-4C2C-87CF-4DEA889FF116}" type="slidenum">
              <a:rPr lang="en-AU" sz="1050" smtClean="0">
                <a:solidFill>
                  <a:schemeClr val="bg1">
                    <a:lumMod val="50000"/>
                  </a:schemeClr>
                </a:solidFill>
              </a:rPr>
              <a:pPr/>
              <a:t>10</a:t>
            </a:fld>
            <a:endParaRPr lang="en-AU" sz="1050">
              <a:solidFill>
                <a:schemeClr val="bg1">
                  <a:lumMod val="50000"/>
                </a:schemeClr>
              </a:solidFill>
            </a:endParaRPr>
          </a:p>
        </p:txBody>
      </p:sp>
      <p:pic>
        <p:nvPicPr>
          <p:cNvPr id="7" name="Picture 2" descr="D:\Courses of Study\PE Studies Revision Seminars\2009\powerpoints for sale\sports photos\IMG_0703.JPG"/>
          <p:cNvPicPr>
            <a:picLocks noChangeAspect="1" noChangeArrowheads="1"/>
          </p:cNvPicPr>
          <p:nvPr/>
        </p:nvPicPr>
        <p:blipFill>
          <a:blip r:embed="rId2"/>
          <a:srcRect/>
          <a:stretch>
            <a:fillRect/>
          </a:stretch>
        </p:blipFill>
        <p:spPr bwMode="auto">
          <a:xfrm>
            <a:off x="1428728" y="857232"/>
            <a:ext cx="4286280" cy="5715040"/>
          </a:xfrm>
          <a:prstGeom prst="rect">
            <a:avLst/>
          </a:prstGeom>
          <a:noFill/>
        </p:spPr>
      </p:pic>
      <p:sp>
        <p:nvSpPr>
          <p:cNvPr id="8" name="TextBox 7"/>
          <p:cNvSpPr txBox="1"/>
          <p:nvPr/>
        </p:nvSpPr>
        <p:spPr>
          <a:xfrm>
            <a:off x="5286380" y="2143116"/>
            <a:ext cx="3500430" cy="646331"/>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SUPERFICIAL</a:t>
            </a:r>
          </a:p>
          <a:p>
            <a:r>
              <a:rPr lang="en-US"/>
              <a:t>Towards the surface of a structure</a:t>
            </a:r>
            <a:endParaRPr lang="en-AU"/>
          </a:p>
        </p:txBody>
      </p:sp>
      <p:sp>
        <p:nvSpPr>
          <p:cNvPr id="9" name="TextBox 8"/>
          <p:cNvSpPr txBox="1"/>
          <p:nvPr/>
        </p:nvSpPr>
        <p:spPr>
          <a:xfrm>
            <a:off x="5286380" y="3429000"/>
            <a:ext cx="3500462"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DEEP</a:t>
            </a:r>
          </a:p>
          <a:p>
            <a:r>
              <a:rPr lang="en-US"/>
              <a:t>Further away from the surface of a structure</a:t>
            </a:r>
            <a:endParaRPr lang="en-AU"/>
          </a:p>
        </p:txBody>
      </p:sp>
      <p:sp>
        <p:nvSpPr>
          <p:cNvPr id="10" name="Right Arrow 9"/>
          <p:cNvSpPr/>
          <p:nvPr/>
        </p:nvSpPr>
        <p:spPr>
          <a:xfrm rot="10527920">
            <a:off x="3792536" y="2839874"/>
            <a:ext cx="1487489" cy="219644"/>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1" name="Right Arrow 10"/>
          <p:cNvSpPr/>
          <p:nvPr/>
        </p:nvSpPr>
        <p:spPr>
          <a:xfrm rot="11458107">
            <a:off x="3578039" y="3460696"/>
            <a:ext cx="1702167" cy="206025"/>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4" name="TextBox 13">
            <a:extLst>
              <a:ext uri="{FF2B5EF4-FFF2-40B4-BE49-F238E27FC236}">
                <a16:creationId xmlns:a16="http://schemas.microsoft.com/office/drawing/2014/main" id="{542965DE-58E1-9942-81F7-EE5CCDC145AE}"/>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5" name="Footer Placeholder 1">
            <a:extLst>
              <a:ext uri="{FF2B5EF4-FFF2-40B4-BE49-F238E27FC236}">
                <a16:creationId xmlns:a16="http://schemas.microsoft.com/office/drawing/2014/main" id="{CCE7DD84-B89A-0F4B-8248-0CD79447DECF}"/>
              </a:ext>
            </a:extLst>
          </p:cNvPr>
          <p:cNvSpPr>
            <a:spLocks noGrp="1"/>
          </p:cNvSpPr>
          <p:nvPr>
            <p:ph type="ftr" sz="quarter" idx="11"/>
          </p:nvPr>
        </p:nvSpPr>
        <p:spPr>
          <a:xfrm>
            <a:off x="3124200" y="6572272"/>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661415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6" name="TextBox 5"/>
          <p:cNvSpPr txBox="1"/>
          <p:nvPr/>
        </p:nvSpPr>
        <p:spPr>
          <a:xfrm>
            <a:off x="173929" y="1290146"/>
            <a:ext cx="4393555" cy="3693319"/>
          </a:xfrm>
          <a:prstGeom prst="rect">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a:highlight>
                  <a:srgbClr val="FFFF00"/>
                </a:highlight>
              </a:rPr>
              <a:t>Movement types created by muscle action and joint movement</a:t>
            </a:r>
          </a:p>
          <a:p>
            <a:pPr marL="285750" lvl="0" indent="-285750">
              <a:buFont typeface="Arial" panose="020B0604020202020204" pitchFamily="34" charset="0"/>
              <a:buChar char="•"/>
            </a:pPr>
            <a:r>
              <a:rPr lang="en-AU">
                <a:highlight>
                  <a:srgbClr val="FFFF00"/>
                </a:highlight>
              </a:rPr>
              <a:t>flexion</a:t>
            </a:r>
          </a:p>
          <a:p>
            <a:pPr marL="285750" lvl="0" indent="-285750">
              <a:buFont typeface="Arial" panose="020B0604020202020204" pitchFamily="34" charset="0"/>
              <a:buChar char="•"/>
            </a:pPr>
            <a:r>
              <a:rPr lang="en-AU">
                <a:highlight>
                  <a:srgbClr val="FFFF00"/>
                </a:highlight>
              </a:rPr>
              <a:t>circumduction</a:t>
            </a:r>
          </a:p>
          <a:p>
            <a:pPr marL="285750" lvl="0" indent="-285750">
              <a:buFont typeface="Arial" panose="020B0604020202020204" pitchFamily="34" charset="0"/>
              <a:buChar char="•"/>
            </a:pPr>
            <a:r>
              <a:rPr lang="en-AU">
                <a:highlight>
                  <a:srgbClr val="FFFF00"/>
                </a:highlight>
              </a:rPr>
              <a:t>extension</a:t>
            </a:r>
          </a:p>
          <a:p>
            <a:pPr marL="285750" lvl="0" indent="-285750">
              <a:buFont typeface="Arial" panose="020B0604020202020204" pitchFamily="34" charset="0"/>
              <a:buChar char="•"/>
            </a:pPr>
            <a:r>
              <a:rPr lang="en-AU">
                <a:highlight>
                  <a:srgbClr val="FFFF00"/>
                </a:highlight>
              </a:rPr>
              <a:t>supination</a:t>
            </a:r>
          </a:p>
          <a:p>
            <a:pPr marL="285750" lvl="0" indent="-285750">
              <a:buFont typeface="Arial" panose="020B0604020202020204" pitchFamily="34" charset="0"/>
              <a:buChar char="•"/>
            </a:pPr>
            <a:r>
              <a:rPr lang="en-AU">
                <a:highlight>
                  <a:srgbClr val="FFFF00"/>
                </a:highlight>
              </a:rPr>
              <a:t>rotation</a:t>
            </a:r>
          </a:p>
          <a:p>
            <a:pPr marL="285750" lvl="0" indent="-285750">
              <a:buFont typeface="Arial" panose="020B0604020202020204" pitchFamily="34" charset="0"/>
              <a:buChar char="•"/>
            </a:pPr>
            <a:r>
              <a:rPr lang="en-AU">
                <a:highlight>
                  <a:srgbClr val="FFFF00"/>
                </a:highlight>
              </a:rPr>
              <a:t>dorsi flexion</a:t>
            </a:r>
          </a:p>
          <a:p>
            <a:pPr marL="285750" lvl="0" indent="-285750">
              <a:buFont typeface="Arial" panose="020B0604020202020204" pitchFamily="34" charset="0"/>
              <a:buChar char="•"/>
            </a:pPr>
            <a:r>
              <a:rPr lang="en-AU">
                <a:highlight>
                  <a:srgbClr val="FFFF00"/>
                </a:highlight>
              </a:rPr>
              <a:t>pronation</a:t>
            </a:r>
          </a:p>
          <a:p>
            <a:pPr marL="285750" lvl="0" indent="-285750">
              <a:buFont typeface="Arial" panose="020B0604020202020204" pitchFamily="34" charset="0"/>
              <a:buChar char="•"/>
            </a:pPr>
            <a:r>
              <a:rPr lang="en-AU">
                <a:highlight>
                  <a:srgbClr val="FFFF00"/>
                </a:highlight>
              </a:rPr>
              <a:t>abduction</a:t>
            </a:r>
          </a:p>
          <a:p>
            <a:pPr marL="285750" lvl="0" indent="-285750">
              <a:buFont typeface="Arial" panose="020B0604020202020204" pitchFamily="34" charset="0"/>
              <a:buChar char="•"/>
            </a:pPr>
            <a:r>
              <a:rPr lang="en-AU">
                <a:highlight>
                  <a:srgbClr val="FFFF00"/>
                </a:highlight>
              </a:rPr>
              <a:t>plantar flexion</a:t>
            </a:r>
          </a:p>
          <a:p>
            <a:pPr marL="285750" lvl="0" indent="-285750">
              <a:buFont typeface="Arial" panose="020B0604020202020204" pitchFamily="34" charset="0"/>
              <a:buChar char="•"/>
            </a:pPr>
            <a:r>
              <a:rPr lang="en-AU">
                <a:highlight>
                  <a:srgbClr val="FFFF00"/>
                </a:highlight>
              </a:rPr>
              <a:t>adduction</a:t>
            </a:r>
          </a:p>
          <a:p>
            <a:endParaRPr lang="en-GB">
              <a:solidFill>
                <a:prstClr val="black"/>
              </a:solidFill>
            </a:endParaRPr>
          </a:p>
        </p:txBody>
      </p:sp>
      <p:sp>
        <p:nvSpPr>
          <p:cNvPr id="7" name="Slide Number Placeholder 6"/>
          <p:cNvSpPr>
            <a:spLocks noGrp="1"/>
          </p:cNvSpPr>
          <p:nvPr>
            <p:ph type="sldNum" sz="quarter" idx="12"/>
          </p:nvPr>
        </p:nvSpPr>
        <p:spPr/>
        <p:txBody>
          <a:bodyPr/>
          <a:lstStyle/>
          <a:p>
            <a:pPr>
              <a:defRPr/>
            </a:pPr>
            <a:fld id="{9CC6D304-DD60-4AEA-ACDD-010319871A2D}" type="slidenum">
              <a:rPr lang="en-US">
                <a:solidFill>
                  <a:prstClr val="black">
                    <a:tint val="75000"/>
                  </a:prstClr>
                </a:solidFill>
                <a:latin typeface="Calibri"/>
              </a:rPr>
              <a:pPr>
                <a:defRPr/>
              </a:pPr>
              <a:t>11</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94842" y="6356356"/>
            <a:ext cx="343126" cy="343466"/>
          </a:xfrm>
          <a:prstGeom prst="rect">
            <a:avLst/>
          </a:prstGeom>
          <a:noFill/>
        </p:spPr>
      </p:pic>
      <p:sp>
        <p:nvSpPr>
          <p:cNvPr id="10" name="TextBox 9">
            <a:hlinkClick r:id="rId3" action="ppaction://hlinksldjump"/>
          </p:cNvPr>
          <p:cNvSpPr txBox="1"/>
          <p:nvPr/>
        </p:nvSpPr>
        <p:spPr>
          <a:xfrm>
            <a:off x="80541" y="6642670"/>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pic>
        <p:nvPicPr>
          <p:cNvPr id="5122" name="Picture 2" descr="Image result for MUSCULOSKELETAL SYSTEM">
            <a:extLst>
              <a:ext uri="{FF2B5EF4-FFF2-40B4-BE49-F238E27FC236}">
                <a16:creationId xmlns:a16="http://schemas.microsoft.com/office/drawing/2014/main" id="{D6E32728-89C0-6C4E-AFB9-00A1A5857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4839" y="542183"/>
            <a:ext cx="4230717" cy="60558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FB98E1-B519-A74B-93AA-E4CA4DC687BD}"/>
              </a:ext>
            </a:extLst>
          </p:cNvPr>
          <p:cNvSpPr/>
          <p:nvPr/>
        </p:nvSpPr>
        <p:spPr>
          <a:xfrm>
            <a:off x="6117484" y="6600355"/>
            <a:ext cx="3061143" cy="184666"/>
          </a:xfrm>
          <a:prstGeom prst="rect">
            <a:avLst/>
          </a:prstGeom>
        </p:spPr>
        <p:txBody>
          <a:bodyPr wrap="square">
            <a:spAutoFit/>
          </a:bodyPr>
          <a:lstStyle/>
          <a:p>
            <a:r>
              <a:rPr lang="en-US" sz="600"/>
              <a:t>https://</a:t>
            </a:r>
            <a:r>
              <a:rPr lang="en-US" sz="600" err="1"/>
              <a:t>www.flickr.com</a:t>
            </a:r>
            <a:r>
              <a:rPr lang="en-US" sz="600"/>
              <a:t>/photos/121935927@N06/13578837903</a:t>
            </a:r>
          </a:p>
        </p:txBody>
      </p:sp>
      <p:sp>
        <p:nvSpPr>
          <p:cNvPr id="13" name="Slide Number Placeholder 6">
            <a:extLst>
              <a:ext uri="{FF2B5EF4-FFF2-40B4-BE49-F238E27FC236}">
                <a16:creationId xmlns:a16="http://schemas.microsoft.com/office/drawing/2014/main" id="{AE82CBF8-A2E1-4EF3-A046-16FE4CDB77C1}"/>
              </a:ext>
            </a:extLst>
          </p:cNvPr>
          <p:cNvSpPr txBox="1">
            <a:spLocks/>
          </p:cNvSpPr>
          <p:nvPr/>
        </p:nvSpPr>
        <p:spPr>
          <a:xfrm>
            <a:off x="6705600" y="65087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mtClean="0">
                <a:solidFill>
                  <a:prstClr val="black">
                    <a:tint val="75000"/>
                  </a:prstClr>
                </a:solidFill>
                <a:latin typeface="Calibri"/>
              </a:rPr>
              <a:pPr>
                <a:defRPr/>
              </a:pPr>
              <a:t>11</a:t>
            </a:fld>
            <a:endParaRPr lang="en-US">
              <a:solidFill>
                <a:prstClr val="black">
                  <a:tint val="75000"/>
                </a:prstClr>
              </a:solidFill>
              <a:latin typeface="Calibri"/>
            </a:endParaRPr>
          </a:p>
        </p:txBody>
      </p:sp>
      <p:sp>
        <p:nvSpPr>
          <p:cNvPr id="14" name="TextBox 13">
            <a:extLst>
              <a:ext uri="{FF2B5EF4-FFF2-40B4-BE49-F238E27FC236}">
                <a16:creationId xmlns:a16="http://schemas.microsoft.com/office/drawing/2014/main" id="{B0DD950B-D84A-3B4E-9583-E63DABC61051}"/>
              </a:ext>
            </a:extLst>
          </p:cNvPr>
          <p:cNvSpPr txBox="1"/>
          <p:nvPr/>
        </p:nvSpPr>
        <p:spPr>
          <a:xfrm>
            <a:off x="165892" y="4768021"/>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
        <p:nvSpPr>
          <p:cNvPr id="15" name="Footer Placeholder 1">
            <a:extLst>
              <a:ext uri="{FF2B5EF4-FFF2-40B4-BE49-F238E27FC236}">
                <a16:creationId xmlns:a16="http://schemas.microsoft.com/office/drawing/2014/main" id="{F40DA369-CB7A-4846-BB02-5D0300A37731}"/>
              </a:ext>
            </a:extLst>
          </p:cNvPr>
          <p:cNvSpPr>
            <a:spLocks noGrp="1"/>
          </p:cNvSpPr>
          <p:nvPr>
            <p:ph type="ftr" sz="quarter" idx="11"/>
          </p:nvPr>
        </p:nvSpPr>
        <p:spPr>
          <a:xfrm>
            <a:off x="2653937" y="655244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72302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E9DFFDCB-C1E4-4D21-9121-FA6BF5B30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708" y="2356844"/>
            <a:ext cx="4569546" cy="4211563"/>
          </a:xfrm>
          <a:prstGeom prst="rect">
            <a:avLst/>
          </a:prstGeom>
        </p:spPr>
      </p:pic>
      <p:sp>
        <p:nvSpPr>
          <p:cNvPr id="2" name="Content Placeholder 1"/>
          <p:cNvSpPr>
            <a:spLocks noGrp="1"/>
          </p:cNvSpPr>
          <p:nvPr>
            <p:ph idx="1"/>
          </p:nvPr>
        </p:nvSpPr>
        <p:spPr>
          <a:xfrm>
            <a:off x="5049921" y="1651652"/>
            <a:ext cx="3518570" cy="662028"/>
          </a:xfrm>
          <a:solidFill>
            <a:srgbClr val="FF00FF"/>
          </a:solidFill>
        </p:spPr>
        <p:style>
          <a:lnRef idx="3">
            <a:schemeClr val="lt1"/>
          </a:lnRef>
          <a:fillRef idx="1">
            <a:schemeClr val="accent3"/>
          </a:fillRef>
          <a:effectRef idx="1">
            <a:schemeClr val="accent3"/>
          </a:effectRef>
          <a:fontRef idx="minor">
            <a:schemeClr val="lt1"/>
          </a:fontRef>
        </p:style>
        <p:txBody>
          <a:bodyPr>
            <a:noAutofit/>
          </a:bodyPr>
          <a:lstStyle/>
          <a:p>
            <a:pPr>
              <a:buNone/>
            </a:pPr>
            <a:r>
              <a:rPr lang="en-US" b="1" u="sng">
                <a:solidFill>
                  <a:schemeClr val="tx1"/>
                </a:solidFill>
              </a:rPr>
              <a:t>EXTENSION</a:t>
            </a:r>
          </a:p>
          <a:p>
            <a:pPr>
              <a:buNone/>
            </a:pPr>
            <a:r>
              <a:rPr lang="en-US">
                <a:solidFill>
                  <a:schemeClr val="bg1"/>
                </a:solidFill>
              </a:rPr>
              <a:t>Results in joint angle </a:t>
            </a:r>
            <a:r>
              <a:rPr lang="en-US" b="1" u="sng">
                <a:solidFill>
                  <a:schemeClr val="bg1"/>
                </a:solidFill>
              </a:rPr>
              <a:t>increasing</a:t>
            </a:r>
          </a:p>
          <a:p>
            <a:pPr>
              <a:buNone/>
            </a:pPr>
            <a:endParaRPr lang="en-US" b="1" u="sng">
              <a:solidFill>
                <a:schemeClr val="bg1"/>
              </a:solidFill>
            </a:endParaRPr>
          </a:p>
        </p:txBody>
      </p:sp>
      <p:sp>
        <p:nvSpPr>
          <p:cNvPr id="8" name="Rectangle 7"/>
          <p:cNvSpPr/>
          <p:nvPr/>
        </p:nvSpPr>
        <p:spPr>
          <a:xfrm>
            <a:off x="640735" y="1667349"/>
            <a:ext cx="3518570" cy="646331"/>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FLEXION</a:t>
            </a:r>
            <a:endParaRPr lang="en-US">
              <a:solidFill>
                <a:schemeClr val="bg1"/>
              </a:solidFill>
            </a:endParaRPr>
          </a:p>
          <a:p>
            <a:r>
              <a:rPr lang="en-US">
                <a:solidFill>
                  <a:schemeClr val="bg1"/>
                </a:solidFill>
              </a:rPr>
              <a:t>Results in joint angle </a:t>
            </a:r>
            <a:r>
              <a:rPr lang="en-US" b="1" u="sng">
                <a:solidFill>
                  <a:schemeClr val="bg1"/>
                </a:solidFill>
              </a:rPr>
              <a:t>decreasing</a:t>
            </a:r>
          </a:p>
        </p:txBody>
      </p:sp>
      <p:pic>
        <p:nvPicPr>
          <p:cNvPr id="6" name="Picture 5" descr="A close up of a logo&#10;&#10;Description automatically generated">
            <a:extLst>
              <a:ext uri="{FF2B5EF4-FFF2-40B4-BE49-F238E27FC236}">
                <a16:creationId xmlns:a16="http://schemas.microsoft.com/office/drawing/2014/main" id="{5FD2C0CA-41C0-421D-AEDE-F1BBC8ABC58F}"/>
              </a:ext>
            </a:extLst>
          </p:cNvPr>
          <p:cNvPicPr>
            <a:picLocks noChangeAspect="1"/>
          </p:cNvPicPr>
          <p:nvPr/>
        </p:nvPicPr>
        <p:blipFill>
          <a:blip r:embed="rId4">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161642" y="2356844"/>
            <a:ext cx="4500005" cy="4147471"/>
          </a:xfrm>
          <a:prstGeom prst="rect">
            <a:avLst/>
          </a:prstGeom>
        </p:spPr>
      </p:pic>
      <p:pic>
        <p:nvPicPr>
          <p:cNvPr id="13" name="Picture 2" descr="C:\Program Files\Microsoft Office\MEDIA\CAGCAT10\j0185604.wmf">
            <a:hlinkClick r:id="rId5" action="ppaction://hlinksldjump"/>
          </p:cNvPr>
          <p:cNvPicPr>
            <a:picLocks noChangeAspect="1" noChangeArrowheads="1"/>
          </p:cNvPicPr>
          <p:nvPr/>
        </p:nvPicPr>
        <p:blipFill>
          <a:blip r:embed="rId6" cstate="print"/>
          <a:srcRect/>
          <a:stretch>
            <a:fillRect/>
          </a:stretch>
        </p:blipFill>
        <p:spPr bwMode="auto">
          <a:xfrm>
            <a:off x="154847" y="6200697"/>
            <a:ext cx="343126" cy="343466"/>
          </a:xfrm>
          <a:prstGeom prst="rect">
            <a:avLst/>
          </a:prstGeom>
          <a:noFill/>
        </p:spPr>
      </p:pic>
      <p:sp>
        <p:nvSpPr>
          <p:cNvPr id="18" name="Slide Number Placeholder 6">
            <a:extLst>
              <a:ext uri="{FF2B5EF4-FFF2-40B4-BE49-F238E27FC236}">
                <a16:creationId xmlns:a16="http://schemas.microsoft.com/office/drawing/2014/main" id="{836BE731-26BE-4B3E-9816-64334580BABF}"/>
              </a:ext>
            </a:extLst>
          </p:cNvPr>
          <p:cNvSpPr txBox="1">
            <a:spLocks/>
          </p:cNvSpPr>
          <p:nvPr/>
        </p:nvSpPr>
        <p:spPr>
          <a:xfrm>
            <a:off x="6835314" y="6544163"/>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12</a:t>
            </a:fld>
            <a:endParaRPr lang="en-US" sz="900">
              <a:solidFill>
                <a:prstClr val="black">
                  <a:tint val="75000"/>
                </a:prstClr>
              </a:solidFill>
              <a:latin typeface="Calibri"/>
            </a:endParaRPr>
          </a:p>
        </p:txBody>
      </p:sp>
      <p:sp>
        <p:nvSpPr>
          <p:cNvPr id="19" name="TextBox 18">
            <a:hlinkClick r:id="" action="ppaction://noaction"/>
            <a:extLst>
              <a:ext uri="{FF2B5EF4-FFF2-40B4-BE49-F238E27FC236}">
                <a16:creationId xmlns:a16="http://schemas.microsoft.com/office/drawing/2014/main" id="{23197F11-C6B0-4907-9CBF-3EC7971DACF3}"/>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sp>
        <p:nvSpPr>
          <p:cNvPr id="10" name="Arrow: Up 9">
            <a:extLst>
              <a:ext uri="{FF2B5EF4-FFF2-40B4-BE49-F238E27FC236}">
                <a16:creationId xmlns:a16="http://schemas.microsoft.com/office/drawing/2014/main" id="{3873B7A6-92AB-4166-AB8B-11F195B67A7D}"/>
              </a:ext>
            </a:extLst>
          </p:cNvPr>
          <p:cNvSpPr/>
          <p:nvPr/>
        </p:nvSpPr>
        <p:spPr>
          <a:xfrm>
            <a:off x="3444535" y="3662334"/>
            <a:ext cx="275208" cy="1038687"/>
          </a:xfrm>
          <a:prstGeom prst="upArrow">
            <a:avLst/>
          </a:prstGeom>
          <a:solidFill>
            <a:srgbClr val="FF00FF"/>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1" name="Arrow: Up 20">
            <a:extLst>
              <a:ext uri="{FF2B5EF4-FFF2-40B4-BE49-F238E27FC236}">
                <a16:creationId xmlns:a16="http://schemas.microsoft.com/office/drawing/2014/main" id="{FB2D3EE4-6A55-4B25-85B0-BC8FD99046A5}"/>
              </a:ext>
            </a:extLst>
          </p:cNvPr>
          <p:cNvSpPr/>
          <p:nvPr/>
        </p:nvSpPr>
        <p:spPr>
          <a:xfrm rot="10800000">
            <a:off x="7770874" y="3107265"/>
            <a:ext cx="275208" cy="1038687"/>
          </a:xfrm>
          <a:prstGeom prst="upArrow">
            <a:avLst/>
          </a:prstGeom>
          <a:solidFill>
            <a:srgbClr val="FF00FF"/>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5406670-EDEE-42E9-BDC5-3ED6A545D5BD}"/>
              </a:ext>
            </a:extLst>
          </p:cNvPr>
          <p:cNvSpPr/>
          <p:nvPr/>
        </p:nvSpPr>
        <p:spPr>
          <a:xfrm>
            <a:off x="5291443" y="6291408"/>
            <a:ext cx="3035526" cy="184666"/>
          </a:xfrm>
          <a:prstGeom prst="rect">
            <a:avLst/>
          </a:prstGeom>
        </p:spPr>
        <p:txBody>
          <a:bodyPr wrap="square">
            <a:spAutoFit/>
          </a:bodyPr>
          <a:lstStyle/>
          <a:p>
            <a:r>
              <a:rPr lang="en-AU" sz="600"/>
              <a:t>https://commons.wikimedia.org/wiki/File:Bicep_curls_with_barbell_1.svg</a:t>
            </a:r>
          </a:p>
        </p:txBody>
      </p:sp>
      <p:sp>
        <p:nvSpPr>
          <p:cNvPr id="20" name="Rectangle 19">
            <a:extLst>
              <a:ext uri="{FF2B5EF4-FFF2-40B4-BE49-F238E27FC236}">
                <a16:creationId xmlns:a16="http://schemas.microsoft.com/office/drawing/2014/main" id="{B85CC32D-A4DD-46A4-8F96-0BFE10ACA594}"/>
              </a:ext>
            </a:extLst>
          </p:cNvPr>
          <p:cNvSpPr/>
          <p:nvPr/>
        </p:nvSpPr>
        <p:spPr>
          <a:xfrm>
            <a:off x="1158535" y="6281921"/>
            <a:ext cx="4572000" cy="184666"/>
          </a:xfrm>
          <a:prstGeom prst="rect">
            <a:avLst/>
          </a:prstGeom>
        </p:spPr>
        <p:txBody>
          <a:bodyPr>
            <a:spAutoFit/>
          </a:bodyPr>
          <a:lstStyle/>
          <a:p>
            <a:r>
              <a:rPr lang="en-AU" sz="600"/>
              <a:t>https://commons.wikimedia.org/wiki/File:Bicep_curls_with_barbell_2.svg</a:t>
            </a:r>
          </a:p>
        </p:txBody>
      </p:sp>
      <p:sp>
        <p:nvSpPr>
          <p:cNvPr id="17" name="Rectangle 16">
            <a:extLst>
              <a:ext uri="{FF2B5EF4-FFF2-40B4-BE49-F238E27FC236}">
                <a16:creationId xmlns:a16="http://schemas.microsoft.com/office/drawing/2014/main" id="{A6CCAFD2-4E4F-934C-B86E-21A6E183E310}"/>
              </a:ext>
            </a:extLst>
          </p:cNvPr>
          <p:cNvSpPr/>
          <p:nvPr/>
        </p:nvSpPr>
        <p:spPr>
          <a:xfrm>
            <a:off x="326410" y="690440"/>
            <a:ext cx="8445230" cy="646331"/>
          </a:xfrm>
          <a:prstGeom prst="rect">
            <a:avLst/>
          </a:prstGeom>
          <a:solidFill>
            <a:srgbClr val="FF0000"/>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solidFill>
                  <a:schemeClr val="bg1"/>
                </a:solidFill>
              </a:rPr>
              <a:t>Movement occurs when the tendons of the muscles which cross that joint exert a force on the bones resulting in movement taking place.</a:t>
            </a:r>
            <a:endParaRPr lang="en-AU">
              <a:solidFill>
                <a:schemeClr val="bg1"/>
              </a:solidFill>
            </a:endParaRPr>
          </a:p>
        </p:txBody>
      </p:sp>
      <p:sp>
        <p:nvSpPr>
          <p:cNvPr id="22" name="TextBox 21">
            <a:extLst>
              <a:ext uri="{FF2B5EF4-FFF2-40B4-BE49-F238E27FC236}">
                <a16:creationId xmlns:a16="http://schemas.microsoft.com/office/drawing/2014/main" id="{412EFBA4-BC58-CC46-8426-963FB6D93C9D}"/>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16" name="Footer Placeholder 1">
            <a:extLst>
              <a:ext uri="{FF2B5EF4-FFF2-40B4-BE49-F238E27FC236}">
                <a16:creationId xmlns:a16="http://schemas.microsoft.com/office/drawing/2014/main" id="{D04FFF12-2DCC-7940-A2E8-7D353AB32F1A}"/>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2414916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679" y="946189"/>
            <a:ext cx="3880983"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ABDUCTION</a:t>
            </a:r>
            <a:endParaRPr lang="en-US" u="sng">
              <a:solidFill>
                <a:schemeClr val="tx1"/>
              </a:solidFill>
            </a:endParaRPr>
          </a:p>
          <a:p>
            <a:r>
              <a:rPr lang="en-US">
                <a:solidFill>
                  <a:schemeClr val="bg1"/>
                </a:solidFill>
              </a:rPr>
              <a:t>Movement </a:t>
            </a:r>
            <a:r>
              <a:rPr lang="en-US" b="1" u="sng">
                <a:solidFill>
                  <a:schemeClr val="bg1"/>
                </a:solidFill>
              </a:rPr>
              <a:t>away</a:t>
            </a:r>
            <a:r>
              <a:rPr lang="en-US">
                <a:solidFill>
                  <a:schemeClr val="bg1"/>
                </a:solidFill>
              </a:rPr>
              <a:t> from the midline of the body (arms and legs)</a:t>
            </a:r>
          </a:p>
        </p:txBody>
      </p:sp>
      <p:sp>
        <p:nvSpPr>
          <p:cNvPr id="11" name="Rectangle 10"/>
          <p:cNvSpPr/>
          <p:nvPr/>
        </p:nvSpPr>
        <p:spPr>
          <a:xfrm>
            <a:off x="4732760" y="946189"/>
            <a:ext cx="3880983"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ADDUCTION </a:t>
            </a:r>
          </a:p>
          <a:p>
            <a:r>
              <a:rPr lang="en-US">
                <a:solidFill>
                  <a:schemeClr val="bg1"/>
                </a:solidFill>
              </a:rPr>
              <a:t>Movement </a:t>
            </a:r>
            <a:r>
              <a:rPr lang="en-US" b="1" u="sng">
                <a:solidFill>
                  <a:schemeClr val="bg1"/>
                </a:solidFill>
              </a:rPr>
              <a:t>towards</a:t>
            </a:r>
            <a:r>
              <a:rPr lang="en-US">
                <a:solidFill>
                  <a:schemeClr val="bg1"/>
                </a:solidFill>
              </a:rPr>
              <a:t> the midline of the body (arms and legs)</a:t>
            </a:r>
          </a:p>
        </p:txBody>
      </p:sp>
      <p:pic>
        <p:nvPicPr>
          <p:cNvPr id="6146" name="Picture 2" descr="D:\Courses of Study\PE Studies Revision Seminars\2009\powerpoints for sale\sports photos\IMG_1588.JPG"/>
          <p:cNvPicPr>
            <a:picLocks noChangeAspect="1" noChangeArrowheads="1"/>
          </p:cNvPicPr>
          <p:nvPr/>
        </p:nvPicPr>
        <p:blipFill>
          <a:blip r:embed="rId2" cstate="print"/>
          <a:srcRect/>
          <a:stretch>
            <a:fillRect/>
          </a:stretch>
        </p:blipFill>
        <p:spPr bwMode="auto">
          <a:xfrm>
            <a:off x="428605" y="2303860"/>
            <a:ext cx="3929057" cy="2946793"/>
          </a:xfrm>
          <a:prstGeom prst="rect">
            <a:avLst/>
          </a:prstGeom>
          <a:noFill/>
          <a:ln w="38100">
            <a:solidFill>
              <a:schemeClr val="bg1"/>
            </a:solidFill>
          </a:ln>
        </p:spPr>
      </p:pic>
      <p:sp>
        <p:nvSpPr>
          <p:cNvPr id="12" name="Right Arrow 11"/>
          <p:cNvSpPr/>
          <p:nvPr/>
        </p:nvSpPr>
        <p:spPr>
          <a:xfrm rot="20421849">
            <a:off x="2987841" y="3831108"/>
            <a:ext cx="482207" cy="1607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3" name="Left Arrow 12"/>
          <p:cNvSpPr/>
          <p:nvPr/>
        </p:nvSpPr>
        <p:spPr>
          <a:xfrm rot="1157256">
            <a:off x="1232766" y="3846769"/>
            <a:ext cx="483321" cy="149464"/>
          </a:xfrm>
          <a:prstGeom prst="lef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14" name="Picture 2" descr="D:\Courses of Study\PE Studies Revision Seminars\2009\powerpoints for sale\sports photos\IMG_1588.JPG"/>
          <p:cNvPicPr>
            <a:picLocks noChangeAspect="1" noChangeArrowheads="1"/>
          </p:cNvPicPr>
          <p:nvPr/>
        </p:nvPicPr>
        <p:blipFill>
          <a:blip r:embed="rId2" cstate="print"/>
          <a:srcRect/>
          <a:stretch>
            <a:fillRect/>
          </a:stretch>
        </p:blipFill>
        <p:spPr bwMode="auto">
          <a:xfrm>
            <a:off x="4786339" y="2303860"/>
            <a:ext cx="3929057" cy="2946793"/>
          </a:xfrm>
          <a:prstGeom prst="rect">
            <a:avLst/>
          </a:prstGeom>
          <a:noFill/>
          <a:ln w="38100">
            <a:solidFill>
              <a:schemeClr val="bg1"/>
            </a:solidFill>
          </a:ln>
        </p:spPr>
      </p:pic>
      <p:sp>
        <p:nvSpPr>
          <p:cNvPr id="15" name="Right Arrow 14"/>
          <p:cNvSpPr/>
          <p:nvPr/>
        </p:nvSpPr>
        <p:spPr>
          <a:xfrm rot="9674751">
            <a:off x="7427109" y="3834204"/>
            <a:ext cx="482207" cy="1607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6" name="Left Arrow 15"/>
          <p:cNvSpPr/>
          <p:nvPr/>
        </p:nvSpPr>
        <p:spPr>
          <a:xfrm rot="11741656">
            <a:off x="5562646" y="3839840"/>
            <a:ext cx="483321" cy="149464"/>
          </a:xfrm>
          <a:prstGeom prst="lef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1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4847" y="6200697"/>
            <a:ext cx="343126" cy="343466"/>
          </a:xfrm>
          <a:prstGeom prst="rect">
            <a:avLst/>
          </a:prstGeom>
          <a:noFill/>
        </p:spPr>
      </p:pic>
      <p:sp>
        <p:nvSpPr>
          <p:cNvPr id="20" name="Slide Number Placeholder 6">
            <a:extLst>
              <a:ext uri="{FF2B5EF4-FFF2-40B4-BE49-F238E27FC236}">
                <a16:creationId xmlns:a16="http://schemas.microsoft.com/office/drawing/2014/main" id="{41FB2E8E-2F2B-472E-872F-BCF7CB51A7EC}"/>
              </a:ext>
            </a:extLst>
          </p:cNvPr>
          <p:cNvSpPr txBox="1">
            <a:spLocks/>
          </p:cNvSpPr>
          <p:nvPr/>
        </p:nvSpPr>
        <p:spPr>
          <a:xfrm>
            <a:off x="6855553" y="6235508"/>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13</a:t>
            </a:fld>
            <a:endParaRPr lang="en-US" sz="900">
              <a:solidFill>
                <a:prstClr val="black">
                  <a:tint val="75000"/>
                </a:prstClr>
              </a:solidFill>
              <a:latin typeface="Calibri"/>
            </a:endParaRPr>
          </a:p>
        </p:txBody>
      </p:sp>
      <p:sp>
        <p:nvSpPr>
          <p:cNvPr id="21" name="TextBox 20">
            <a:hlinkClick r:id="" action="ppaction://noaction"/>
            <a:extLst>
              <a:ext uri="{FF2B5EF4-FFF2-40B4-BE49-F238E27FC236}">
                <a16:creationId xmlns:a16="http://schemas.microsoft.com/office/drawing/2014/main" id="{409360DE-9875-4942-B93C-A2F2D3CDC2B6}"/>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sp>
        <p:nvSpPr>
          <p:cNvPr id="19" name="TextBox 18">
            <a:extLst>
              <a:ext uri="{FF2B5EF4-FFF2-40B4-BE49-F238E27FC236}">
                <a16:creationId xmlns:a16="http://schemas.microsoft.com/office/drawing/2014/main" id="{C1F2491E-B0D9-4F4D-82F3-D16D3FCA7612}"/>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18" name="Footer Placeholder 1">
            <a:extLst>
              <a:ext uri="{FF2B5EF4-FFF2-40B4-BE49-F238E27FC236}">
                <a16:creationId xmlns:a16="http://schemas.microsoft.com/office/drawing/2014/main" id="{6E29B313-33FE-AA49-B15F-36D267B099B2}"/>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40326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4847" y="882096"/>
            <a:ext cx="8911074" cy="1070680"/>
          </a:xfrm>
          <a:solidFill>
            <a:srgbClr val="FF00FF"/>
          </a:solidFill>
        </p:spPr>
        <p:style>
          <a:lnRef idx="3">
            <a:schemeClr val="lt1"/>
          </a:lnRef>
          <a:fillRef idx="1">
            <a:schemeClr val="accent3"/>
          </a:fillRef>
          <a:effectRef idx="1">
            <a:schemeClr val="accent3"/>
          </a:effectRef>
          <a:fontRef idx="minor">
            <a:schemeClr val="lt1"/>
          </a:fontRef>
        </p:style>
        <p:txBody>
          <a:bodyPr>
            <a:noAutofit/>
          </a:bodyPr>
          <a:lstStyle/>
          <a:p>
            <a:pPr>
              <a:buNone/>
            </a:pPr>
            <a:r>
              <a:rPr lang="en-US" b="1" u="sng">
                <a:solidFill>
                  <a:schemeClr val="tx1"/>
                </a:solidFill>
              </a:rPr>
              <a:t>ROTATION</a:t>
            </a:r>
            <a:r>
              <a:rPr lang="en-US" u="sng">
                <a:solidFill>
                  <a:schemeClr val="bg1"/>
                </a:solidFill>
              </a:rPr>
              <a:t> </a:t>
            </a:r>
          </a:p>
          <a:p>
            <a:pPr>
              <a:buNone/>
            </a:pPr>
            <a:r>
              <a:rPr lang="en-US">
                <a:solidFill>
                  <a:schemeClr val="bg1"/>
                </a:solidFill>
              </a:rPr>
              <a:t>A motion that occurs when a part turns on its axis. </a:t>
            </a:r>
          </a:p>
          <a:p>
            <a:pPr>
              <a:buNone/>
            </a:pPr>
            <a:r>
              <a:rPr lang="en-US">
                <a:solidFill>
                  <a:schemeClr val="bg1"/>
                </a:solidFill>
              </a:rPr>
              <a:t>E.g. The leg rotates on the hip, the head rotates on the neck.</a:t>
            </a:r>
          </a:p>
        </p:txBody>
      </p:sp>
      <p:pic>
        <p:nvPicPr>
          <p:cNvPr id="2050" name="Picture 2" descr="D:\Courses of Study\PE Studies Revision Seminars\2009\powerpoints for sale\sports photos\IMG_1580.JPG"/>
          <p:cNvPicPr>
            <a:picLocks noChangeAspect="1" noChangeArrowheads="1"/>
          </p:cNvPicPr>
          <p:nvPr/>
        </p:nvPicPr>
        <p:blipFill>
          <a:blip r:embed="rId2" cstate="print"/>
          <a:srcRect/>
          <a:stretch>
            <a:fillRect/>
          </a:stretch>
        </p:blipFill>
        <p:spPr bwMode="auto">
          <a:xfrm>
            <a:off x="197774" y="2387057"/>
            <a:ext cx="1997564" cy="2996325"/>
          </a:xfrm>
          <a:prstGeom prst="rect">
            <a:avLst/>
          </a:prstGeom>
          <a:noFill/>
          <a:ln w="28575">
            <a:solidFill>
              <a:schemeClr val="bg1"/>
            </a:solidFill>
          </a:ln>
        </p:spPr>
      </p:pic>
      <p:pic>
        <p:nvPicPr>
          <p:cNvPr id="2052" name="Picture 4"/>
          <p:cNvPicPr>
            <a:picLocks noChangeAspect="1" noChangeArrowheads="1"/>
          </p:cNvPicPr>
          <p:nvPr/>
        </p:nvPicPr>
        <p:blipFill>
          <a:blip r:embed="rId3"/>
          <a:srcRect/>
          <a:stretch>
            <a:fillRect/>
          </a:stretch>
        </p:blipFill>
        <p:spPr bwMode="auto">
          <a:xfrm>
            <a:off x="2284238" y="2376476"/>
            <a:ext cx="2058080" cy="3006905"/>
          </a:xfrm>
          <a:prstGeom prst="rect">
            <a:avLst/>
          </a:prstGeom>
          <a:noFill/>
          <a:ln w="28575">
            <a:solidFill>
              <a:schemeClr val="bg1"/>
            </a:solidFill>
            <a:miter lim="800000"/>
            <a:headEnd/>
            <a:tailEnd/>
          </a:ln>
          <a:effectLst/>
        </p:spPr>
      </p:pic>
      <p:pic>
        <p:nvPicPr>
          <p:cNvPr id="2056" name="Picture 8" descr="D:\Courses of Study\PE Studies Revision Seminars\2009\powerpoints for sale\sports photos\IMG_1535.JPG"/>
          <p:cNvPicPr>
            <a:picLocks noChangeAspect="1" noChangeArrowheads="1"/>
          </p:cNvPicPr>
          <p:nvPr/>
        </p:nvPicPr>
        <p:blipFill>
          <a:blip r:embed="rId4" cstate="print"/>
          <a:srcRect/>
          <a:stretch>
            <a:fillRect/>
          </a:stretch>
        </p:blipFill>
        <p:spPr bwMode="auto">
          <a:xfrm>
            <a:off x="4495981" y="2370338"/>
            <a:ext cx="2247242" cy="2996324"/>
          </a:xfrm>
          <a:prstGeom prst="rect">
            <a:avLst/>
          </a:prstGeom>
          <a:noFill/>
          <a:ln w="28575">
            <a:solidFill>
              <a:schemeClr val="bg1"/>
            </a:solidFill>
          </a:ln>
        </p:spPr>
      </p:pic>
      <p:pic>
        <p:nvPicPr>
          <p:cNvPr id="2057" name="Picture 9" descr="D:\Courses of Study\PE Studies Revision Seminars\2009\powerpoints for sale\sports photos\IMG_1536.JPG"/>
          <p:cNvPicPr>
            <a:picLocks noChangeAspect="1" noChangeArrowheads="1"/>
          </p:cNvPicPr>
          <p:nvPr/>
        </p:nvPicPr>
        <p:blipFill>
          <a:blip r:embed="rId5" cstate="print"/>
          <a:srcRect/>
          <a:stretch>
            <a:fillRect/>
          </a:stretch>
        </p:blipFill>
        <p:spPr bwMode="auto">
          <a:xfrm>
            <a:off x="6818807" y="2376477"/>
            <a:ext cx="2247114" cy="2996323"/>
          </a:xfrm>
          <a:prstGeom prst="rect">
            <a:avLst/>
          </a:prstGeom>
          <a:noFill/>
          <a:ln w="28575">
            <a:solidFill>
              <a:schemeClr val="bg1"/>
            </a:solidFill>
          </a:ln>
        </p:spPr>
      </p:pic>
      <p:pic>
        <p:nvPicPr>
          <p:cNvPr id="12" name="Picture 2" descr="C:\Program Files\Microsoft Office\MEDIA\CAGCAT10\j0185604.wmf">
            <a:hlinkClick r:id="rId6" action="ppaction://hlinksldjump"/>
          </p:cNvPr>
          <p:cNvPicPr>
            <a:picLocks noChangeAspect="1" noChangeArrowheads="1"/>
          </p:cNvPicPr>
          <p:nvPr/>
        </p:nvPicPr>
        <p:blipFill>
          <a:blip r:embed="rId7" cstate="print"/>
          <a:srcRect/>
          <a:stretch>
            <a:fillRect/>
          </a:stretch>
        </p:blipFill>
        <p:spPr bwMode="auto">
          <a:xfrm>
            <a:off x="154847" y="6225861"/>
            <a:ext cx="343126" cy="343466"/>
          </a:xfrm>
          <a:prstGeom prst="rect">
            <a:avLst/>
          </a:prstGeom>
          <a:noFill/>
        </p:spPr>
      </p:pic>
      <p:sp>
        <p:nvSpPr>
          <p:cNvPr id="11" name="Curved Right Arrow 14">
            <a:extLst>
              <a:ext uri="{FF2B5EF4-FFF2-40B4-BE49-F238E27FC236}">
                <a16:creationId xmlns:a16="http://schemas.microsoft.com/office/drawing/2014/main" id="{71CA7239-EE93-46F2-8104-4548D6C52763}"/>
              </a:ext>
            </a:extLst>
          </p:cNvPr>
          <p:cNvSpPr/>
          <p:nvPr/>
        </p:nvSpPr>
        <p:spPr>
          <a:xfrm rot="10800000">
            <a:off x="8301483" y="3358608"/>
            <a:ext cx="352794" cy="526611"/>
          </a:xfrm>
          <a:prstGeom prst="curved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schemeClr val="tx1"/>
              </a:solidFill>
            </a:endParaRPr>
          </a:p>
        </p:txBody>
      </p:sp>
      <p:sp>
        <p:nvSpPr>
          <p:cNvPr id="13" name="Curved Right Arrow 14">
            <a:extLst>
              <a:ext uri="{FF2B5EF4-FFF2-40B4-BE49-F238E27FC236}">
                <a16:creationId xmlns:a16="http://schemas.microsoft.com/office/drawing/2014/main" id="{25175556-B6D0-491E-8016-7C974355B80E}"/>
              </a:ext>
            </a:extLst>
          </p:cNvPr>
          <p:cNvSpPr/>
          <p:nvPr/>
        </p:nvSpPr>
        <p:spPr>
          <a:xfrm rot="16200000">
            <a:off x="3382766" y="3305478"/>
            <a:ext cx="357528" cy="986611"/>
          </a:xfrm>
          <a:prstGeom prst="curved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schemeClr val="tx1"/>
              </a:solidFill>
            </a:endParaRPr>
          </a:p>
        </p:txBody>
      </p:sp>
      <p:sp>
        <p:nvSpPr>
          <p:cNvPr id="17" name="Slide Number Placeholder 6">
            <a:extLst>
              <a:ext uri="{FF2B5EF4-FFF2-40B4-BE49-F238E27FC236}">
                <a16:creationId xmlns:a16="http://schemas.microsoft.com/office/drawing/2014/main" id="{28FE1028-53C4-4B9F-A886-B9B88B91E828}"/>
              </a:ext>
            </a:extLst>
          </p:cNvPr>
          <p:cNvSpPr txBox="1">
            <a:spLocks/>
          </p:cNvSpPr>
          <p:nvPr/>
        </p:nvSpPr>
        <p:spPr>
          <a:xfrm>
            <a:off x="6793420" y="6544163"/>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14</a:t>
            </a:fld>
            <a:endParaRPr lang="en-US" sz="900">
              <a:solidFill>
                <a:prstClr val="black">
                  <a:tint val="75000"/>
                </a:prstClr>
              </a:solidFill>
              <a:latin typeface="Calibri"/>
            </a:endParaRPr>
          </a:p>
        </p:txBody>
      </p:sp>
      <p:sp>
        <p:nvSpPr>
          <p:cNvPr id="18" name="TextBox 17">
            <a:hlinkClick r:id="" action="ppaction://noaction"/>
            <a:extLst>
              <a:ext uri="{FF2B5EF4-FFF2-40B4-BE49-F238E27FC236}">
                <a16:creationId xmlns:a16="http://schemas.microsoft.com/office/drawing/2014/main" id="{F0D404DF-3765-4565-B904-95C021475962}"/>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sp>
        <p:nvSpPr>
          <p:cNvPr id="14" name="Curved Right Arrow 14">
            <a:extLst>
              <a:ext uri="{FF2B5EF4-FFF2-40B4-BE49-F238E27FC236}">
                <a16:creationId xmlns:a16="http://schemas.microsoft.com/office/drawing/2014/main" id="{0ADFEBF9-73D5-6E42-932F-1CA1BAD95484}"/>
              </a:ext>
            </a:extLst>
          </p:cNvPr>
          <p:cNvSpPr/>
          <p:nvPr/>
        </p:nvSpPr>
        <p:spPr>
          <a:xfrm rot="16200000" flipV="1">
            <a:off x="3382763" y="3887402"/>
            <a:ext cx="357530" cy="986612"/>
          </a:xfrm>
          <a:prstGeom prst="curved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schemeClr val="tx1"/>
              </a:solidFill>
            </a:endParaRPr>
          </a:p>
        </p:txBody>
      </p:sp>
      <p:sp>
        <p:nvSpPr>
          <p:cNvPr id="16" name="TextBox 15">
            <a:extLst>
              <a:ext uri="{FF2B5EF4-FFF2-40B4-BE49-F238E27FC236}">
                <a16:creationId xmlns:a16="http://schemas.microsoft.com/office/drawing/2014/main" id="{3833E0E4-A99D-674A-B1E3-C571CD268202}"/>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15" name="Footer Placeholder 1">
            <a:extLst>
              <a:ext uri="{FF2B5EF4-FFF2-40B4-BE49-F238E27FC236}">
                <a16:creationId xmlns:a16="http://schemas.microsoft.com/office/drawing/2014/main" id="{A4A28835-6387-AC4D-BE50-9705F9EF1869}"/>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87176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5175" y="1068547"/>
            <a:ext cx="6093650" cy="646331"/>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CIRCUMDUCTION</a:t>
            </a:r>
            <a:r>
              <a:rPr lang="en-US" u="sng"/>
              <a:t> </a:t>
            </a:r>
            <a:endParaRPr lang="en-US" u="sng">
              <a:solidFill>
                <a:schemeClr val="bg1"/>
              </a:solidFill>
            </a:endParaRPr>
          </a:p>
          <a:p>
            <a:r>
              <a:rPr lang="en-US">
                <a:solidFill>
                  <a:schemeClr val="bg1"/>
                </a:solidFill>
              </a:rPr>
              <a:t>The circular movement of a limb</a:t>
            </a:r>
          </a:p>
        </p:txBody>
      </p:sp>
      <p:pic>
        <p:nvPicPr>
          <p:cNvPr id="11"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45678" y="6171417"/>
            <a:ext cx="343126" cy="343466"/>
          </a:xfrm>
          <a:prstGeom prst="rect">
            <a:avLst/>
          </a:prstGeom>
          <a:noFill/>
        </p:spPr>
      </p:pic>
      <p:sp>
        <p:nvSpPr>
          <p:cNvPr id="13" name="Slide Number Placeholder 6">
            <a:extLst>
              <a:ext uri="{FF2B5EF4-FFF2-40B4-BE49-F238E27FC236}">
                <a16:creationId xmlns:a16="http://schemas.microsoft.com/office/drawing/2014/main" id="{7EB44245-FA3A-4084-9BE1-D0362B1125D5}"/>
              </a:ext>
            </a:extLst>
          </p:cNvPr>
          <p:cNvSpPr txBox="1">
            <a:spLocks/>
          </p:cNvSpPr>
          <p:nvPr/>
        </p:nvSpPr>
        <p:spPr>
          <a:xfrm>
            <a:off x="6794329" y="6514883"/>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15</a:t>
            </a:fld>
            <a:endParaRPr lang="en-US" sz="900">
              <a:solidFill>
                <a:prstClr val="black">
                  <a:tint val="75000"/>
                </a:prstClr>
              </a:solidFill>
              <a:latin typeface="Calibri"/>
            </a:endParaRPr>
          </a:p>
        </p:txBody>
      </p:sp>
      <p:sp>
        <p:nvSpPr>
          <p:cNvPr id="14" name="TextBox 13">
            <a:hlinkClick r:id="" action="ppaction://noaction"/>
            <a:extLst>
              <a:ext uri="{FF2B5EF4-FFF2-40B4-BE49-F238E27FC236}">
                <a16:creationId xmlns:a16="http://schemas.microsoft.com/office/drawing/2014/main" id="{92249960-E433-458C-BF40-A7A754FD512B}"/>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pic>
        <p:nvPicPr>
          <p:cNvPr id="9220" name="Picture 4" descr="Image result for circumduction">
            <a:extLst>
              <a:ext uri="{FF2B5EF4-FFF2-40B4-BE49-F238E27FC236}">
                <a16:creationId xmlns:a16="http://schemas.microsoft.com/office/drawing/2014/main" id="{FF5AE2B7-36A7-C64C-9872-7D42B87B3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75" y="1929508"/>
            <a:ext cx="6093650" cy="4432300"/>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3D3E2E-0B56-E448-96E8-8DDC43D99185}"/>
              </a:ext>
            </a:extLst>
          </p:cNvPr>
          <p:cNvSpPr txBox="1"/>
          <p:nvPr/>
        </p:nvSpPr>
        <p:spPr>
          <a:xfrm>
            <a:off x="7180729" y="1929508"/>
            <a:ext cx="438096" cy="369332"/>
          </a:xfrm>
          <a:prstGeom prst="rect">
            <a:avLst/>
          </a:prstGeom>
          <a:solidFill>
            <a:schemeClr val="bg1"/>
          </a:solidFill>
        </p:spPr>
        <p:txBody>
          <a:bodyPr wrap="square" rtlCol="0">
            <a:spAutoFit/>
          </a:bodyPr>
          <a:lstStyle/>
          <a:p>
            <a:endParaRPr lang="en-US"/>
          </a:p>
        </p:txBody>
      </p:sp>
      <p:sp>
        <p:nvSpPr>
          <p:cNvPr id="12" name="TextBox 11">
            <a:extLst>
              <a:ext uri="{FF2B5EF4-FFF2-40B4-BE49-F238E27FC236}">
                <a16:creationId xmlns:a16="http://schemas.microsoft.com/office/drawing/2014/main" id="{A1C69AB5-4AF4-7940-A77B-537985E17E78}"/>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10" name="Footer Placeholder 1">
            <a:extLst>
              <a:ext uri="{FF2B5EF4-FFF2-40B4-BE49-F238E27FC236}">
                <a16:creationId xmlns:a16="http://schemas.microsoft.com/office/drawing/2014/main" id="{79343A9E-4DC5-D646-993E-284F14F66F6C}"/>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68697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txBox="1">
            <a:spLocks/>
          </p:cNvSpPr>
          <p:nvPr/>
        </p:nvSpPr>
        <p:spPr>
          <a:xfrm>
            <a:off x="595163" y="1327926"/>
            <a:ext cx="3715568" cy="1440794"/>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vert="horz" lIns="68580" tIns="34290" rIns="68580" bIns="34290" rtlCol="0">
            <a:noAutofit/>
          </a:bodyPr>
          <a:lstStyle/>
          <a:p>
            <a:pPr marL="257168" indent="-257168">
              <a:spcBef>
                <a:spcPct val="20000"/>
              </a:spcBef>
              <a:defRPr/>
            </a:pPr>
            <a:r>
              <a:rPr lang="en-US" b="1" u="sng">
                <a:solidFill>
                  <a:schemeClr val="tx1"/>
                </a:solidFill>
              </a:rPr>
              <a:t>PRONATION</a:t>
            </a:r>
            <a:r>
              <a:rPr lang="en-US" u="sng">
                <a:solidFill>
                  <a:schemeClr val="bg1"/>
                </a:solidFill>
              </a:rPr>
              <a:t> </a:t>
            </a:r>
          </a:p>
          <a:p>
            <a:pPr marL="257168" indent="-257168">
              <a:spcBef>
                <a:spcPct val="20000"/>
              </a:spcBef>
              <a:defRPr/>
            </a:pPr>
            <a:r>
              <a:rPr lang="en-US">
                <a:solidFill>
                  <a:schemeClr val="bg1"/>
                </a:solidFill>
              </a:rPr>
              <a:t>In the forearm, refers to the </a:t>
            </a:r>
          </a:p>
          <a:p>
            <a:pPr marL="257168" indent="-257168">
              <a:spcBef>
                <a:spcPct val="20000"/>
              </a:spcBef>
              <a:defRPr/>
            </a:pPr>
            <a:r>
              <a:rPr lang="en-US">
                <a:solidFill>
                  <a:schemeClr val="bg1"/>
                </a:solidFill>
              </a:rPr>
              <a:t>turning of the forearm and hand </a:t>
            </a:r>
          </a:p>
          <a:p>
            <a:pPr marL="257168" indent="-257168">
              <a:spcBef>
                <a:spcPct val="20000"/>
              </a:spcBef>
              <a:defRPr/>
            </a:pPr>
            <a:r>
              <a:rPr lang="en-US">
                <a:solidFill>
                  <a:schemeClr val="bg1"/>
                </a:solidFill>
              </a:rPr>
              <a:t>so that the palm is </a:t>
            </a:r>
            <a:r>
              <a:rPr lang="en-US" b="1" u="sng">
                <a:solidFill>
                  <a:schemeClr val="bg1"/>
                </a:solidFill>
              </a:rPr>
              <a:t>facing down</a:t>
            </a:r>
            <a:r>
              <a:rPr lang="en-US">
                <a:solidFill>
                  <a:schemeClr val="bg1"/>
                </a:solidFill>
              </a:rPr>
              <a:t>.</a:t>
            </a:r>
          </a:p>
        </p:txBody>
      </p:sp>
      <p:sp>
        <p:nvSpPr>
          <p:cNvPr id="68612" name="AutoShape 4" descr="https://www.northcoastfootcare.com/footcare-info/images/pronation-supinat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68614" name="AutoShape 6" descr="https://www.northcoastfootcare.com/footcare-info/images/pronation-supinat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68616" name="AutoShape 8" descr="https://www.northcoastfootcare.com/footcare-info/images/pronation-supinat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68618" name="AutoShape 10" descr="https://www.northcoastfootcare.com/footcare-info/images/pronation-supinat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68622" name="AutoShape 14" descr="https://www.northcoastfootcare.com/footcare-info/images/pronation-supinat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pic>
        <p:nvPicPr>
          <p:cNvPr id="67587" name="Picture 3"/>
          <p:cNvPicPr>
            <a:picLocks noChangeAspect="1" noChangeArrowheads="1"/>
          </p:cNvPicPr>
          <p:nvPr/>
        </p:nvPicPr>
        <p:blipFill>
          <a:blip r:embed="rId2" cstate="print"/>
          <a:srcRect/>
          <a:stretch>
            <a:fillRect/>
          </a:stretch>
        </p:blipFill>
        <p:spPr bwMode="auto">
          <a:xfrm>
            <a:off x="728416" y="4778828"/>
            <a:ext cx="3449062" cy="1416874"/>
          </a:xfrm>
          <a:prstGeom prst="rect">
            <a:avLst/>
          </a:prstGeom>
          <a:noFill/>
          <a:ln w="28575">
            <a:solidFill>
              <a:schemeClr val="bg1"/>
            </a:solidFill>
            <a:miter lim="800000"/>
            <a:headEnd/>
            <a:tailEnd/>
          </a:ln>
          <a:effectLst/>
        </p:spPr>
      </p:pic>
      <p:pic>
        <p:nvPicPr>
          <p:cNvPr id="67588" name="Picture 4"/>
          <p:cNvPicPr>
            <a:picLocks noChangeAspect="1" noChangeArrowheads="1"/>
          </p:cNvPicPr>
          <p:nvPr/>
        </p:nvPicPr>
        <p:blipFill>
          <a:blip r:embed="rId3" cstate="print"/>
          <a:srcRect/>
          <a:stretch>
            <a:fillRect/>
          </a:stretch>
        </p:blipFill>
        <p:spPr bwMode="auto">
          <a:xfrm>
            <a:off x="728418" y="3279532"/>
            <a:ext cx="3449061" cy="1394684"/>
          </a:xfrm>
          <a:prstGeom prst="rect">
            <a:avLst/>
          </a:prstGeom>
          <a:noFill/>
          <a:ln w="28575">
            <a:solidFill>
              <a:schemeClr val="bg1"/>
            </a:solidFill>
            <a:miter lim="800000"/>
            <a:headEnd/>
            <a:tailEnd/>
          </a:ln>
          <a:effectLst/>
        </p:spPr>
      </p:pic>
      <p:sp>
        <p:nvSpPr>
          <p:cNvPr id="27" name="Curved Up Arrow 26"/>
          <p:cNvSpPr/>
          <p:nvPr/>
        </p:nvSpPr>
        <p:spPr>
          <a:xfrm rot="5400000">
            <a:off x="1217487" y="5267238"/>
            <a:ext cx="784126" cy="413445"/>
          </a:xfrm>
          <a:prstGeom prst="curvedUpArrow">
            <a:avLst/>
          </a:prstGeom>
          <a:solidFill>
            <a:srgbClr val="FFFF00"/>
          </a:solidFill>
          <a:ln>
            <a:solidFill>
              <a:srgbClr val="FFFF00"/>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schemeClr val="tx1"/>
              </a:solidFill>
            </a:endParaRPr>
          </a:p>
        </p:txBody>
      </p:sp>
      <p:pic>
        <p:nvPicPr>
          <p:cNvPr id="21"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118784" y="6234171"/>
            <a:ext cx="343126" cy="343466"/>
          </a:xfrm>
          <a:prstGeom prst="rect">
            <a:avLst/>
          </a:prstGeom>
          <a:noFill/>
        </p:spPr>
      </p:pic>
      <p:sp>
        <p:nvSpPr>
          <p:cNvPr id="28" name="Slide Number Placeholder 6">
            <a:extLst>
              <a:ext uri="{FF2B5EF4-FFF2-40B4-BE49-F238E27FC236}">
                <a16:creationId xmlns:a16="http://schemas.microsoft.com/office/drawing/2014/main" id="{CDC25B4A-17C6-4A0A-8865-0B7DC9E0FC37}"/>
              </a:ext>
            </a:extLst>
          </p:cNvPr>
          <p:cNvSpPr txBox="1">
            <a:spLocks/>
          </p:cNvSpPr>
          <p:nvPr/>
        </p:nvSpPr>
        <p:spPr>
          <a:xfrm>
            <a:off x="6853561" y="6525463"/>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16</a:t>
            </a:fld>
            <a:endParaRPr lang="en-US" sz="900">
              <a:solidFill>
                <a:prstClr val="black">
                  <a:tint val="75000"/>
                </a:prstClr>
              </a:solidFill>
              <a:latin typeface="Calibri"/>
            </a:endParaRPr>
          </a:p>
        </p:txBody>
      </p:sp>
      <p:sp>
        <p:nvSpPr>
          <p:cNvPr id="29" name="TextBox 28">
            <a:hlinkClick r:id="" action="ppaction://noaction"/>
            <a:extLst>
              <a:ext uri="{FF2B5EF4-FFF2-40B4-BE49-F238E27FC236}">
                <a16:creationId xmlns:a16="http://schemas.microsoft.com/office/drawing/2014/main" id="{240CEFE2-9501-44C6-B25C-258F69922493}"/>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sp>
        <p:nvSpPr>
          <p:cNvPr id="30" name="Content Placeholder 1">
            <a:extLst>
              <a:ext uri="{FF2B5EF4-FFF2-40B4-BE49-F238E27FC236}">
                <a16:creationId xmlns:a16="http://schemas.microsoft.com/office/drawing/2014/main" id="{6FCA40AE-896B-674D-BF17-FDD58391C36C}"/>
              </a:ext>
            </a:extLst>
          </p:cNvPr>
          <p:cNvSpPr>
            <a:spLocks noGrp="1"/>
          </p:cNvSpPr>
          <p:nvPr>
            <p:ph idx="1"/>
          </p:nvPr>
        </p:nvSpPr>
        <p:spPr>
          <a:xfrm>
            <a:off x="5026592" y="1324315"/>
            <a:ext cx="3798015" cy="1411637"/>
          </a:xfrm>
          <a:solidFill>
            <a:srgbClr val="FF00FF"/>
          </a:solidFill>
        </p:spPr>
        <p:style>
          <a:lnRef idx="3">
            <a:schemeClr val="lt1"/>
          </a:lnRef>
          <a:fillRef idx="1">
            <a:schemeClr val="accent3"/>
          </a:fillRef>
          <a:effectRef idx="1">
            <a:schemeClr val="accent3"/>
          </a:effectRef>
          <a:fontRef idx="minor">
            <a:schemeClr val="lt1"/>
          </a:fontRef>
        </p:style>
        <p:txBody>
          <a:bodyPr>
            <a:noAutofit/>
          </a:bodyPr>
          <a:lstStyle/>
          <a:p>
            <a:pPr>
              <a:buNone/>
            </a:pPr>
            <a:r>
              <a:rPr lang="en-US" b="1" u="sng">
                <a:solidFill>
                  <a:schemeClr val="tx1"/>
                </a:solidFill>
              </a:rPr>
              <a:t>SUPINATION</a:t>
            </a:r>
            <a:r>
              <a:rPr lang="en-US" u="sng">
                <a:solidFill>
                  <a:schemeClr val="tx1"/>
                </a:solidFill>
              </a:rPr>
              <a:t> </a:t>
            </a:r>
          </a:p>
          <a:p>
            <a:pPr>
              <a:buNone/>
            </a:pPr>
            <a:r>
              <a:rPr lang="en-US">
                <a:solidFill>
                  <a:schemeClr val="bg1"/>
                </a:solidFill>
              </a:rPr>
              <a:t>In the forearm, refers to the </a:t>
            </a:r>
          </a:p>
          <a:p>
            <a:pPr>
              <a:buNone/>
            </a:pPr>
            <a:r>
              <a:rPr lang="en-US">
                <a:solidFill>
                  <a:schemeClr val="bg1"/>
                </a:solidFill>
              </a:rPr>
              <a:t>turning of the forearm and hand </a:t>
            </a:r>
          </a:p>
          <a:p>
            <a:pPr>
              <a:buNone/>
            </a:pPr>
            <a:r>
              <a:rPr lang="en-US">
                <a:solidFill>
                  <a:schemeClr val="bg1"/>
                </a:solidFill>
              </a:rPr>
              <a:t>so that the palm is </a:t>
            </a:r>
            <a:r>
              <a:rPr lang="en-US" b="1" u="sng">
                <a:solidFill>
                  <a:schemeClr val="bg1"/>
                </a:solidFill>
              </a:rPr>
              <a:t>facing up</a:t>
            </a:r>
            <a:r>
              <a:rPr lang="en-US">
                <a:solidFill>
                  <a:schemeClr val="bg1"/>
                </a:solidFill>
              </a:rPr>
              <a:t>.</a:t>
            </a:r>
          </a:p>
        </p:txBody>
      </p:sp>
      <p:pic>
        <p:nvPicPr>
          <p:cNvPr id="31" name="Picture 3">
            <a:extLst>
              <a:ext uri="{FF2B5EF4-FFF2-40B4-BE49-F238E27FC236}">
                <a16:creationId xmlns:a16="http://schemas.microsoft.com/office/drawing/2014/main" id="{FAABA237-87E3-1A45-91B3-D46AD720B676}"/>
              </a:ext>
            </a:extLst>
          </p:cNvPr>
          <p:cNvPicPr>
            <a:picLocks noChangeAspect="1" noChangeArrowheads="1"/>
          </p:cNvPicPr>
          <p:nvPr/>
        </p:nvPicPr>
        <p:blipFill>
          <a:blip r:embed="rId2" cstate="print"/>
          <a:srcRect/>
          <a:stretch>
            <a:fillRect/>
          </a:stretch>
        </p:blipFill>
        <p:spPr bwMode="auto">
          <a:xfrm>
            <a:off x="5133043" y="3279532"/>
            <a:ext cx="3449062" cy="1394684"/>
          </a:xfrm>
          <a:prstGeom prst="rect">
            <a:avLst/>
          </a:prstGeom>
          <a:noFill/>
          <a:ln w="28575">
            <a:solidFill>
              <a:schemeClr val="bg1"/>
            </a:solidFill>
            <a:miter lim="800000"/>
            <a:headEnd/>
            <a:tailEnd/>
          </a:ln>
          <a:effectLst/>
        </p:spPr>
      </p:pic>
      <p:pic>
        <p:nvPicPr>
          <p:cNvPr id="32" name="Picture 4">
            <a:extLst>
              <a:ext uri="{FF2B5EF4-FFF2-40B4-BE49-F238E27FC236}">
                <a16:creationId xmlns:a16="http://schemas.microsoft.com/office/drawing/2014/main" id="{00097347-635A-4640-8F64-7DABC2392483}"/>
              </a:ext>
            </a:extLst>
          </p:cNvPr>
          <p:cNvPicPr>
            <a:picLocks noChangeAspect="1" noChangeArrowheads="1"/>
          </p:cNvPicPr>
          <p:nvPr/>
        </p:nvPicPr>
        <p:blipFill>
          <a:blip r:embed="rId3" cstate="print"/>
          <a:srcRect/>
          <a:stretch>
            <a:fillRect/>
          </a:stretch>
        </p:blipFill>
        <p:spPr bwMode="auto">
          <a:xfrm>
            <a:off x="5133043" y="4788932"/>
            <a:ext cx="3449062" cy="1439641"/>
          </a:xfrm>
          <a:prstGeom prst="rect">
            <a:avLst/>
          </a:prstGeom>
          <a:noFill/>
          <a:ln w="28575">
            <a:solidFill>
              <a:schemeClr val="bg1"/>
            </a:solidFill>
            <a:miter lim="800000"/>
            <a:headEnd/>
            <a:tailEnd/>
          </a:ln>
          <a:effectLst/>
        </p:spPr>
      </p:pic>
      <p:sp>
        <p:nvSpPr>
          <p:cNvPr id="33" name="Curved Up Arrow 32">
            <a:extLst>
              <a:ext uri="{FF2B5EF4-FFF2-40B4-BE49-F238E27FC236}">
                <a16:creationId xmlns:a16="http://schemas.microsoft.com/office/drawing/2014/main" id="{238D3AA0-0004-3644-9624-4BF78A3C6B91}"/>
              </a:ext>
            </a:extLst>
          </p:cNvPr>
          <p:cNvSpPr/>
          <p:nvPr/>
        </p:nvSpPr>
        <p:spPr>
          <a:xfrm rot="16200000">
            <a:off x="5374554" y="5142783"/>
            <a:ext cx="944164" cy="495194"/>
          </a:xfrm>
          <a:prstGeom prst="curvedUpArrow">
            <a:avLst/>
          </a:prstGeom>
          <a:solidFill>
            <a:srgbClr val="FFFF00"/>
          </a:solidFill>
          <a:ln>
            <a:solidFill>
              <a:srgbClr val="FFFC2C"/>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schemeClr val="tx1"/>
              </a:solidFill>
            </a:endParaRPr>
          </a:p>
        </p:txBody>
      </p:sp>
      <p:sp>
        <p:nvSpPr>
          <p:cNvPr id="23" name="TextBox 22">
            <a:extLst>
              <a:ext uri="{FF2B5EF4-FFF2-40B4-BE49-F238E27FC236}">
                <a16:creationId xmlns:a16="http://schemas.microsoft.com/office/drawing/2014/main" id="{A8D8F870-499A-0748-86D7-316B1BB2E769}"/>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22" name="Footer Placeholder 1">
            <a:extLst>
              <a:ext uri="{FF2B5EF4-FFF2-40B4-BE49-F238E27FC236}">
                <a16:creationId xmlns:a16="http://schemas.microsoft.com/office/drawing/2014/main" id="{BA229816-0019-5445-B6E1-4F180A6C951C}"/>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53791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447" y="983456"/>
            <a:ext cx="4005472" cy="1200329"/>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DORSI FLEXION</a:t>
            </a:r>
            <a:endParaRPr lang="en-US" u="sng">
              <a:solidFill>
                <a:schemeClr val="tx1"/>
              </a:solidFill>
            </a:endParaRPr>
          </a:p>
          <a:p>
            <a:r>
              <a:rPr lang="en-US">
                <a:solidFill>
                  <a:schemeClr val="bg1"/>
                </a:solidFill>
              </a:rPr>
              <a:t>Movement which </a:t>
            </a:r>
            <a:r>
              <a:rPr lang="en-US" b="1" u="sng">
                <a:solidFill>
                  <a:schemeClr val="bg1"/>
                </a:solidFill>
              </a:rPr>
              <a:t>decreases</a:t>
            </a:r>
            <a:r>
              <a:rPr lang="en-US">
                <a:solidFill>
                  <a:schemeClr val="bg1"/>
                </a:solidFill>
              </a:rPr>
              <a:t> the angle between the foot and the leg, so that the toes are brought closer to the shin.</a:t>
            </a:r>
          </a:p>
        </p:txBody>
      </p:sp>
      <p:sp>
        <p:nvSpPr>
          <p:cNvPr id="67586" name="AutoShape 2" descr="https://www.northcoastfootcare.com/footcare-info/images/dorsiflexion.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67590" name="AutoShape 6" descr="https://www.northcoastfootcare.com/footcare-info/images/plantarflexion2.jpg"/>
          <p:cNvSpPr>
            <a:spLocks noChangeAspect="1" noChangeArrowheads="1"/>
          </p:cNvSpPr>
          <p:nvPr/>
        </p:nvSpPr>
        <p:spPr bwMode="auto">
          <a:xfrm>
            <a:off x="1190625" y="754856"/>
            <a:ext cx="228600" cy="228600"/>
          </a:xfrm>
          <a:prstGeom prst="rect">
            <a:avLst/>
          </a:prstGeom>
          <a:noFill/>
        </p:spPr>
        <p:txBody>
          <a:bodyPr vert="horz" wrap="square" lIns="68580" tIns="34290" rIns="68580" bIns="34290" numCol="1" anchor="t" anchorCtr="0" compatLnSpc="1">
            <a:prstTxWarp prst="textNoShape">
              <a:avLst/>
            </a:prstTxWarp>
          </a:bodyPr>
          <a:lstStyle/>
          <a:p>
            <a:endParaRPr lang="en-AU" sz="1350"/>
          </a:p>
        </p:txBody>
      </p:sp>
      <p:sp>
        <p:nvSpPr>
          <p:cNvPr id="16" name="Rectangle 15"/>
          <p:cNvSpPr/>
          <p:nvPr/>
        </p:nvSpPr>
        <p:spPr>
          <a:xfrm>
            <a:off x="4572001" y="983456"/>
            <a:ext cx="4108535" cy="1200329"/>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a:spAutoFit/>
          </a:bodyPr>
          <a:lstStyle/>
          <a:p>
            <a:r>
              <a:rPr lang="en-US" b="1" u="sng">
                <a:solidFill>
                  <a:schemeClr val="tx1"/>
                </a:solidFill>
              </a:rPr>
              <a:t>PLANTAR FLEXION</a:t>
            </a:r>
            <a:endParaRPr lang="en-US" u="sng">
              <a:solidFill>
                <a:schemeClr val="tx1"/>
              </a:solidFill>
            </a:endParaRPr>
          </a:p>
          <a:p>
            <a:r>
              <a:rPr lang="en-US">
                <a:solidFill>
                  <a:schemeClr val="bg1"/>
                </a:solidFill>
              </a:rPr>
              <a:t>Movement which </a:t>
            </a:r>
            <a:r>
              <a:rPr lang="en-US" b="1" u="sng">
                <a:solidFill>
                  <a:schemeClr val="bg1"/>
                </a:solidFill>
              </a:rPr>
              <a:t>increases</a:t>
            </a:r>
            <a:r>
              <a:rPr lang="en-US">
                <a:solidFill>
                  <a:schemeClr val="bg1"/>
                </a:solidFill>
              </a:rPr>
              <a:t> the angle between the foot and the leg, so that the toes are taken further away from the shin.</a:t>
            </a:r>
          </a:p>
        </p:txBody>
      </p:sp>
      <p:pic>
        <p:nvPicPr>
          <p:cNvPr id="5123" name="Picture 3" descr="D:\Courses of Study\PE Studies Revision Seminars\2009\powerpoints for sale\sports photos\IMG_1576.JPG"/>
          <p:cNvPicPr>
            <a:picLocks noChangeAspect="1" noChangeArrowheads="1"/>
          </p:cNvPicPr>
          <p:nvPr/>
        </p:nvPicPr>
        <p:blipFill>
          <a:blip r:embed="rId2" cstate="print"/>
          <a:srcRect/>
          <a:stretch>
            <a:fillRect/>
          </a:stretch>
        </p:blipFill>
        <p:spPr bwMode="auto">
          <a:xfrm>
            <a:off x="4572002" y="2693898"/>
            <a:ext cx="4005470" cy="2777379"/>
          </a:xfrm>
          <a:prstGeom prst="rect">
            <a:avLst/>
          </a:prstGeom>
          <a:noFill/>
          <a:ln w="57150">
            <a:solidFill>
              <a:schemeClr val="bg1"/>
            </a:solidFill>
          </a:ln>
        </p:spPr>
      </p:pic>
      <p:pic>
        <p:nvPicPr>
          <p:cNvPr id="5124" name="Picture 4" descr="D:\Courses of Study\PE Studies Revision Seminars\2009\powerpoints for sale\sports photos\IMG_1574.JPG"/>
          <p:cNvPicPr>
            <a:picLocks noChangeAspect="1" noChangeArrowheads="1"/>
          </p:cNvPicPr>
          <p:nvPr/>
        </p:nvPicPr>
        <p:blipFill>
          <a:blip r:embed="rId3" cstate="print"/>
          <a:srcRect/>
          <a:stretch>
            <a:fillRect/>
          </a:stretch>
        </p:blipFill>
        <p:spPr bwMode="auto">
          <a:xfrm>
            <a:off x="333446" y="2693898"/>
            <a:ext cx="4005471" cy="2777379"/>
          </a:xfrm>
          <a:prstGeom prst="rect">
            <a:avLst/>
          </a:prstGeom>
          <a:noFill/>
          <a:ln w="57150">
            <a:solidFill>
              <a:schemeClr val="bg1"/>
            </a:solidFill>
          </a:ln>
        </p:spPr>
      </p:pic>
      <p:pic>
        <p:nvPicPr>
          <p:cNvPr id="13"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145679" y="6207277"/>
            <a:ext cx="343126" cy="343466"/>
          </a:xfrm>
          <a:prstGeom prst="rect">
            <a:avLst/>
          </a:prstGeom>
          <a:noFill/>
        </p:spPr>
      </p:pic>
      <p:sp>
        <p:nvSpPr>
          <p:cNvPr id="15" name="Slide Number Placeholder 6">
            <a:extLst>
              <a:ext uri="{FF2B5EF4-FFF2-40B4-BE49-F238E27FC236}">
                <a16:creationId xmlns:a16="http://schemas.microsoft.com/office/drawing/2014/main" id="{92516200-4F94-473B-893A-72D12925DAF8}"/>
              </a:ext>
            </a:extLst>
          </p:cNvPr>
          <p:cNvSpPr txBox="1">
            <a:spLocks/>
          </p:cNvSpPr>
          <p:nvPr/>
        </p:nvSpPr>
        <p:spPr>
          <a:xfrm>
            <a:off x="6804028" y="6456681"/>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17</a:t>
            </a:fld>
            <a:endParaRPr lang="en-US" sz="900">
              <a:solidFill>
                <a:prstClr val="black">
                  <a:tint val="75000"/>
                </a:prstClr>
              </a:solidFill>
              <a:latin typeface="Calibri"/>
            </a:endParaRPr>
          </a:p>
        </p:txBody>
      </p:sp>
      <p:sp>
        <p:nvSpPr>
          <p:cNvPr id="17" name="TextBox 16">
            <a:hlinkClick r:id="" action="ppaction://noaction"/>
            <a:extLst>
              <a:ext uri="{FF2B5EF4-FFF2-40B4-BE49-F238E27FC236}">
                <a16:creationId xmlns:a16="http://schemas.microsoft.com/office/drawing/2014/main" id="{FADE851C-D510-486C-AF34-33E96320FC6C}"/>
              </a:ext>
            </a:extLst>
          </p:cNvPr>
          <p:cNvSpPr txBox="1"/>
          <p:nvPr/>
        </p:nvSpPr>
        <p:spPr>
          <a:xfrm>
            <a:off x="12085" y="6544163"/>
            <a:ext cx="628650" cy="184666"/>
          </a:xfrm>
          <a:prstGeom prst="rect">
            <a:avLst/>
          </a:prstGeom>
          <a:noFill/>
        </p:spPr>
        <p:txBody>
          <a:bodyPr wrap="square" rtlCol="0">
            <a:spAutoFit/>
          </a:bodyPr>
          <a:lstStyle/>
          <a:p>
            <a:pPr algn="ctr"/>
            <a:r>
              <a:rPr lang="en-AU" sz="600"/>
              <a:t>Home</a:t>
            </a:r>
            <a:endParaRPr lang="en-US" sz="600"/>
          </a:p>
        </p:txBody>
      </p:sp>
      <p:sp>
        <p:nvSpPr>
          <p:cNvPr id="14" name="TextBox 13">
            <a:extLst>
              <a:ext uri="{FF2B5EF4-FFF2-40B4-BE49-F238E27FC236}">
                <a16:creationId xmlns:a16="http://schemas.microsoft.com/office/drawing/2014/main" id="{F3D9BD9B-C194-5645-A4A5-D010403E07E1}"/>
              </a:ext>
            </a:extLst>
          </p:cNvPr>
          <p:cNvSpPr txBox="1"/>
          <p:nvPr/>
        </p:nvSpPr>
        <p:spPr>
          <a:xfrm>
            <a:off x="0" y="10979"/>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MUSCLE ACTION &amp; JOINT MOVEMENT</a:t>
            </a:r>
            <a:endParaRPr lang="en-AU" sz="2400" b="1" cap="all">
              <a:solidFill>
                <a:prstClr val="white"/>
              </a:solidFill>
              <a:latin typeface="Calibri"/>
            </a:endParaRPr>
          </a:p>
        </p:txBody>
      </p:sp>
      <p:sp>
        <p:nvSpPr>
          <p:cNvPr id="19" name="Footer Placeholder 1">
            <a:extLst>
              <a:ext uri="{FF2B5EF4-FFF2-40B4-BE49-F238E27FC236}">
                <a16:creationId xmlns:a16="http://schemas.microsoft.com/office/drawing/2014/main" id="{BE3C8A21-87FE-1543-ACBB-36D0E6A724BD}"/>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60720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hlinkClick r:id="" action="ppaction://noaction"/>
          </p:cNvPr>
          <p:cNvSpPr txBox="1"/>
          <p:nvPr/>
        </p:nvSpPr>
        <p:spPr>
          <a:xfrm>
            <a:off x="37779" y="6671004"/>
            <a:ext cx="628650" cy="184666"/>
          </a:xfrm>
          <a:prstGeom prst="rect">
            <a:avLst/>
          </a:prstGeom>
          <a:noFill/>
        </p:spPr>
        <p:txBody>
          <a:bodyPr wrap="square" rtlCol="0">
            <a:spAutoFit/>
          </a:bodyPr>
          <a:lstStyle/>
          <a:p>
            <a:pPr algn="ctr"/>
            <a:r>
              <a:rPr lang="en-AU" sz="600"/>
              <a:t>Home</a:t>
            </a:r>
            <a:endParaRPr lang="en-US" sz="600"/>
          </a:p>
        </p:txBody>
      </p:sp>
      <p:sp>
        <p:nvSpPr>
          <p:cNvPr id="8" name="Rectangle 7"/>
          <p:cNvSpPr/>
          <p:nvPr/>
        </p:nvSpPr>
        <p:spPr>
          <a:xfrm>
            <a:off x="236911" y="843468"/>
            <a:ext cx="8791341" cy="923330"/>
          </a:xfrm>
          <a:prstGeom prst="rect">
            <a:avLst/>
          </a:prstGeom>
          <a:solidFill>
            <a:srgbClr val="7030A0"/>
          </a:solidFill>
        </p:spPr>
        <p:style>
          <a:lnRef idx="3">
            <a:schemeClr val="lt1"/>
          </a:lnRef>
          <a:fillRef idx="1">
            <a:schemeClr val="accent1"/>
          </a:fillRef>
          <a:effectRef idx="1">
            <a:schemeClr val="accent1"/>
          </a:effectRef>
          <a:fontRef idx="minor">
            <a:schemeClr val="lt1"/>
          </a:fontRef>
        </p:style>
        <p:txBody>
          <a:bodyPr wrap="square">
            <a:spAutoFit/>
          </a:bodyPr>
          <a:lstStyle/>
          <a:p>
            <a:pPr marL="457189" indent="-457189"/>
            <a:r>
              <a:rPr lang="en-AU">
                <a:solidFill>
                  <a:schemeClr val="bg1"/>
                </a:solidFill>
              </a:rPr>
              <a:t>The human skeleton is made up of over 200 bones, held together by tough bands of </a:t>
            </a:r>
          </a:p>
          <a:p>
            <a:pPr marL="457189" indent="-457189"/>
            <a:r>
              <a:rPr lang="en-AU">
                <a:solidFill>
                  <a:schemeClr val="bg1"/>
                </a:solidFill>
              </a:rPr>
              <a:t>connective tissue called ligaments.</a:t>
            </a:r>
          </a:p>
          <a:p>
            <a:pPr marL="601642" lvl="1" indent="-285750">
              <a:buFont typeface="Cambria Math" panose="02040503050406030204" pitchFamily="18" charset="0"/>
              <a:buChar char="⎯"/>
            </a:pPr>
            <a:r>
              <a:rPr lang="en-US">
                <a:solidFill>
                  <a:schemeClr val="bg1"/>
                </a:solidFill>
              </a:rPr>
              <a:t>An articulation occurs where two or more bones meet to form a joint.</a:t>
            </a:r>
            <a:endParaRPr lang="en-AU">
              <a:solidFill>
                <a:schemeClr val="bg1"/>
              </a:solidFill>
            </a:endParaRPr>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081" y="6384690"/>
            <a:ext cx="343126" cy="343466"/>
          </a:xfrm>
          <a:prstGeom prst="rect">
            <a:avLst/>
          </a:prstGeom>
          <a:noFill/>
        </p:spPr>
      </p:pic>
      <p:sp>
        <p:nvSpPr>
          <p:cNvPr id="11" name="TextBox 10">
            <a:extLst>
              <a:ext uri="{FF2B5EF4-FFF2-40B4-BE49-F238E27FC236}">
                <a16:creationId xmlns:a16="http://schemas.microsoft.com/office/drawing/2014/main" id="{AE47289B-6833-43AD-8000-3BCFB4C08BF5}"/>
              </a:ext>
            </a:extLst>
          </p:cNvPr>
          <p:cNvSpPr txBox="1"/>
          <p:nvPr/>
        </p:nvSpPr>
        <p:spPr>
          <a:xfrm>
            <a:off x="0" y="-12295"/>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14" name="Slide Number Placeholder 6">
            <a:extLst>
              <a:ext uri="{FF2B5EF4-FFF2-40B4-BE49-F238E27FC236}">
                <a16:creationId xmlns:a16="http://schemas.microsoft.com/office/drawing/2014/main" id="{A8B630BE-312F-4EB5-A137-BAD9B06E6E8D}"/>
              </a:ext>
            </a:extLst>
          </p:cNvPr>
          <p:cNvSpPr txBox="1">
            <a:spLocks/>
          </p:cNvSpPr>
          <p:nvPr/>
        </p:nvSpPr>
        <p:spPr>
          <a:xfrm>
            <a:off x="6773492" y="6553522"/>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18</a:t>
            </a:fld>
            <a:endParaRPr lang="en-US" sz="900">
              <a:solidFill>
                <a:prstClr val="black">
                  <a:tint val="75000"/>
                </a:prstClr>
              </a:solidFill>
              <a:latin typeface="Calibri"/>
            </a:endParaRPr>
          </a:p>
        </p:txBody>
      </p:sp>
      <p:sp>
        <p:nvSpPr>
          <p:cNvPr id="12" name="Footer Placeholder 1">
            <a:extLst>
              <a:ext uri="{FF2B5EF4-FFF2-40B4-BE49-F238E27FC236}">
                <a16:creationId xmlns:a16="http://schemas.microsoft.com/office/drawing/2014/main" id="{3AF637DD-E752-C645-95C6-E9BFDA60476D}"/>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
        <p:nvSpPr>
          <p:cNvPr id="2" name="TextBox 1">
            <a:extLst>
              <a:ext uri="{FF2B5EF4-FFF2-40B4-BE49-F238E27FC236}">
                <a16:creationId xmlns:a16="http://schemas.microsoft.com/office/drawing/2014/main" id="{12C87DCE-85CE-F746-93A7-702197579009}"/>
              </a:ext>
            </a:extLst>
          </p:cNvPr>
          <p:cNvSpPr txBox="1"/>
          <p:nvPr/>
        </p:nvSpPr>
        <p:spPr>
          <a:xfrm>
            <a:off x="236912" y="1969654"/>
            <a:ext cx="8791341" cy="3724096"/>
          </a:xfrm>
          <a:prstGeom prst="rect">
            <a:avLst/>
          </a:prstGeom>
          <a:solidFill>
            <a:schemeClr val="bg1"/>
          </a:solidFill>
          <a:ln>
            <a:solidFill>
              <a:srgbClr val="FFFF00"/>
            </a:solidFill>
          </a:ln>
        </p:spPr>
        <p:txBody>
          <a:bodyPr wrap="square" rtlCol="0">
            <a:spAutoFit/>
          </a:bodyPr>
          <a:lstStyle/>
          <a:p>
            <a:r>
              <a:rPr lang="en-AU" b="1" dirty="0"/>
              <a:t>The human </a:t>
            </a:r>
            <a:r>
              <a:rPr lang="en-AU" b="1"/>
              <a:t>skeleton can </a:t>
            </a:r>
            <a:r>
              <a:rPr lang="en-AU" b="1" dirty="0"/>
              <a:t>be divided into 2 main sections;</a:t>
            </a:r>
          </a:p>
          <a:p>
            <a:pPr marL="457189" indent="-457189">
              <a:buFont typeface="Wingdings" pitchFamily="2" charset="2"/>
              <a:buAutoNum type="arabicPeriod"/>
            </a:pPr>
            <a:endParaRPr lang="en-AU" sz="1000" b="1" dirty="0">
              <a:solidFill>
                <a:srgbClr val="FF0000"/>
              </a:solidFill>
            </a:endParaRPr>
          </a:p>
          <a:p>
            <a:r>
              <a:rPr lang="en-AU" b="1" dirty="0">
                <a:solidFill>
                  <a:srgbClr val="FF0000"/>
                </a:solidFill>
              </a:rPr>
              <a:t>1.    Axial skeleton</a:t>
            </a:r>
          </a:p>
          <a:p>
            <a:pPr marL="285750" indent="-285750">
              <a:buFont typeface="Arial" panose="020B0604020202020204" pitchFamily="34" charset="0"/>
              <a:buChar char="•"/>
            </a:pPr>
            <a:r>
              <a:rPr lang="en-AU" dirty="0"/>
              <a:t>Forms the basic central structure to support the remainder of the skeleton</a:t>
            </a:r>
          </a:p>
          <a:p>
            <a:pPr marL="285750" indent="-285750">
              <a:buFont typeface="Arial" panose="020B0604020202020204" pitchFamily="34" charset="0"/>
              <a:buChar char="•"/>
            </a:pPr>
            <a:r>
              <a:rPr lang="en-US" dirty="0"/>
              <a:t>Also serves to protect many of the vital organs</a:t>
            </a:r>
            <a:endParaRPr lang="en-AU" dirty="0"/>
          </a:p>
          <a:p>
            <a:pPr marL="803647" lvl="1" indent="-342892">
              <a:buFont typeface="Cambria Math" panose="02040503050406030204" pitchFamily="18" charset="0"/>
              <a:buChar char="⎯"/>
            </a:pPr>
            <a:r>
              <a:rPr lang="en-AU" dirty="0"/>
              <a:t>Skull protects the brain</a:t>
            </a:r>
          </a:p>
          <a:p>
            <a:pPr marL="803647" lvl="1" indent="-342892">
              <a:buFont typeface="Cambria Math" panose="02040503050406030204" pitchFamily="18" charset="0"/>
              <a:buChar char="⎯"/>
            </a:pPr>
            <a:r>
              <a:rPr lang="en-AU" dirty="0"/>
              <a:t>Vertebrae protects the spinal cord</a:t>
            </a:r>
          </a:p>
          <a:p>
            <a:pPr marL="803647" lvl="1" indent="-342892">
              <a:buFont typeface="Cambria Math" panose="02040503050406030204" pitchFamily="18" charset="0"/>
              <a:buChar char="⎯"/>
            </a:pPr>
            <a:r>
              <a:rPr lang="en-US" dirty="0"/>
              <a:t>Ribs protect the heart, lungs and kidneys</a:t>
            </a:r>
            <a:endParaRPr lang="en-AU" dirty="0"/>
          </a:p>
          <a:p>
            <a:pPr marL="1028675" lvl="2" indent="-342892">
              <a:buNone/>
            </a:pPr>
            <a:endParaRPr lang="en-AU" sz="1000" dirty="0">
              <a:solidFill>
                <a:schemeClr val="bg1"/>
              </a:solidFill>
            </a:endParaRPr>
          </a:p>
          <a:p>
            <a:pPr marL="342900" indent="-342900">
              <a:buAutoNum type="arabicPeriod" startAt="2"/>
            </a:pPr>
            <a:r>
              <a:rPr lang="en-AU" b="1" dirty="0">
                <a:solidFill>
                  <a:srgbClr val="FF0000"/>
                </a:solidFill>
              </a:rPr>
              <a:t>Appendicular skeleton</a:t>
            </a:r>
          </a:p>
          <a:p>
            <a:pPr marL="285750" indent="-285750">
              <a:buFont typeface="Arial" panose="020B0604020202020204" pitchFamily="34" charset="0"/>
              <a:buChar char="•"/>
            </a:pPr>
            <a:r>
              <a:rPr lang="en-US" dirty="0"/>
              <a:t>Major role is to assist with movement and includes the major limbs.</a:t>
            </a:r>
            <a:endParaRPr lang="en-AU" dirty="0"/>
          </a:p>
          <a:p>
            <a:pPr marL="803647" lvl="1" indent="-342892">
              <a:buFont typeface="Cambria Math" panose="02040503050406030204" pitchFamily="18" charset="0"/>
              <a:buChar char="⎯"/>
            </a:pPr>
            <a:r>
              <a:rPr lang="en-AU" dirty="0"/>
              <a:t>Arms</a:t>
            </a:r>
          </a:p>
          <a:p>
            <a:pPr marL="803647" lvl="1" indent="-342892">
              <a:buFont typeface="Cambria Math" panose="02040503050406030204" pitchFamily="18" charset="0"/>
              <a:buChar char="⎯"/>
            </a:pPr>
            <a:r>
              <a:rPr lang="en-AU" dirty="0"/>
              <a:t>Legs</a:t>
            </a:r>
          </a:p>
          <a:p>
            <a:pPr marL="803647" lvl="1" indent="-342892">
              <a:buFont typeface="Cambria Math" panose="02040503050406030204" pitchFamily="18" charset="0"/>
              <a:buChar char="⎯"/>
            </a:pPr>
            <a:r>
              <a:rPr lang="en-AU" dirty="0"/>
              <a:t>Shoulder and pelvic girdles</a:t>
            </a:r>
            <a:endParaRPr lang="en-US" dirty="0"/>
          </a:p>
        </p:txBody>
      </p:sp>
    </p:spTree>
    <p:extLst>
      <p:ext uri="{BB962C8B-B14F-4D97-AF65-F5344CB8AC3E}">
        <p14:creationId xmlns:p14="http://schemas.microsoft.com/office/powerpoint/2010/main" val="26553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a:srcRect/>
          <a:stretch>
            <a:fillRect/>
          </a:stretch>
        </p:blipFill>
        <p:spPr bwMode="auto">
          <a:xfrm>
            <a:off x="5214942" y="579659"/>
            <a:ext cx="3698908" cy="5595794"/>
          </a:xfrm>
          <a:prstGeom prst="rect">
            <a:avLst/>
          </a:prstGeom>
          <a:noFill/>
          <a:ln w="9525">
            <a:noFill/>
            <a:miter lim="800000"/>
            <a:headEnd/>
            <a:tailEnd/>
          </a:ln>
          <a:effectLst/>
        </p:spPr>
      </p:pic>
      <p:sp>
        <p:nvSpPr>
          <p:cNvPr id="3" name="Content Placeholder 2"/>
          <p:cNvSpPr>
            <a:spLocks noGrp="1"/>
          </p:cNvSpPr>
          <p:nvPr>
            <p:ph idx="1"/>
          </p:nvPr>
        </p:nvSpPr>
        <p:spPr>
          <a:xfrm>
            <a:off x="335726" y="931474"/>
            <a:ext cx="3968379" cy="3618224"/>
          </a:xfrm>
          <a:ln>
            <a:solidFill>
              <a:srgbClr val="FFFF00"/>
            </a:solidFill>
          </a:ln>
        </p:spPr>
        <p:style>
          <a:lnRef idx="2">
            <a:schemeClr val="accent4"/>
          </a:lnRef>
          <a:fillRef idx="1">
            <a:schemeClr val="lt1"/>
          </a:fillRef>
          <a:effectRef idx="0">
            <a:schemeClr val="accent4"/>
          </a:effectRef>
          <a:fontRef idx="minor">
            <a:schemeClr val="dk1"/>
          </a:fontRef>
        </p:style>
        <p:txBody>
          <a:bodyPr>
            <a:noAutofit/>
          </a:bodyPr>
          <a:lstStyle/>
          <a:p>
            <a:pPr>
              <a:buNone/>
            </a:pPr>
            <a:r>
              <a:rPr lang="en-AU" b="1">
                <a:solidFill>
                  <a:srgbClr val="FF0000"/>
                </a:solidFill>
              </a:rPr>
              <a:t>Axial skeleton</a:t>
            </a:r>
          </a:p>
          <a:p>
            <a:r>
              <a:rPr lang="en-AU"/>
              <a:t>Skull</a:t>
            </a:r>
          </a:p>
          <a:p>
            <a:r>
              <a:rPr lang="en-AU"/>
              <a:t>Vertebral column</a:t>
            </a:r>
          </a:p>
          <a:p>
            <a:pPr lvl="1"/>
            <a:r>
              <a:rPr lang="en-AU" sz="1800"/>
              <a:t>7 cervical vertebrae (neck)</a:t>
            </a:r>
          </a:p>
          <a:p>
            <a:pPr lvl="1"/>
            <a:r>
              <a:rPr lang="en-AU" sz="1800"/>
              <a:t>12 thoracic vertebrae (chest)</a:t>
            </a:r>
          </a:p>
          <a:p>
            <a:pPr lvl="1"/>
            <a:r>
              <a:rPr lang="en-AU" sz="1800"/>
              <a:t>5 lumbar vertebrae (lower back)</a:t>
            </a:r>
          </a:p>
          <a:p>
            <a:pPr lvl="1"/>
            <a:r>
              <a:rPr lang="en-AU" sz="1800"/>
              <a:t>5 sacral vertebrae (sacrum)</a:t>
            </a:r>
          </a:p>
          <a:p>
            <a:pPr lvl="1"/>
            <a:r>
              <a:rPr lang="en-AU" sz="1800"/>
              <a:t>Coccyx</a:t>
            </a:r>
          </a:p>
          <a:p>
            <a:r>
              <a:rPr lang="en-AU"/>
              <a:t>Thorax</a:t>
            </a:r>
          </a:p>
          <a:p>
            <a:pPr lvl="1"/>
            <a:r>
              <a:rPr lang="en-AU" sz="1800"/>
              <a:t>12 pairs of ribs, 10 attaching to the sternum with the other two floating</a:t>
            </a:r>
          </a:p>
        </p:txBody>
      </p:sp>
      <p:sp>
        <p:nvSpPr>
          <p:cNvPr id="8" name="TextBox 7">
            <a:hlinkClick r:id="" action="ppaction://noaction"/>
          </p:cNvPr>
          <p:cNvSpPr txBox="1"/>
          <p:nvPr/>
        </p:nvSpPr>
        <p:spPr>
          <a:xfrm>
            <a:off x="0" y="6699894"/>
            <a:ext cx="628650" cy="184666"/>
          </a:xfrm>
          <a:prstGeom prst="rect">
            <a:avLst/>
          </a:prstGeom>
          <a:noFill/>
        </p:spPr>
        <p:txBody>
          <a:bodyPr wrap="square" rtlCol="0">
            <a:spAutoFit/>
          </a:bodyPr>
          <a:lstStyle/>
          <a:p>
            <a:pPr algn="ctr"/>
            <a:r>
              <a:rPr lang="en-AU" sz="600"/>
              <a:t>Home</a:t>
            </a:r>
            <a:endParaRPr lang="en-US" sz="600"/>
          </a:p>
        </p:txBody>
      </p:sp>
      <p:sp>
        <p:nvSpPr>
          <p:cNvPr id="12" name="TextBox 11"/>
          <p:cNvSpPr txBox="1"/>
          <p:nvPr/>
        </p:nvSpPr>
        <p:spPr>
          <a:xfrm>
            <a:off x="5734497" y="830516"/>
            <a:ext cx="535785" cy="253916"/>
          </a:xfrm>
          <a:prstGeom prst="rect">
            <a:avLst/>
          </a:prstGeom>
          <a:noFill/>
        </p:spPr>
        <p:txBody>
          <a:bodyPr wrap="square" rtlCol="0">
            <a:spAutoFit/>
          </a:bodyPr>
          <a:lstStyle/>
          <a:p>
            <a:r>
              <a:rPr lang="en-US" sz="1050" b="1">
                <a:solidFill>
                  <a:srgbClr val="FFFC2C"/>
                </a:solidFill>
              </a:rPr>
              <a:t>Skull</a:t>
            </a:r>
            <a:endParaRPr lang="en-AU" sz="1050" b="1">
              <a:solidFill>
                <a:srgbClr val="FFFC2C"/>
              </a:solidFill>
            </a:endParaRPr>
          </a:p>
        </p:txBody>
      </p:sp>
      <p:sp>
        <p:nvSpPr>
          <p:cNvPr id="13" name="TextBox 12"/>
          <p:cNvSpPr txBox="1"/>
          <p:nvPr/>
        </p:nvSpPr>
        <p:spPr>
          <a:xfrm>
            <a:off x="5161364" y="2414357"/>
            <a:ext cx="689379" cy="253916"/>
          </a:xfrm>
          <a:prstGeom prst="rect">
            <a:avLst/>
          </a:prstGeom>
          <a:noFill/>
        </p:spPr>
        <p:txBody>
          <a:bodyPr wrap="square" rtlCol="0">
            <a:spAutoFit/>
          </a:bodyPr>
          <a:lstStyle/>
          <a:p>
            <a:r>
              <a:rPr lang="en-US" sz="1050" b="1">
                <a:solidFill>
                  <a:srgbClr val="FFFC2C"/>
                </a:solidFill>
              </a:rPr>
              <a:t>Sternum</a:t>
            </a:r>
            <a:endParaRPr lang="en-AU" sz="1050" b="1">
              <a:solidFill>
                <a:srgbClr val="FFFC2C"/>
              </a:solidFill>
            </a:endParaRPr>
          </a:p>
        </p:txBody>
      </p:sp>
      <p:sp>
        <p:nvSpPr>
          <p:cNvPr id="14" name="TextBox 13"/>
          <p:cNvSpPr txBox="1"/>
          <p:nvPr/>
        </p:nvSpPr>
        <p:spPr>
          <a:xfrm>
            <a:off x="5214944" y="2789408"/>
            <a:ext cx="535785" cy="253916"/>
          </a:xfrm>
          <a:prstGeom prst="rect">
            <a:avLst/>
          </a:prstGeom>
          <a:noFill/>
        </p:spPr>
        <p:txBody>
          <a:bodyPr wrap="square" rtlCol="0">
            <a:spAutoFit/>
          </a:bodyPr>
          <a:lstStyle/>
          <a:p>
            <a:r>
              <a:rPr lang="en-US" sz="1050" b="1">
                <a:solidFill>
                  <a:srgbClr val="FFFC2C"/>
                </a:solidFill>
              </a:rPr>
              <a:t>Ribs</a:t>
            </a:r>
            <a:endParaRPr lang="en-AU" sz="1050" b="1">
              <a:solidFill>
                <a:srgbClr val="FFFC2C"/>
              </a:solidFill>
            </a:endParaRPr>
          </a:p>
        </p:txBody>
      </p:sp>
      <p:cxnSp>
        <p:nvCxnSpPr>
          <p:cNvPr id="18" name="Straight Connector 17"/>
          <p:cNvCxnSpPr/>
          <p:nvPr/>
        </p:nvCxnSpPr>
        <p:spPr>
          <a:xfrm>
            <a:off x="6163121" y="937675"/>
            <a:ext cx="589364" cy="119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5804309" y="2569871"/>
            <a:ext cx="1129891"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5643573" y="2930098"/>
            <a:ext cx="942422"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flipV="1">
            <a:off x="5532699" y="3776598"/>
            <a:ext cx="1401501" cy="3807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flipH="1">
            <a:off x="4571997" y="578909"/>
            <a:ext cx="642943" cy="55860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1350"/>
          </a:p>
        </p:txBody>
      </p:sp>
      <p:sp>
        <p:nvSpPr>
          <p:cNvPr id="16" name="TextBox 15"/>
          <p:cNvSpPr txBox="1"/>
          <p:nvPr/>
        </p:nvSpPr>
        <p:spPr>
          <a:xfrm>
            <a:off x="4734824" y="3641274"/>
            <a:ext cx="857256" cy="415498"/>
          </a:xfrm>
          <a:prstGeom prst="rect">
            <a:avLst/>
          </a:prstGeom>
          <a:noFill/>
        </p:spPr>
        <p:txBody>
          <a:bodyPr wrap="square" rtlCol="0">
            <a:spAutoFit/>
          </a:bodyPr>
          <a:lstStyle/>
          <a:p>
            <a:r>
              <a:rPr lang="en-US" sz="1050" b="1">
                <a:solidFill>
                  <a:srgbClr val="FFFC2C"/>
                </a:solidFill>
              </a:rPr>
              <a:t>Vertebral column</a:t>
            </a:r>
            <a:endParaRPr lang="en-AU" sz="1050" b="1">
              <a:solidFill>
                <a:srgbClr val="FFFC2C"/>
              </a:solidFill>
            </a:endParaRPr>
          </a:p>
        </p:txBody>
      </p:sp>
      <p:sp>
        <p:nvSpPr>
          <p:cNvPr id="26" name="Left Brace 25"/>
          <p:cNvSpPr/>
          <p:nvPr/>
        </p:nvSpPr>
        <p:spPr>
          <a:xfrm>
            <a:off x="5007907" y="2563518"/>
            <a:ext cx="214314" cy="321471"/>
          </a:xfrm>
          <a:prstGeom prst="leftBrace">
            <a:avLst>
              <a:gd name="adj1" fmla="val 8333"/>
              <a:gd name="adj2" fmla="val 52813"/>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350"/>
          </a:p>
        </p:txBody>
      </p:sp>
      <p:sp>
        <p:nvSpPr>
          <p:cNvPr id="25" name="Rectangle 24"/>
          <p:cNvSpPr/>
          <p:nvPr/>
        </p:nvSpPr>
        <p:spPr>
          <a:xfrm>
            <a:off x="5288165" y="6164979"/>
            <a:ext cx="2893215" cy="184666"/>
          </a:xfrm>
          <a:prstGeom prst="rect">
            <a:avLst/>
          </a:prstGeom>
        </p:spPr>
        <p:txBody>
          <a:bodyPr wrap="square">
            <a:spAutoFit/>
          </a:bodyPr>
          <a:lstStyle/>
          <a:p>
            <a:r>
              <a:rPr lang="en-AU" sz="600"/>
              <a:t>http://commons.wikimedia.org/wiki/File:Axial_skeleton_diagram_lt.svg</a:t>
            </a:r>
          </a:p>
        </p:txBody>
      </p:sp>
      <p:sp>
        <p:nvSpPr>
          <p:cNvPr id="28" name="TextBox 27"/>
          <p:cNvSpPr txBox="1"/>
          <p:nvPr/>
        </p:nvSpPr>
        <p:spPr>
          <a:xfrm>
            <a:off x="510747" y="4836012"/>
            <a:ext cx="3618335" cy="784830"/>
          </a:xfrm>
          <a:prstGeom prst="rect">
            <a:avLst/>
          </a:prstGeom>
          <a:solidFill>
            <a:srgbClr val="FF0000"/>
          </a:solidFill>
          <a:ln w="57150">
            <a:solidFill>
              <a:schemeClr val="bg1"/>
            </a:solidFill>
          </a:ln>
        </p:spPr>
        <p:txBody>
          <a:bodyPr wrap="square" rtlCol="0">
            <a:spAutoFit/>
          </a:bodyPr>
          <a:lstStyle/>
          <a:p>
            <a:pPr marL="0" lvl="1" algn="ctr"/>
            <a:r>
              <a:rPr lang="en-US" sz="1500" b="1">
                <a:solidFill>
                  <a:schemeClr val="bg1"/>
                </a:solidFill>
              </a:rPr>
              <a:t>Axial skeleton </a:t>
            </a:r>
            <a:r>
              <a:rPr lang="en-AU" sz="1500" b="1">
                <a:solidFill>
                  <a:schemeClr val="bg1"/>
                </a:solidFill>
              </a:rPr>
              <a:t>forms the basic central structure to support the remainder of the skeleton.</a:t>
            </a:r>
          </a:p>
        </p:txBody>
      </p:sp>
      <p:sp>
        <p:nvSpPr>
          <p:cNvPr id="27" name="TextBox 26"/>
          <p:cNvSpPr txBox="1"/>
          <p:nvPr/>
        </p:nvSpPr>
        <p:spPr>
          <a:xfrm>
            <a:off x="4614002" y="2540369"/>
            <a:ext cx="535787" cy="415498"/>
          </a:xfrm>
          <a:prstGeom prst="rect">
            <a:avLst/>
          </a:prstGeom>
          <a:noFill/>
        </p:spPr>
        <p:txBody>
          <a:bodyPr wrap="square" rtlCol="0">
            <a:spAutoFit/>
          </a:bodyPr>
          <a:lstStyle/>
          <a:p>
            <a:r>
              <a:rPr lang="en-US" sz="1050" b="1">
                <a:solidFill>
                  <a:srgbClr val="FFFF00"/>
                </a:solidFill>
              </a:rPr>
              <a:t>Rib cage</a:t>
            </a:r>
            <a:endParaRPr lang="en-AU" sz="1050" b="1">
              <a:solidFill>
                <a:srgbClr val="FFFF00"/>
              </a:solidFill>
            </a:endParaRPr>
          </a:p>
        </p:txBody>
      </p:sp>
      <p:pic>
        <p:nvPicPr>
          <p:cNvPr id="2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14302" y="6413580"/>
            <a:ext cx="343126" cy="343466"/>
          </a:xfrm>
          <a:prstGeom prst="rect">
            <a:avLst/>
          </a:prstGeom>
          <a:noFill/>
        </p:spPr>
      </p:pic>
      <p:sp>
        <p:nvSpPr>
          <p:cNvPr id="29" name="TextBox 28">
            <a:extLst>
              <a:ext uri="{FF2B5EF4-FFF2-40B4-BE49-F238E27FC236}">
                <a16:creationId xmlns:a16="http://schemas.microsoft.com/office/drawing/2014/main" id="{C98CC207-F536-4295-B0B2-26373F8F7840}"/>
              </a:ext>
            </a:extLst>
          </p:cNvPr>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31" name="Slide Number Placeholder 6">
            <a:extLst>
              <a:ext uri="{FF2B5EF4-FFF2-40B4-BE49-F238E27FC236}">
                <a16:creationId xmlns:a16="http://schemas.microsoft.com/office/drawing/2014/main" id="{BBC3D4B9-00FD-4E92-886B-6C36A40BB306}"/>
              </a:ext>
            </a:extLst>
          </p:cNvPr>
          <p:cNvSpPr txBox="1">
            <a:spLocks/>
          </p:cNvSpPr>
          <p:nvPr/>
        </p:nvSpPr>
        <p:spPr>
          <a:xfrm>
            <a:off x="6934200" y="6466889"/>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19</a:t>
            </a:fld>
            <a:endParaRPr lang="en-US" sz="900">
              <a:solidFill>
                <a:prstClr val="black">
                  <a:tint val="75000"/>
                </a:prstClr>
              </a:solidFill>
              <a:latin typeface="Calibri"/>
            </a:endParaRPr>
          </a:p>
        </p:txBody>
      </p:sp>
      <p:sp>
        <p:nvSpPr>
          <p:cNvPr id="30" name="Footer Placeholder 1">
            <a:extLst>
              <a:ext uri="{FF2B5EF4-FFF2-40B4-BE49-F238E27FC236}">
                <a16:creationId xmlns:a16="http://schemas.microsoft.com/office/drawing/2014/main" id="{163A2BEB-F2E3-7747-BAFF-1E1C42616C31}"/>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416030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D8E10B-08DD-4228-AEC2-A60578E3A238}"/>
              </a:ext>
            </a:extLst>
          </p:cNvPr>
          <p:cNvSpPr>
            <a:spLocks noGrp="1"/>
          </p:cNvSpPr>
          <p:nvPr>
            <p:ph type="sldNum" sz="quarter" idx="12"/>
          </p:nvPr>
        </p:nvSpPr>
        <p:spPr/>
        <p:txBody>
          <a:bodyPr/>
          <a:lstStyle/>
          <a:p>
            <a:fld id="{9B5CFCF4-B172-4E71-8694-052B86E59B98}" type="slidenum">
              <a:rPr lang="en-US" smtClean="0"/>
              <a:pPr/>
              <a:t>2</a:t>
            </a:fld>
            <a:endParaRPr lang="en-US"/>
          </a:p>
        </p:txBody>
      </p:sp>
      <p:sp>
        <p:nvSpPr>
          <p:cNvPr id="6" name="Footer Placeholder 1">
            <a:extLst>
              <a:ext uri="{FF2B5EF4-FFF2-40B4-BE49-F238E27FC236}">
                <a16:creationId xmlns:a16="http://schemas.microsoft.com/office/drawing/2014/main" id="{B8639CA8-A74D-EA40-B92F-8ED55275D05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8" name="Title 1">
            <a:extLst>
              <a:ext uri="{FF2B5EF4-FFF2-40B4-BE49-F238E27FC236}">
                <a16:creationId xmlns:a16="http://schemas.microsoft.com/office/drawing/2014/main" id="{A7432362-4D6C-8041-BC40-BF031EEA3808}"/>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a:solidFill>
                  <a:schemeClr val="bg1"/>
                </a:solidFill>
              </a:rPr>
              <a:t>UNIT 1 &amp; 2 − Functional Anatomy 2</a:t>
            </a:r>
            <a:r>
              <a:rPr lang="en-AU" sz="3000" b="1" baseline="30000">
                <a:solidFill>
                  <a:schemeClr val="bg1"/>
                </a:solidFill>
              </a:rPr>
              <a:t>nd</a:t>
            </a:r>
            <a:r>
              <a:rPr lang="en-AU" sz="3000" b="1">
                <a:solidFill>
                  <a:schemeClr val="bg1"/>
                </a:solidFill>
              </a:rPr>
              <a:t> ed.</a:t>
            </a:r>
            <a:endParaRPr lang="en-AU" sz="2600" b="1">
              <a:solidFill>
                <a:schemeClr val="bg1"/>
              </a:solidFill>
              <a:cs typeface="Calibri"/>
            </a:endParaRPr>
          </a:p>
        </p:txBody>
      </p:sp>
      <p:pic>
        <p:nvPicPr>
          <p:cNvPr id="9" name="Picture 3" descr="A close up of a sign&#10;&#10;Description generated with very high confidence">
            <a:extLst>
              <a:ext uri="{FF2B5EF4-FFF2-40B4-BE49-F238E27FC236}">
                <a16:creationId xmlns:a16="http://schemas.microsoft.com/office/drawing/2014/main" id="{5EE14C1B-5E87-4A46-84D5-949A11DE0745}"/>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
        <p:nvSpPr>
          <p:cNvPr id="11" name="TextBox 10">
            <a:extLst>
              <a:ext uri="{FF2B5EF4-FFF2-40B4-BE49-F238E27FC236}">
                <a16:creationId xmlns:a16="http://schemas.microsoft.com/office/drawing/2014/main" id="{1DBEC7B4-8E40-2A41-9DB8-37E153AD195E}"/>
              </a:ext>
            </a:extLst>
          </p:cNvPr>
          <p:cNvSpPr txBox="1"/>
          <p:nvPr/>
        </p:nvSpPr>
        <p:spPr>
          <a:xfrm>
            <a:off x="346494" y="1467929"/>
            <a:ext cx="8451011" cy="4247317"/>
          </a:xfrm>
          <a:prstGeom prst="rect">
            <a:avLst/>
          </a:prstGeom>
          <a:solidFill>
            <a:schemeClr val="bg1"/>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COPYRIGHT</a:t>
            </a:r>
          </a:p>
          <a:p>
            <a:r>
              <a:rPr lang="en-US" dirty="0">
                <a:cs typeface="Calibri"/>
              </a:rPr>
              <a:t>© PE Studies Resources 2019.</a:t>
            </a:r>
          </a:p>
          <a:p>
            <a:endParaRPr lang="en-US" dirty="0">
              <a:cs typeface="Calibri"/>
            </a:endParaRPr>
          </a:p>
          <a:p>
            <a:r>
              <a:rPr lang="en-US" dirty="0">
                <a:cs typeface="Calibri"/>
              </a:rPr>
              <a:t>All rights reserved.</a:t>
            </a:r>
            <a:endParaRPr lang="en-US" dirty="0"/>
          </a:p>
          <a:p>
            <a:r>
              <a:rPr lang="en-US" dirty="0">
                <a:cs typeface="Calibri"/>
              </a:rPr>
              <a:t>No part of this publication may be reproduced, stored in a retrieval system or transmitted in any form by any means whatsoever without the prior permission of PE Studies Resources.</a:t>
            </a:r>
          </a:p>
          <a:p>
            <a:endParaRPr lang="en-US" b="1" dirty="0">
              <a:cs typeface="Calibri"/>
            </a:endParaRPr>
          </a:p>
          <a:p>
            <a:r>
              <a:rPr lang="en-US" b="1" dirty="0">
                <a:cs typeface="Calibri"/>
              </a:rPr>
              <a:t>DISCLAIMER</a:t>
            </a:r>
          </a:p>
          <a:p>
            <a:r>
              <a:rPr lang="en-US" dirty="0">
                <a:cs typeface="Calibri"/>
              </a:rPr>
              <a:t>This product has been developed to assist teachers in the delivery of the Unit 1 &amp; 2  WACE Physical Education Studies course. </a:t>
            </a:r>
            <a:r>
              <a:rPr lang="en-US" dirty="0">
                <a:ea typeface="+mn-lt"/>
                <a:cs typeface="+mn-lt"/>
              </a:rPr>
              <a:t>It represents the authors’ interpretation and approach and is not endorsed by any governing body. Every effort has been made to ensure the accuracy of the information in this PowerPoint. PE Studies Resources cannot take responsibility for any claim, loss, damage or liability arising from the use of, or reliance on, the information contained in this resource.</a:t>
            </a:r>
            <a:r>
              <a:rPr lang="en-US" dirty="0">
                <a:cs typeface="Calibri"/>
              </a:rPr>
              <a:t> </a:t>
            </a:r>
          </a:p>
        </p:txBody>
      </p:sp>
    </p:spTree>
    <p:extLst>
      <p:ext uri="{BB962C8B-B14F-4D97-AF65-F5344CB8AC3E}">
        <p14:creationId xmlns:p14="http://schemas.microsoft.com/office/powerpoint/2010/main" val="135323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439" y="1172369"/>
            <a:ext cx="4462411" cy="3975828"/>
          </a:xfrm>
          <a:ln>
            <a:solidFill>
              <a:srgbClr val="FFFF00"/>
            </a:solidFill>
          </a:ln>
        </p:spPr>
        <p:style>
          <a:lnRef idx="2">
            <a:schemeClr val="accent4"/>
          </a:lnRef>
          <a:fillRef idx="1">
            <a:schemeClr val="lt1"/>
          </a:fillRef>
          <a:effectRef idx="0">
            <a:schemeClr val="accent4"/>
          </a:effectRef>
          <a:fontRef idx="minor">
            <a:schemeClr val="dk1"/>
          </a:fontRef>
        </p:style>
        <p:txBody>
          <a:bodyPr>
            <a:noAutofit/>
          </a:bodyPr>
          <a:lstStyle/>
          <a:p>
            <a:pPr marL="0" indent="0">
              <a:buNone/>
            </a:pPr>
            <a:r>
              <a:rPr lang="en-AU" sz="1800" b="1">
                <a:solidFill>
                  <a:srgbClr val="FF0000"/>
                </a:solidFill>
              </a:rPr>
              <a:t>Appendicular skeleton</a:t>
            </a:r>
          </a:p>
          <a:p>
            <a:r>
              <a:rPr lang="en-AU" sz="1800"/>
              <a:t>Shoulder girdle</a:t>
            </a:r>
          </a:p>
          <a:p>
            <a:pPr lvl="1">
              <a:buFont typeface="Cambria Math" panose="02040503050406030204" pitchFamily="18" charset="0"/>
              <a:buChar char="⎯"/>
            </a:pPr>
            <a:r>
              <a:rPr lang="en-AU" sz="1800"/>
              <a:t>Clavicle</a:t>
            </a:r>
          </a:p>
          <a:p>
            <a:pPr lvl="1">
              <a:buFont typeface="Cambria Math" panose="02040503050406030204" pitchFamily="18" charset="0"/>
              <a:buChar char="⎯"/>
            </a:pPr>
            <a:r>
              <a:rPr lang="en-AU" sz="1800"/>
              <a:t>Scapula</a:t>
            </a:r>
          </a:p>
          <a:p>
            <a:r>
              <a:rPr lang="en-AU" sz="1800"/>
              <a:t>Arm</a:t>
            </a:r>
          </a:p>
          <a:p>
            <a:pPr lvl="1">
              <a:buFont typeface="Cambria Math" panose="02040503050406030204" pitchFamily="18" charset="0"/>
              <a:buChar char="⎯"/>
            </a:pPr>
            <a:r>
              <a:rPr lang="en-AU" sz="1800" err="1"/>
              <a:t>Humerus</a:t>
            </a:r>
            <a:r>
              <a:rPr lang="en-AU" sz="1800"/>
              <a:t> (upper arm)</a:t>
            </a:r>
          </a:p>
          <a:p>
            <a:pPr lvl="1">
              <a:buFont typeface="Cambria Math" panose="02040503050406030204" pitchFamily="18" charset="0"/>
              <a:buChar char="⎯"/>
            </a:pPr>
            <a:r>
              <a:rPr lang="en-AU" sz="1800"/>
              <a:t>Radius + ulna (forearm)</a:t>
            </a:r>
          </a:p>
          <a:p>
            <a:r>
              <a:rPr lang="en-AU" sz="1800"/>
              <a:t>Wrist</a:t>
            </a:r>
          </a:p>
          <a:p>
            <a:pPr lvl="1">
              <a:buFont typeface="Cambria Math" panose="02040503050406030204" pitchFamily="18" charset="0"/>
              <a:buChar char="⎯"/>
            </a:pPr>
            <a:r>
              <a:rPr lang="en-AU" sz="1800"/>
              <a:t>Carpal bones</a:t>
            </a:r>
          </a:p>
          <a:p>
            <a:r>
              <a:rPr lang="en-AU" sz="1800"/>
              <a:t>Hand</a:t>
            </a:r>
          </a:p>
          <a:p>
            <a:pPr lvl="1">
              <a:buFont typeface="Cambria Math" panose="02040503050406030204" pitchFamily="18" charset="0"/>
              <a:buChar char="⎯"/>
            </a:pPr>
            <a:r>
              <a:rPr lang="en-AU" sz="1800"/>
              <a:t>5 metacarpal bones</a:t>
            </a:r>
          </a:p>
          <a:p>
            <a:pPr lvl="1">
              <a:buFont typeface="Cambria Math" panose="02040503050406030204" pitchFamily="18" charset="0"/>
              <a:buChar char="⎯"/>
            </a:pPr>
            <a:r>
              <a:rPr lang="en-AU" sz="1800"/>
              <a:t>Phalanges (fingers)</a:t>
            </a:r>
          </a:p>
        </p:txBody>
      </p:sp>
      <p:sp>
        <p:nvSpPr>
          <p:cNvPr id="8" name="TextBox 7">
            <a:hlinkClick r:id="" action="ppaction://noaction"/>
          </p:cNvPr>
          <p:cNvSpPr txBox="1"/>
          <p:nvPr/>
        </p:nvSpPr>
        <p:spPr>
          <a:xfrm>
            <a:off x="-4713" y="6698945"/>
            <a:ext cx="628650" cy="184666"/>
          </a:xfrm>
          <a:prstGeom prst="rect">
            <a:avLst/>
          </a:prstGeom>
          <a:noFill/>
        </p:spPr>
        <p:txBody>
          <a:bodyPr wrap="square" rtlCol="0">
            <a:spAutoFit/>
          </a:bodyPr>
          <a:lstStyle/>
          <a:p>
            <a:pPr algn="ctr"/>
            <a:r>
              <a:rPr lang="en-AU" sz="600"/>
              <a:t>Home</a:t>
            </a:r>
            <a:endParaRPr lang="en-US" sz="600"/>
          </a:p>
        </p:txBody>
      </p:sp>
      <p:sp>
        <p:nvSpPr>
          <p:cNvPr id="44" name="Rectangle 43"/>
          <p:cNvSpPr/>
          <p:nvPr/>
        </p:nvSpPr>
        <p:spPr>
          <a:xfrm>
            <a:off x="5522844" y="6466303"/>
            <a:ext cx="2787778" cy="184666"/>
          </a:xfrm>
          <a:prstGeom prst="rect">
            <a:avLst/>
          </a:prstGeom>
        </p:spPr>
        <p:txBody>
          <a:bodyPr wrap="square">
            <a:spAutoFit/>
          </a:bodyPr>
          <a:lstStyle/>
          <a:p>
            <a:r>
              <a:rPr lang="en-AU" sz="600"/>
              <a:t>http://commons.wikimedia.org/wiki/File:Appendicular_skeleton_diagram.svg</a:t>
            </a:r>
          </a:p>
        </p:txBody>
      </p:sp>
      <p:pic>
        <p:nvPicPr>
          <p:cNvPr id="62470" name="Picture 6"/>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161365" y="643526"/>
            <a:ext cx="3523171" cy="5721553"/>
          </a:xfrm>
          <a:prstGeom prst="rect">
            <a:avLst/>
          </a:prstGeom>
          <a:noFill/>
          <a:ln w="9525">
            <a:solidFill>
              <a:schemeClr val="tx1"/>
            </a:solidFill>
            <a:miter lim="800000"/>
            <a:headEnd/>
            <a:tailEnd/>
          </a:ln>
          <a:effectLst/>
        </p:spPr>
      </p:pic>
      <p:sp>
        <p:nvSpPr>
          <p:cNvPr id="48" name="TextBox 47"/>
          <p:cNvSpPr txBox="1"/>
          <p:nvPr/>
        </p:nvSpPr>
        <p:spPr>
          <a:xfrm>
            <a:off x="5221740" y="1371909"/>
            <a:ext cx="964413" cy="230832"/>
          </a:xfrm>
          <a:prstGeom prst="rect">
            <a:avLst/>
          </a:prstGeom>
          <a:noFill/>
        </p:spPr>
        <p:txBody>
          <a:bodyPr wrap="square" rtlCol="0">
            <a:spAutoFit/>
          </a:bodyPr>
          <a:lstStyle/>
          <a:p>
            <a:r>
              <a:rPr lang="en-US" sz="900"/>
              <a:t>Shoulder girdle</a:t>
            </a:r>
            <a:endParaRPr lang="en-AU" sz="900"/>
          </a:p>
        </p:txBody>
      </p:sp>
      <p:sp>
        <p:nvSpPr>
          <p:cNvPr id="50" name="TextBox 49"/>
          <p:cNvSpPr txBox="1"/>
          <p:nvPr/>
        </p:nvSpPr>
        <p:spPr>
          <a:xfrm>
            <a:off x="439370" y="5408632"/>
            <a:ext cx="4248096" cy="553998"/>
          </a:xfrm>
          <a:prstGeom prst="rect">
            <a:avLst/>
          </a:prstGeom>
          <a:solidFill>
            <a:srgbClr val="FF0000"/>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lgn="ctr"/>
            <a:r>
              <a:rPr lang="en-US" sz="1500" b="1"/>
              <a:t>Appendicular skeleton </a:t>
            </a:r>
            <a:r>
              <a:rPr lang="en-AU" sz="1500" b="1"/>
              <a:t>assists with movement and includes all the major limbs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09589" y="6412631"/>
            <a:ext cx="343126" cy="343466"/>
          </a:xfrm>
          <a:prstGeom prst="rect">
            <a:avLst/>
          </a:prstGeom>
          <a:noFill/>
        </p:spPr>
      </p:pic>
      <p:sp>
        <p:nvSpPr>
          <p:cNvPr id="14" name="TextBox 13">
            <a:extLst>
              <a:ext uri="{FF2B5EF4-FFF2-40B4-BE49-F238E27FC236}">
                <a16:creationId xmlns:a16="http://schemas.microsoft.com/office/drawing/2014/main" id="{6C9501E8-D89F-4294-952C-AC803A39EABB}"/>
              </a:ext>
            </a:extLst>
          </p:cNvPr>
          <p:cNvSpPr txBox="1"/>
          <p:nvPr/>
        </p:nvSpPr>
        <p:spPr>
          <a:xfrm>
            <a:off x="0" y="11006"/>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16" name="Slide Number Placeholder 6">
            <a:extLst>
              <a:ext uri="{FF2B5EF4-FFF2-40B4-BE49-F238E27FC236}">
                <a16:creationId xmlns:a16="http://schemas.microsoft.com/office/drawing/2014/main" id="{C3EDCD07-FD6A-46E5-BE2E-C428C99047FB}"/>
              </a:ext>
            </a:extLst>
          </p:cNvPr>
          <p:cNvSpPr txBox="1">
            <a:spLocks/>
          </p:cNvSpPr>
          <p:nvPr/>
        </p:nvSpPr>
        <p:spPr>
          <a:xfrm>
            <a:off x="6900811" y="6469595"/>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20</a:t>
            </a:fld>
            <a:endParaRPr lang="en-US" sz="900">
              <a:solidFill>
                <a:prstClr val="black">
                  <a:tint val="75000"/>
                </a:prstClr>
              </a:solidFill>
              <a:latin typeface="Calibri"/>
            </a:endParaRPr>
          </a:p>
        </p:txBody>
      </p:sp>
      <p:sp>
        <p:nvSpPr>
          <p:cNvPr id="15" name="Footer Placeholder 1">
            <a:extLst>
              <a:ext uri="{FF2B5EF4-FFF2-40B4-BE49-F238E27FC236}">
                <a16:creationId xmlns:a16="http://schemas.microsoft.com/office/drawing/2014/main" id="{682D0718-1DEE-9543-8A56-9CB1434BC993}"/>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204082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767" y="977030"/>
            <a:ext cx="4536592" cy="4111408"/>
          </a:xfrm>
          <a:ln>
            <a:solidFill>
              <a:srgbClr val="FFFF00"/>
            </a:solidFill>
          </a:ln>
        </p:spPr>
        <p:style>
          <a:lnRef idx="2">
            <a:schemeClr val="accent4"/>
          </a:lnRef>
          <a:fillRef idx="1">
            <a:schemeClr val="lt1"/>
          </a:fillRef>
          <a:effectRef idx="0">
            <a:schemeClr val="accent4"/>
          </a:effectRef>
          <a:fontRef idx="minor">
            <a:schemeClr val="dk1"/>
          </a:fontRef>
        </p:style>
        <p:txBody>
          <a:bodyPr>
            <a:noAutofit/>
          </a:bodyPr>
          <a:lstStyle/>
          <a:p>
            <a:pPr marL="0" indent="0">
              <a:buNone/>
            </a:pPr>
            <a:r>
              <a:rPr lang="en-AU" b="1">
                <a:solidFill>
                  <a:srgbClr val="FF0000"/>
                </a:solidFill>
              </a:rPr>
              <a:t>Appendicular skeleton (cont.)</a:t>
            </a:r>
          </a:p>
          <a:p>
            <a:pPr lvl="1">
              <a:buFont typeface="Arial" panose="020B0604020202020204" pitchFamily="34" charset="0"/>
              <a:buChar char="•"/>
            </a:pPr>
            <a:r>
              <a:rPr lang="en-AU" sz="1800"/>
              <a:t>Pelvic Girdle</a:t>
            </a:r>
          </a:p>
          <a:p>
            <a:pPr lvl="2">
              <a:buFont typeface="Cambria Math" panose="02040503050406030204" pitchFamily="18" charset="0"/>
              <a:buChar char="⎯"/>
            </a:pPr>
            <a:r>
              <a:rPr lang="en-AU" sz="1800"/>
              <a:t>2 hip bones</a:t>
            </a:r>
          </a:p>
          <a:p>
            <a:pPr lvl="2">
              <a:buFont typeface="Cambria Math" panose="02040503050406030204" pitchFamily="18" charset="0"/>
              <a:buChar char="⎯"/>
            </a:pPr>
            <a:r>
              <a:rPr lang="en-AU" sz="1800"/>
              <a:t>Sacrum + coccyx</a:t>
            </a:r>
          </a:p>
          <a:p>
            <a:pPr lvl="1">
              <a:buFont typeface="Arial" panose="020B0604020202020204" pitchFamily="34" charset="0"/>
              <a:buChar char="•"/>
            </a:pPr>
            <a:r>
              <a:rPr lang="en-AU" sz="1800"/>
              <a:t>Leg</a:t>
            </a:r>
          </a:p>
          <a:p>
            <a:pPr lvl="2">
              <a:buFont typeface="Cambria Math" panose="02040503050406030204" pitchFamily="18" charset="0"/>
              <a:buChar char="⎯"/>
            </a:pPr>
            <a:r>
              <a:rPr lang="en-AU" sz="1800"/>
              <a:t>Femur (upper leg)</a:t>
            </a:r>
          </a:p>
          <a:p>
            <a:pPr lvl="2">
              <a:buFont typeface="Cambria Math" panose="02040503050406030204" pitchFamily="18" charset="0"/>
              <a:buChar char="⎯"/>
            </a:pPr>
            <a:r>
              <a:rPr lang="en-AU" sz="1800"/>
              <a:t>Tibia + fibula (lower leg)</a:t>
            </a:r>
          </a:p>
          <a:p>
            <a:pPr lvl="1">
              <a:buFont typeface="Arial" panose="020B0604020202020204" pitchFamily="34" charset="0"/>
              <a:buChar char="•"/>
            </a:pPr>
            <a:r>
              <a:rPr lang="en-AU" sz="1800"/>
              <a:t>Ankle</a:t>
            </a:r>
          </a:p>
          <a:p>
            <a:pPr lvl="2">
              <a:buFont typeface="Cambria Math" panose="02040503050406030204" pitchFamily="18" charset="0"/>
              <a:buChar char="⎯"/>
            </a:pPr>
            <a:r>
              <a:rPr lang="en-AU" sz="1800"/>
              <a:t>7 tarsal bones</a:t>
            </a:r>
          </a:p>
          <a:p>
            <a:pPr lvl="1">
              <a:buFont typeface="Arial" panose="020B0604020202020204" pitchFamily="34" charset="0"/>
              <a:buChar char="•"/>
            </a:pPr>
            <a:r>
              <a:rPr lang="en-AU" sz="1800"/>
              <a:t>Foot</a:t>
            </a:r>
          </a:p>
          <a:p>
            <a:pPr lvl="2">
              <a:buFont typeface="Cambria Math" panose="02040503050406030204" pitchFamily="18" charset="0"/>
              <a:buChar char="⎯"/>
            </a:pPr>
            <a:r>
              <a:rPr lang="en-AU" sz="1800"/>
              <a:t>5 metatarsals</a:t>
            </a:r>
          </a:p>
          <a:p>
            <a:pPr lvl="2">
              <a:buFont typeface="Cambria Math" panose="02040503050406030204" pitchFamily="18" charset="0"/>
              <a:buChar char="⎯"/>
            </a:pPr>
            <a:r>
              <a:rPr lang="en-AU" sz="1800"/>
              <a:t>Phalanges</a:t>
            </a:r>
          </a:p>
          <a:p>
            <a:endParaRPr lang="en-AU">
              <a:solidFill>
                <a:schemeClr val="bg1"/>
              </a:solidFill>
            </a:endParaRPr>
          </a:p>
        </p:txBody>
      </p:sp>
      <p:sp>
        <p:nvSpPr>
          <p:cNvPr id="7" name="TextBox 6">
            <a:hlinkClick r:id="" action="ppaction://noaction"/>
          </p:cNvPr>
          <p:cNvSpPr txBox="1"/>
          <p:nvPr/>
        </p:nvSpPr>
        <p:spPr>
          <a:xfrm>
            <a:off x="0" y="6673334"/>
            <a:ext cx="628650" cy="184666"/>
          </a:xfrm>
          <a:prstGeom prst="rect">
            <a:avLst/>
          </a:prstGeom>
          <a:noFill/>
        </p:spPr>
        <p:txBody>
          <a:bodyPr wrap="square" rtlCol="0">
            <a:spAutoFit/>
          </a:bodyPr>
          <a:lstStyle/>
          <a:p>
            <a:pPr algn="ctr"/>
            <a:r>
              <a:rPr lang="en-AU" sz="600"/>
              <a:t>Home</a:t>
            </a:r>
            <a:endParaRPr lang="en-US" sz="600"/>
          </a:p>
        </p:txBody>
      </p:sp>
      <p:sp>
        <p:nvSpPr>
          <p:cNvPr id="80" name="Rectangle 79"/>
          <p:cNvSpPr/>
          <p:nvPr/>
        </p:nvSpPr>
        <p:spPr>
          <a:xfrm>
            <a:off x="5459685" y="6320462"/>
            <a:ext cx="3235548" cy="184666"/>
          </a:xfrm>
          <a:prstGeom prst="rect">
            <a:avLst/>
          </a:prstGeom>
        </p:spPr>
        <p:txBody>
          <a:bodyPr wrap="square">
            <a:spAutoFit/>
          </a:bodyPr>
          <a:lstStyle/>
          <a:p>
            <a:r>
              <a:rPr lang="en-AU" sz="600"/>
              <a:t>http://</a:t>
            </a:r>
            <a:r>
              <a:rPr lang="en-AU" sz="600" err="1"/>
              <a:t>commons.wikimedia.org</a:t>
            </a:r>
            <a:r>
              <a:rPr lang="en-AU" sz="600"/>
              <a:t>/wiki/</a:t>
            </a:r>
            <a:r>
              <a:rPr lang="en-AU" sz="600" err="1"/>
              <a:t>File:Appendicular_skeleton_diagram.svg</a:t>
            </a:r>
            <a:endParaRPr lang="en-AU" sz="600"/>
          </a:p>
        </p:txBody>
      </p:sp>
      <p:pic>
        <p:nvPicPr>
          <p:cNvPr id="6144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214942" y="598954"/>
            <a:ext cx="3480291" cy="5651917"/>
          </a:xfrm>
          <a:prstGeom prst="rect">
            <a:avLst/>
          </a:prstGeom>
          <a:noFill/>
          <a:ln w="9525">
            <a:solidFill>
              <a:schemeClr val="tx1"/>
            </a:solidFill>
            <a:miter lim="800000"/>
            <a:headEnd/>
            <a:tailEnd/>
          </a:ln>
          <a:effectLst/>
        </p:spPr>
      </p:pic>
      <p:sp>
        <p:nvSpPr>
          <p:cNvPr id="82" name="TextBox 81"/>
          <p:cNvSpPr txBox="1"/>
          <p:nvPr/>
        </p:nvSpPr>
        <p:spPr>
          <a:xfrm>
            <a:off x="5268521" y="1359400"/>
            <a:ext cx="964413" cy="230832"/>
          </a:xfrm>
          <a:prstGeom prst="rect">
            <a:avLst/>
          </a:prstGeom>
          <a:noFill/>
        </p:spPr>
        <p:txBody>
          <a:bodyPr wrap="square" rtlCol="0">
            <a:spAutoFit/>
          </a:bodyPr>
          <a:lstStyle/>
          <a:p>
            <a:r>
              <a:rPr lang="en-US" sz="900"/>
              <a:t>Shoulder girdle</a:t>
            </a:r>
            <a:endParaRPr lang="en-AU" sz="900"/>
          </a:p>
        </p:txBody>
      </p:sp>
      <p:sp>
        <p:nvSpPr>
          <p:cNvPr id="83" name="TextBox 82"/>
          <p:cNvSpPr txBox="1"/>
          <p:nvPr/>
        </p:nvSpPr>
        <p:spPr>
          <a:xfrm>
            <a:off x="745388" y="5340219"/>
            <a:ext cx="3943350" cy="553998"/>
          </a:xfrm>
          <a:prstGeom prst="rect">
            <a:avLst/>
          </a:prstGeom>
          <a:solidFill>
            <a:srgbClr val="FF0000"/>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lgn="ctr"/>
            <a:r>
              <a:rPr lang="en-US" sz="1500" b="1"/>
              <a:t>Appendicular skeleton </a:t>
            </a:r>
            <a:r>
              <a:rPr lang="en-AU" sz="1500" b="1"/>
              <a:t>assists with movement and includes all the major limbs</a:t>
            </a:r>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14302" y="6387020"/>
            <a:ext cx="343126" cy="343466"/>
          </a:xfrm>
          <a:prstGeom prst="rect">
            <a:avLst/>
          </a:prstGeom>
          <a:noFill/>
        </p:spPr>
      </p:pic>
      <p:sp>
        <p:nvSpPr>
          <p:cNvPr id="15" name="Slide Number Placeholder 6">
            <a:extLst>
              <a:ext uri="{FF2B5EF4-FFF2-40B4-BE49-F238E27FC236}">
                <a16:creationId xmlns:a16="http://schemas.microsoft.com/office/drawing/2014/main" id="{6A625065-2910-4581-82E0-7CAC1AC91FF0}"/>
              </a:ext>
            </a:extLst>
          </p:cNvPr>
          <p:cNvSpPr txBox="1">
            <a:spLocks/>
          </p:cNvSpPr>
          <p:nvPr/>
        </p:nvSpPr>
        <p:spPr>
          <a:xfrm>
            <a:off x="6841114" y="6476711"/>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21</a:t>
            </a:fld>
            <a:endParaRPr lang="en-US" sz="900">
              <a:solidFill>
                <a:prstClr val="black">
                  <a:tint val="75000"/>
                </a:prstClr>
              </a:solidFill>
              <a:latin typeface="Calibri"/>
            </a:endParaRPr>
          </a:p>
        </p:txBody>
      </p:sp>
      <p:sp>
        <p:nvSpPr>
          <p:cNvPr id="16" name="TextBox 15">
            <a:extLst>
              <a:ext uri="{FF2B5EF4-FFF2-40B4-BE49-F238E27FC236}">
                <a16:creationId xmlns:a16="http://schemas.microsoft.com/office/drawing/2014/main" id="{4C57CFE8-F5A6-4E68-A1A7-0B9737651093}"/>
              </a:ext>
            </a:extLst>
          </p:cNvPr>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14" name="Footer Placeholder 1">
            <a:extLst>
              <a:ext uri="{FF2B5EF4-FFF2-40B4-BE49-F238E27FC236}">
                <a16:creationId xmlns:a16="http://schemas.microsoft.com/office/drawing/2014/main" id="{7178CB9A-AAF6-CE48-BCB3-0A7B31A2BC56}"/>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221766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7979" y="1061510"/>
            <a:ext cx="8568042" cy="2011000"/>
          </a:xfrm>
          <a:prstGeom prst="rect">
            <a:avLst/>
          </a:prstGeom>
          <a:ln w="19050">
            <a:solidFill>
              <a:srgbClr val="FFFF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a:highlight>
                  <a:srgbClr val="FFFF00"/>
                </a:highlight>
              </a:rPr>
              <a:t>Use of musculoskeletal structures in the production of movement</a:t>
            </a:r>
          </a:p>
          <a:p>
            <a:pPr marL="285750" lvl="0" indent="-285750">
              <a:buFont typeface="Arial" panose="020B0604020202020204" pitchFamily="34" charset="0"/>
              <a:buChar char="•"/>
            </a:pPr>
            <a:r>
              <a:rPr lang="en-AU">
                <a:highlight>
                  <a:srgbClr val="FFFF00"/>
                </a:highlight>
              </a:rPr>
              <a:t>bones</a:t>
            </a: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2602CCD8-29DA-4D17-A56F-50A4A71A75C7}"/>
              </a:ext>
            </a:extLst>
          </p:cNvPr>
          <p:cNvGrpSpPr/>
          <p:nvPr/>
        </p:nvGrpSpPr>
        <p:grpSpPr>
          <a:xfrm>
            <a:off x="142875" y="6250498"/>
            <a:ext cx="628650" cy="470983"/>
            <a:chOff x="1452530" y="6019046"/>
            <a:chExt cx="838200" cy="627976"/>
          </a:xfrm>
        </p:grpSpPr>
        <p:pic>
          <p:nvPicPr>
            <p:cNvPr id="17" name="Picture 2" descr="C:\Program Files\Microsoft Office\MEDIA\CAGCAT10\j0185604.wmf">
              <a:hlinkClick r:id="rId3" action="ppaction://hlinksldjump"/>
              <a:extLst>
                <a:ext uri="{FF2B5EF4-FFF2-40B4-BE49-F238E27FC236}">
                  <a16:creationId xmlns:a16="http://schemas.microsoft.com/office/drawing/2014/main" id="{07610217-DF12-4E6C-B8CA-759F1FA9AC6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FA2070ED-2316-45F9-87B3-02CC024C82A0}"/>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Slide Number Placeholder 2">
            <a:extLst>
              <a:ext uri="{FF2B5EF4-FFF2-40B4-BE49-F238E27FC236}">
                <a16:creationId xmlns:a16="http://schemas.microsoft.com/office/drawing/2014/main" id="{CAEE8065-255B-4F62-82D9-97DD41815CD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pPr/>
              <a:t>22</a:t>
            </a:fld>
            <a:endParaRPr lang="en-AU"/>
          </a:p>
        </p:txBody>
      </p:sp>
      <p:sp>
        <p:nvSpPr>
          <p:cNvPr id="19" name="Footer Placeholder 1">
            <a:extLst>
              <a:ext uri="{FF2B5EF4-FFF2-40B4-BE49-F238E27FC236}">
                <a16:creationId xmlns:a16="http://schemas.microsoft.com/office/drawing/2014/main" id="{6B03B2F7-BA90-4843-88BE-1CC9AA4B840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5" name="TextBox 14">
            <a:extLst>
              <a:ext uri="{FF2B5EF4-FFF2-40B4-BE49-F238E27FC236}">
                <a16:creationId xmlns:a16="http://schemas.microsoft.com/office/drawing/2014/main" id="{AA3E9911-4057-6D46-B843-16983E4A503B}"/>
              </a:ext>
            </a:extLst>
          </p:cNvPr>
          <p:cNvSpPr txBox="1"/>
          <p:nvPr/>
        </p:nvSpPr>
        <p:spPr>
          <a:xfrm>
            <a:off x="4370752" y="2883611"/>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graphicFrame>
        <p:nvGraphicFramePr>
          <p:cNvPr id="7" name="Table 6">
            <a:extLst>
              <a:ext uri="{FF2B5EF4-FFF2-40B4-BE49-F238E27FC236}">
                <a16:creationId xmlns:a16="http://schemas.microsoft.com/office/drawing/2014/main" id="{F63F9045-B255-CC41-B4CC-B165E16584DB}"/>
              </a:ext>
            </a:extLst>
          </p:cNvPr>
          <p:cNvGraphicFramePr>
            <a:graphicFrameLocks noGrp="1"/>
          </p:cNvGraphicFramePr>
          <p:nvPr>
            <p:extLst>
              <p:ext uri="{D42A27DB-BD31-4B8C-83A1-F6EECF244321}">
                <p14:modId xmlns:p14="http://schemas.microsoft.com/office/powerpoint/2010/main" val="555842149"/>
              </p:ext>
            </p:extLst>
          </p:nvPr>
        </p:nvGraphicFramePr>
        <p:xfrm>
          <a:off x="771525" y="1740734"/>
          <a:ext cx="7995957" cy="1161733"/>
        </p:xfrm>
        <a:graphic>
          <a:graphicData uri="http://schemas.openxmlformats.org/drawingml/2006/table">
            <a:tbl>
              <a:tblPr firstRow="1" firstCol="1" bandRow="1" bandCol="1">
                <a:tableStyleId>{5C22544A-7EE6-4342-B048-85BDC9FD1C3A}</a:tableStyleId>
              </a:tblPr>
              <a:tblGrid>
                <a:gridCol w="2664567">
                  <a:extLst>
                    <a:ext uri="{9D8B030D-6E8A-4147-A177-3AD203B41FA5}">
                      <a16:colId xmlns:a16="http://schemas.microsoft.com/office/drawing/2014/main" val="2603467812"/>
                    </a:ext>
                  </a:extLst>
                </a:gridCol>
                <a:gridCol w="2665695">
                  <a:extLst>
                    <a:ext uri="{9D8B030D-6E8A-4147-A177-3AD203B41FA5}">
                      <a16:colId xmlns:a16="http://schemas.microsoft.com/office/drawing/2014/main" val="3088633203"/>
                    </a:ext>
                  </a:extLst>
                </a:gridCol>
                <a:gridCol w="2665695">
                  <a:extLst>
                    <a:ext uri="{9D8B030D-6E8A-4147-A177-3AD203B41FA5}">
                      <a16:colId xmlns:a16="http://schemas.microsoft.com/office/drawing/2014/main" val="4176722821"/>
                    </a:ext>
                  </a:extLst>
                </a:gridCol>
              </a:tblGrid>
              <a:tr h="0">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humerus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radius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ulna</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femur</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patella</a:t>
                      </a:r>
                      <a:endParaRPr lang="en-AU" sz="1400" b="0" dirty="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oFill/>
                  </a:tcPr>
                </a:tc>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tibia</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fibula</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pelvis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sternum</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ribs</a:t>
                      </a:r>
                      <a:endParaRPr lang="en-AU" sz="1400" b="0" dirty="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oFill/>
                  </a:tcPr>
                </a:tc>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carpals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metacarpals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phalanges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tarsals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metatarsals</a:t>
                      </a:r>
                      <a:endParaRPr lang="en-AU" sz="1400" b="0" dirty="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oFill/>
                  </a:tcPr>
                </a:tc>
                <a:extLst>
                  <a:ext uri="{0D108BD9-81ED-4DB2-BD59-A6C34878D82A}">
                    <a16:rowId xmlns:a16="http://schemas.microsoft.com/office/drawing/2014/main" val="529823900"/>
                  </a:ext>
                </a:extLst>
              </a:tr>
            </a:tbl>
          </a:graphicData>
        </a:graphic>
      </p:graphicFrame>
      <p:sp>
        <p:nvSpPr>
          <p:cNvPr id="11" name="TextBox 10">
            <a:extLst>
              <a:ext uri="{FF2B5EF4-FFF2-40B4-BE49-F238E27FC236}">
                <a16:creationId xmlns:a16="http://schemas.microsoft.com/office/drawing/2014/main" id="{1B3D67FF-6567-C84C-A045-495D5B50CCBC}"/>
              </a:ext>
            </a:extLst>
          </p:cNvPr>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Tree>
    <p:extLst>
      <p:ext uri="{BB962C8B-B14F-4D97-AF65-F5344CB8AC3E}">
        <p14:creationId xmlns:p14="http://schemas.microsoft.com/office/powerpoint/2010/main" val="319417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lib.umn.edu/trite001/studyinghumananatomyandphysiology/skeleton.gif"/>
          <p:cNvPicPr>
            <a:picLocks noChangeAspect="1" noChangeArrowheads="1"/>
          </p:cNvPicPr>
          <p:nvPr/>
        </p:nvPicPr>
        <p:blipFill>
          <a:blip r:embed="rId2"/>
          <a:srcRect/>
          <a:stretch>
            <a:fillRect/>
          </a:stretch>
        </p:blipFill>
        <p:spPr bwMode="auto">
          <a:xfrm>
            <a:off x="2857467" y="877707"/>
            <a:ext cx="3482603" cy="5123044"/>
          </a:xfrm>
          <a:prstGeom prst="rect">
            <a:avLst/>
          </a:prstGeom>
          <a:noFill/>
        </p:spPr>
      </p:pic>
      <p:sp>
        <p:nvSpPr>
          <p:cNvPr id="5" name="Right Arrow 4"/>
          <p:cNvSpPr/>
          <p:nvPr/>
        </p:nvSpPr>
        <p:spPr>
          <a:xfrm>
            <a:off x="2858112" y="2025265"/>
            <a:ext cx="133946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6" name="Right Arrow 5"/>
          <p:cNvSpPr/>
          <p:nvPr/>
        </p:nvSpPr>
        <p:spPr>
          <a:xfrm>
            <a:off x="2803885" y="278606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7" name="Right Arrow 6"/>
          <p:cNvSpPr/>
          <p:nvPr/>
        </p:nvSpPr>
        <p:spPr>
          <a:xfrm>
            <a:off x="2857465" y="310753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8" name="Right Arrow 7"/>
          <p:cNvSpPr/>
          <p:nvPr/>
        </p:nvSpPr>
        <p:spPr>
          <a:xfrm rot="10800000">
            <a:off x="5429233" y="423268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Right Arrow 8"/>
          <p:cNvSpPr/>
          <p:nvPr/>
        </p:nvSpPr>
        <p:spPr>
          <a:xfrm rot="10800000">
            <a:off x="5482810" y="498278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0" name="Right Arrow 9"/>
          <p:cNvSpPr/>
          <p:nvPr/>
        </p:nvSpPr>
        <p:spPr>
          <a:xfrm>
            <a:off x="2911045" y="5089937"/>
            <a:ext cx="1768091"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1" name="Right Arrow 10"/>
          <p:cNvSpPr/>
          <p:nvPr/>
        </p:nvSpPr>
        <p:spPr>
          <a:xfrm>
            <a:off x="2857467" y="4446995"/>
            <a:ext cx="1768091"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2" name="Right Arrow 11"/>
          <p:cNvSpPr/>
          <p:nvPr/>
        </p:nvSpPr>
        <p:spPr>
          <a:xfrm rot="10800000">
            <a:off x="5000607" y="2019962"/>
            <a:ext cx="133946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4" name="Right Arrow 13"/>
          <p:cNvSpPr/>
          <p:nvPr/>
        </p:nvSpPr>
        <p:spPr>
          <a:xfrm rot="10800000">
            <a:off x="5268496" y="3000374"/>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5" name="Right Arrow 14"/>
          <p:cNvSpPr/>
          <p:nvPr/>
        </p:nvSpPr>
        <p:spPr>
          <a:xfrm rot="10800000">
            <a:off x="5107762" y="101797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6" name="Right Arrow 15"/>
          <p:cNvSpPr/>
          <p:nvPr/>
        </p:nvSpPr>
        <p:spPr>
          <a:xfrm rot="9808932" flipV="1">
            <a:off x="5427382" y="1434076"/>
            <a:ext cx="964414" cy="130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Right Arrow 16"/>
          <p:cNvSpPr/>
          <p:nvPr/>
        </p:nvSpPr>
        <p:spPr>
          <a:xfrm rot="10800000">
            <a:off x="5857861" y="3429002"/>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8" name="Right Arrow 17"/>
          <p:cNvSpPr/>
          <p:nvPr/>
        </p:nvSpPr>
        <p:spPr>
          <a:xfrm rot="10800000">
            <a:off x="5429233" y="5536792"/>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9" name="Right Arrow 18"/>
          <p:cNvSpPr/>
          <p:nvPr/>
        </p:nvSpPr>
        <p:spPr>
          <a:xfrm rot="10800000">
            <a:off x="6018595" y="385763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0" name="Right Arrow 19"/>
          <p:cNvSpPr/>
          <p:nvPr/>
        </p:nvSpPr>
        <p:spPr>
          <a:xfrm>
            <a:off x="2482414" y="3589739"/>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1" name="Right Arrow 20"/>
          <p:cNvSpPr/>
          <p:nvPr/>
        </p:nvSpPr>
        <p:spPr>
          <a:xfrm>
            <a:off x="2911069" y="5679299"/>
            <a:ext cx="155375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39" name="Right Arrow 38"/>
          <p:cNvSpPr/>
          <p:nvPr/>
        </p:nvSpPr>
        <p:spPr>
          <a:xfrm rot="10800000">
            <a:off x="5054183" y="2571746"/>
            <a:ext cx="1285884"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4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6848" y="6280822"/>
            <a:ext cx="343126" cy="343466"/>
          </a:xfrm>
          <a:prstGeom prst="rect">
            <a:avLst/>
          </a:prstGeom>
          <a:noFill/>
        </p:spPr>
      </p:pic>
      <p:sp>
        <p:nvSpPr>
          <p:cNvPr id="42" name="Right Arrow 18">
            <a:extLst>
              <a:ext uri="{FF2B5EF4-FFF2-40B4-BE49-F238E27FC236}">
                <a16:creationId xmlns:a16="http://schemas.microsoft.com/office/drawing/2014/main" id="{E4B30CED-640C-4037-A625-CC02D6D7F816}"/>
              </a:ext>
            </a:extLst>
          </p:cNvPr>
          <p:cNvSpPr/>
          <p:nvPr/>
        </p:nvSpPr>
        <p:spPr>
          <a:xfrm rot="10800000">
            <a:off x="5705408" y="5799211"/>
            <a:ext cx="1272381" cy="127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5" name="Slide Number Placeholder 6">
            <a:extLst>
              <a:ext uri="{FF2B5EF4-FFF2-40B4-BE49-F238E27FC236}">
                <a16:creationId xmlns:a16="http://schemas.microsoft.com/office/drawing/2014/main" id="{54FCC157-19C0-4D96-94BD-73675D1CF964}"/>
              </a:ext>
            </a:extLst>
          </p:cNvPr>
          <p:cNvSpPr txBox="1">
            <a:spLocks/>
          </p:cNvSpPr>
          <p:nvPr/>
        </p:nvSpPr>
        <p:spPr>
          <a:xfrm>
            <a:off x="6822273" y="6427448"/>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23</a:t>
            </a:fld>
            <a:endParaRPr lang="en-US" sz="900">
              <a:solidFill>
                <a:prstClr val="black">
                  <a:tint val="75000"/>
                </a:prstClr>
              </a:solidFill>
              <a:latin typeface="Calibri"/>
            </a:endParaRPr>
          </a:p>
        </p:txBody>
      </p:sp>
      <p:sp>
        <p:nvSpPr>
          <p:cNvPr id="47" name="TextBox 46">
            <a:hlinkClick r:id="" action="ppaction://noaction"/>
            <a:extLst>
              <a:ext uri="{FF2B5EF4-FFF2-40B4-BE49-F238E27FC236}">
                <a16:creationId xmlns:a16="http://schemas.microsoft.com/office/drawing/2014/main" id="{D7E3202D-F043-43E0-BEDA-96940A604F29}"/>
              </a:ext>
            </a:extLst>
          </p:cNvPr>
          <p:cNvSpPr txBox="1"/>
          <p:nvPr/>
        </p:nvSpPr>
        <p:spPr>
          <a:xfrm>
            <a:off x="-59769" y="6586643"/>
            <a:ext cx="628650" cy="184666"/>
          </a:xfrm>
          <a:prstGeom prst="rect">
            <a:avLst/>
          </a:prstGeom>
          <a:noFill/>
        </p:spPr>
        <p:txBody>
          <a:bodyPr wrap="square" rtlCol="0">
            <a:spAutoFit/>
          </a:bodyPr>
          <a:lstStyle/>
          <a:p>
            <a:pPr algn="ctr"/>
            <a:r>
              <a:rPr lang="en-AU" sz="600"/>
              <a:t>Home</a:t>
            </a:r>
            <a:endParaRPr lang="en-US" sz="600"/>
          </a:p>
        </p:txBody>
      </p:sp>
      <p:sp>
        <p:nvSpPr>
          <p:cNvPr id="44" name="Right Arrow 15">
            <a:extLst>
              <a:ext uri="{FF2B5EF4-FFF2-40B4-BE49-F238E27FC236}">
                <a16:creationId xmlns:a16="http://schemas.microsoft.com/office/drawing/2014/main" id="{B239627B-CF6C-4212-A706-7A7989822A97}"/>
              </a:ext>
            </a:extLst>
          </p:cNvPr>
          <p:cNvSpPr/>
          <p:nvPr/>
        </p:nvSpPr>
        <p:spPr>
          <a:xfrm rot="10800000">
            <a:off x="5435325" y="1771767"/>
            <a:ext cx="816619" cy="117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8" name="Right Arrow 11">
            <a:extLst>
              <a:ext uri="{FF2B5EF4-FFF2-40B4-BE49-F238E27FC236}">
                <a16:creationId xmlns:a16="http://schemas.microsoft.com/office/drawing/2014/main" id="{35B6A7C0-F06E-4998-AE69-0BB7E463F88A}"/>
              </a:ext>
            </a:extLst>
          </p:cNvPr>
          <p:cNvSpPr/>
          <p:nvPr/>
        </p:nvSpPr>
        <p:spPr>
          <a:xfrm>
            <a:off x="2857467" y="2391566"/>
            <a:ext cx="1607355"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50" name="TextBox 49">
            <a:extLst>
              <a:ext uri="{FF2B5EF4-FFF2-40B4-BE49-F238E27FC236}">
                <a16:creationId xmlns:a16="http://schemas.microsoft.com/office/drawing/2014/main" id="{D12EFEB7-77DD-4EDE-8FC0-E6098601A4A1}"/>
              </a:ext>
            </a:extLst>
          </p:cNvPr>
          <p:cNvSpPr txBox="1"/>
          <p:nvPr/>
        </p:nvSpPr>
        <p:spPr>
          <a:xfrm>
            <a:off x="1177448" y="1125127"/>
            <a:ext cx="146573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Practice</a:t>
            </a:r>
            <a:endParaRPr lang="en-AU" sz="2000" dirty="0"/>
          </a:p>
        </p:txBody>
      </p:sp>
      <p:sp>
        <p:nvSpPr>
          <p:cNvPr id="28" name="TextBox 27">
            <a:extLst>
              <a:ext uri="{FF2B5EF4-FFF2-40B4-BE49-F238E27FC236}">
                <a16:creationId xmlns:a16="http://schemas.microsoft.com/office/drawing/2014/main" id="{4C729D6D-289B-894E-91F0-4683F682679F}"/>
              </a:ext>
            </a:extLst>
          </p:cNvPr>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30" name="Footer Placeholder 1">
            <a:extLst>
              <a:ext uri="{FF2B5EF4-FFF2-40B4-BE49-F238E27FC236}">
                <a16:creationId xmlns:a16="http://schemas.microsoft.com/office/drawing/2014/main" id="{C07E8E2C-8332-664C-96B4-B46850EE7784}"/>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25647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lib.umn.edu/trite001/studyinghumananatomyandphysiology/skeleton.gif"/>
          <p:cNvPicPr>
            <a:picLocks noChangeAspect="1" noChangeArrowheads="1"/>
          </p:cNvPicPr>
          <p:nvPr/>
        </p:nvPicPr>
        <p:blipFill>
          <a:blip r:embed="rId2"/>
          <a:srcRect/>
          <a:stretch>
            <a:fillRect/>
          </a:stretch>
        </p:blipFill>
        <p:spPr bwMode="auto">
          <a:xfrm>
            <a:off x="2857467" y="877707"/>
            <a:ext cx="3482603" cy="5123044"/>
          </a:xfrm>
          <a:prstGeom prst="rect">
            <a:avLst/>
          </a:prstGeom>
          <a:noFill/>
        </p:spPr>
      </p:pic>
      <p:sp>
        <p:nvSpPr>
          <p:cNvPr id="5" name="Right Arrow 4"/>
          <p:cNvSpPr/>
          <p:nvPr/>
        </p:nvSpPr>
        <p:spPr>
          <a:xfrm>
            <a:off x="2858112" y="2025265"/>
            <a:ext cx="133946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6" name="Right Arrow 5"/>
          <p:cNvSpPr/>
          <p:nvPr/>
        </p:nvSpPr>
        <p:spPr>
          <a:xfrm>
            <a:off x="2803885" y="278606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7" name="Right Arrow 6"/>
          <p:cNvSpPr/>
          <p:nvPr/>
        </p:nvSpPr>
        <p:spPr>
          <a:xfrm>
            <a:off x="2857465" y="310753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8" name="Right Arrow 7"/>
          <p:cNvSpPr/>
          <p:nvPr/>
        </p:nvSpPr>
        <p:spPr>
          <a:xfrm rot="10800000">
            <a:off x="5429233" y="423268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Right Arrow 8"/>
          <p:cNvSpPr/>
          <p:nvPr/>
        </p:nvSpPr>
        <p:spPr>
          <a:xfrm rot="10800000">
            <a:off x="5482810" y="498278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0" name="Right Arrow 9"/>
          <p:cNvSpPr/>
          <p:nvPr/>
        </p:nvSpPr>
        <p:spPr>
          <a:xfrm>
            <a:off x="2911045" y="5089937"/>
            <a:ext cx="1768091"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1" name="Right Arrow 10"/>
          <p:cNvSpPr/>
          <p:nvPr/>
        </p:nvSpPr>
        <p:spPr>
          <a:xfrm>
            <a:off x="2857467" y="4446995"/>
            <a:ext cx="1768091"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2" name="Right Arrow 11"/>
          <p:cNvSpPr/>
          <p:nvPr/>
        </p:nvSpPr>
        <p:spPr>
          <a:xfrm rot="10800000">
            <a:off x="5000607" y="2032488"/>
            <a:ext cx="133946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4" name="Right Arrow 13"/>
          <p:cNvSpPr/>
          <p:nvPr/>
        </p:nvSpPr>
        <p:spPr>
          <a:xfrm rot="10800000">
            <a:off x="5268496" y="3000374"/>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5" name="Right Arrow 14"/>
          <p:cNvSpPr/>
          <p:nvPr/>
        </p:nvSpPr>
        <p:spPr>
          <a:xfrm rot="10800000">
            <a:off x="5107762" y="1017971"/>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6" name="Right Arrow 15"/>
          <p:cNvSpPr/>
          <p:nvPr/>
        </p:nvSpPr>
        <p:spPr>
          <a:xfrm rot="9808932">
            <a:off x="5431087" y="1435535"/>
            <a:ext cx="964414" cy="153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Right Arrow 16"/>
          <p:cNvSpPr/>
          <p:nvPr/>
        </p:nvSpPr>
        <p:spPr>
          <a:xfrm rot="10800000">
            <a:off x="5857861" y="3429002"/>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8" name="Right Arrow 17"/>
          <p:cNvSpPr/>
          <p:nvPr/>
        </p:nvSpPr>
        <p:spPr>
          <a:xfrm rot="10800000">
            <a:off x="5429233" y="5536792"/>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9" name="Right Arrow 18"/>
          <p:cNvSpPr/>
          <p:nvPr/>
        </p:nvSpPr>
        <p:spPr>
          <a:xfrm rot="10800000">
            <a:off x="6018595" y="3857630"/>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0" name="Right Arrow 19"/>
          <p:cNvSpPr/>
          <p:nvPr/>
        </p:nvSpPr>
        <p:spPr>
          <a:xfrm>
            <a:off x="2482414" y="3589739"/>
            <a:ext cx="1232306"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1" name="Right Arrow 20"/>
          <p:cNvSpPr/>
          <p:nvPr/>
        </p:nvSpPr>
        <p:spPr>
          <a:xfrm>
            <a:off x="2911069" y="5679299"/>
            <a:ext cx="1553753"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22" name="TextBox 21"/>
          <p:cNvSpPr txBox="1"/>
          <p:nvPr/>
        </p:nvSpPr>
        <p:spPr>
          <a:xfrm>
            <a:off x="6358520" y="731850"/>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Skull (Cranium)</a:t>
            </a:r>
            <a:endParaRPr lang="en-AU" sz="1600">
              <a:solidFill>
                <a:schemeClr val="tx1"/>
              </a:solidFill>
            </a:endParaRPr>
          </a:p>
        </p:txBody>
      </p:sp>
      <p:sp>
        <p:nvSpPr>
          <p:cNvPr id="23" name="TextBox 22"/>
          <p:cNvSpPr txBox="1"/>
          <p:nvPr/>
        </p:nvSpPr>
        <p:spPr>
          <a:xfrm>
            <a:off x="6340070" y="1152657"/>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Clavicle</a:t>
            </a:r>
            <a:endParaRPr lang="en-AU" sz="1600">
              <a:solidFill>
                <a:schemeClr val="tx1"/>
              </a:solidFill>
            </a:endParaRPr>
          </a:p>
        </p:txBody>
      </p:sp>
      <p:sp>
        <p:nvSpPr>
          <p:cNvPr id="24" name="TextBox 23"/>
          <p:cNvSpPr txBox="1"/>
          <p:nvPr/>
        </p:nvSpPr>
        <p:spPr>
          <a:xfrm>
            <a:off x="6340070" y="1966381"/>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Sternum</a:t>
            </a:r>
            <a:endParaRPr lang="en-AU" sz="1600">
              <a:solidFill>
                <a:schemeClr val="tx1"/>
              </a:solidFill>
            </a:endParaRPr>
          </a:p>
        </p:txBody>
      </p:sp>
      <p:sp>
        <p:nvSpPr>
          <p:cNvPr id="26" name="TextBox 25"/>
          <p:cNvSpPr txBox="1"/>
          <p:nvPr/>
        </p:nvSpPr>
        <p:spPr>
          <a:xfrm>
            <a:off x="84483" y="2678901"/>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Radius</a:t>
            </a:r>
            <a:endParaRPr lang="en-AU" sz="1600">
              <a:solidFill>
                <a:schemeClr val="tx1"/>
              </a:solidFill>
            </a:endParaRPr>
          </a:p>
        </p:txBody>
      </p:sp>
      <p:sp>
        <p:nvSpPr>
          <p:cNvPr id="27" name="TextBox 26"/>
          <p:cNvSpPr txBox="1"/>
          <p:nvPr/>
        </p:nvSpPr>
        <p:spPr>
          <a:xfrm>
            <a:off x="84483" y="3000372"/>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Ulna</a:t>
            </a:r>
            <a:endParaRPr lang="en-AU" sz="1600">
              <a:solidFill>
                <a:schemeClr val="tx1"/>
              </a:solidFill>
            </a:endParaRPr>
          </a:p>
        </p:txBody>
      </p:sp>
      <p:sp>
        <p:nvSpPr>
          <p:cNvPr id="28" name="TextBox 27"/>
          <p:cNvSpPr txBox="1"/>
          <p:nvPr/>
        </p:nvSpPr>
        <p:spPr>
          <a:xfrm>
            <a:off x="66036" y="1885920"/>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Humerus</a:t>
            </a:r>
            <a:endParaRPr lang="en-AU" sz="1600">
              <a:solidFill>
                <a:schemeClr val="tx1"/>
              </a:solidFill>
            </a:endParaRPr>
          </a:p>
        </p:txBody>
      </p:sp>
      <p:sp>
        <p:nvSpPr>
          <p:cNvPr id="29" name="TextBox 28"/>
          <p:cNvSpPr txBox="1"/>
          <p:nvPr/>
        </p:nvSpPr>
        <p:spPr>
          <a:xfrm>
            <a:off x="84484" y="3482578"/>
            <a:ext cx="2726162"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Metacarpals</a:t>
            </a:r>
            <a:endParaRPr lang="en-AU" sz="1600">
              <a:solidFill>
                <a:schemeClr val="tx1"/>
              </a:solidFill>
            </a:endParaRPr>
          </a:p>
        </p:txBody>
      </p:sp>
      <p:sp>
        <p:nvSpPr>
          <p:cNvPr id="30" name="TextBox 29"/>
          <p:cNvSpPr txBox="1"/>
          <p:nvPr/>
        </p:nvSpPr>
        <p:spPr>
          <a:xfrm>
            <a:off x="6340070" y="2893215"/>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Pelvis</a:t>
            </a:r>
            <a:endParaRPr lang="en-AU" sz="1600">
              <a:solidFill>
                <a:schemeClr val="tx1"/>
              </a:solidFill>
            </a:endParaRPr>
          </a:p>
        </p:txBody>
      </p:sp>
      <p:sp>
        <p:nvSpPr>
          <p:cNvPr id="31" name="TextBox 30"/>
          <p:cNvSpPr txBox="1"/>
          <p:nvPr/>
        </p:nvSpPr>
        <p:spPr>
          <a:xfrm>
            <a:off x="6340070" y="3321843"/>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Carpals</a:t>
            </a:r>
            <a:endParaRPr lang="en-AU" sz="1600">
              <a:solidFill>
                <a:schemeClr val="tx1"/>
              </a:solidFill>
            </a:endParaRPr>
          </a:p>
        </p:txBody>
      </p:sp>
      <p:sp>
        <p:nvSpPr>
          <p:cNvPr id="32" name="TextBox 31"/>
          <p:cNvSpPr txBox="1"/>
          <p:nvPr/>
        </p:nvSpPr>
        <p:spPr>
          <a:xfrm>
            <a:off x="6340070" y="3750472"/>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Phalanges</a:t>
            </a:r>
            <a:endParaRPr lang="en-AU" sz="1600">
              <a:solidFill>
                <a:schemeClr val="tx1"/>
              </a:solidFill>
            </a:endParaRPr>
          </a:p>
        </p:txBody>
      </p:sp>
      <p:sp>
        <p:nvSpPr>
          <p:cNvPr id="33" name="TextBox 32"/>
          <p:cNvSpPr txBox="1"/>
          <p:nvPr/>
        </p:nvSpPr>
        <p:spPr>
          <a:xfrm>
            <a:off x="6340070" y="4125520"/>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Femur</a:t>
            </a:r>
            <a:endParaRPr lang="en-AU" sz="1600">
              <a:solidFill>
                <a:schemeClr val="tx1"/>
              </a:solidFill>
            </a:endParaRPr>
          </a:p>
        </p:txBody>
      </p:sp>
      <p:sp>
        <p:nvSpPr>
          <p:cNvPr id="34" name="TextBox 33"/>
          <p:cNvSpPr txBox="1"/>
          <p:nvPr/>
        </p:nvSpPr>
        <p:spPr>
          <a:xfrm>
            <a:off x="6340070" y="4875619"/>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Fibula</a:t>
            </a:r>
            <a:endParaRPr lang="en-AU" sz="1600">
              <a:solidFill>
                <a:schemeClr val="tx1"/>
              </a:solidFill>
            </a:endParaRPr>
          </a:p>
        </p:txBody>
      </p:sp>
      <p:sp>
        <p:nvSpPr>
          <p:cNvPr id="35" name="TextBox 34"/>
          <p:cNvSpPr txBox="1"/>
          <p:nvPr/>
        </p:nvSpPr>
        <p:spPr>
          <a:xfrm>
            <a:off x="84483" y="4339834"/>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Patella</a:t>
            </a:r>
            <a:endParaRPr lang="en-AU" sz="1600">
              <a:solidFill>
                <a:schemeClr val="tx1"/>
              </a:solidFill>
            </a:endParaRPr>
          </a:p>
        </p:txBody>
      </p:sp>
      <p:sp>
        <p:nvSpPr>
          <p:cNvPr id="36" name="TextBox 35"/>
          <p:cNvSpPr txBox="1"/>
          <p:nvPr/>
        </p:nvSpPr>
        <p:spPr>
          <a:xfrm>
            <a:off x="84483" y="4982776"/>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Tibia</a:t>
            </a:r>
            <a:endParaRPr lang="en-AU" sz="1600">
              <a:solidFill>
                <a:schemeClr val="tx1"/>
              </a:solidFill>
            </a:endParaRPr>
          </a:p>
        </p:txBody>
      </p:sp>
      <p:sp>
        <p:nvSpPr>
          <p:cNvPr id="37" name="TextBox 36"/>
          <p:cNvSpPr txBox="1"/>
          <p:nvPr/>
        </p:nvSpPr>
        <p:spPr>
          <a:xfrm>
            <a:off x="84483" y="5572141"/>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Metatarsals</a:t>
            </a:r>
            <a:endParaRPr lang="en-AU" sz="1600">
              <a:solidFill>
                <a:schemeClr val="tx1"/>
              </a:solidFill>
            </a:endParaRPr>
          </a:p>
        </p:txBody>
      </p:sp>
      <p:sp>
        <p:nvSpPr>
          <p:cNvPr id="38" name="TextBox 37"/>
          <p:cNvSpPr txBox="1"/>
          <p:nvPr/>
        </p:nvSpPr>
        <p:spPr>
          <a:xfrm>
            <a:off x="6340070" y="5429632"/>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Tarsals</a:t>
            </a:r>
            <a:endParaRPr lang="en-AU" sz="1600">
              <a:solidFill>
                <a:schemeClr val="tx1"/>
              </a:solidFill>
            </a:endParaRPr>
          </a:p>
        </p:txBody>
      </p:sp>
      <p:sp>
        <p:nvSpPr>
          <p:cNvPr id="39" name="Right Arrow 38"/>
          <p:cNvSpPr/>
          <p:nvPr/>
        </p:nvSpPr>
        <p:spPr>
          <a:xfrm rot="10800000">
            <a:off x="5054183" y="2571746"/>
            <a:ext cx="1285884"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0" name="TextBox 39"/>
          <p:cNvSpPr txBox="1"/>
          <p:nvPr/>
        </p:nvSpPr>
        <p:spPr>
          <a:xfrm>
            <a:off x="6340070" y="2453763"/>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Vertebral column</a:t>
            </a:r>
            <a:endParaRPr lang="en-AU" sz="1600">
              <a:solidFill>
                <a:schemeClr val="tx1"/>
              </a:solidFill>
            </a:endParaRPr>
          </a:p>
        </p:txBody>
      </p:sp>
      <p:pic>
        <p:nvPicPr>
          <p:cNvPr id="4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6848" y="6280822"/>
            <a:ext cx="343126" cy="343466"/>
          </a:xfrm>
          <a:prstGeom prst="rect">
            <a:avLst/>
          </a:prstGeom>
          <a:noFill/>
        </p:spPr>
      </p:pic>
      <p:sp>
        <p:nvSpPr>
          <p:cNvPr id="42" name="Right Arrow 18">
            <a:extLst>
              <a:ext uri="{FF2B5EF4-FFF2-40B4-BE49-F238E27FC236}">
                <a16:creationId xmlns:a16="http://schemas.microsoft.com/office/drawing/2014/main" id="{E4B30CED-640C-4037-A625-CC02D6D7F816}"/>
              </a:ext>
            </a:extLst>
          </p:cNvPr>
          <p:cNvSpPr/>
          <p:nvPr/>
        </p:nvSpPr>
        <p:spPr>
          <a:xfrm rot="10800000">
            <a:off x="5705408" y="5799211"/>
            <a:ext cx="1272381" cy="127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3" name="TextBox 42">
            <a:extLst>
              <a:ext uri="{FF2B5EF4-FFF2-40B4-BE49-F238E27FC236}">
                <a16:creationId xmlns:a16="http://schemas.microsoft.com/office/drawing/2014/main" id="{299F7ED5-1E67-4147-8B63-61030E262754}"/>
              </a:ext>
            </a:extLst>
          </p:cNvPr>
          <p:cNvSpPr txBox="1"/>
          <p:nvPr/>
        </p:nvSpPr>
        <p:spPr>
          <a:xfrm>
            <a:off x="6341599" y="5736962"/>
            <a:ext cx="2148538"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Phalanges</a:t>
            </a:r>
            <a:endParaRPr lang="en-AU" sz="1600">
              <a:solidFill>
                <a:schemeClr val="tx1"/>
              </a:solidFill>
            </a:endParaRPr>
          </a:p>
        </p:txBody>
      </p:sp>
      <p:sp>
        <p:nvSpPr>
          <p:cNvPr id="45" name="Slide Number Placeholder 6">
            <a:extLst>
              <a:ext uri="{FF2B5EF4-FFF2-40B4-BE49-F238E27FC236}">
                <a16:creationId xmlns:a16="http://schemas.microsoft.com/office/drawing/2014/main" id="{54FCC157-19C0-4D96-94BD-73675D1CF964}"/>
              </a:ext>
            </a:extLst>
          </p:cNvPr>
          <p:cNvSpPr txBox="1">
            <a:spLocks/>
          </p:cNvSpPr>
          <p:nvPr/>
        </p:nvSpPr>
        <p:spPr>
          <a:xfrm>
            <a:off x="6822273" y="6427448"/>
            <a:ext cx="21336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CC6D304-DD60-4AEA-ACDD-010319871A2D}" type="slidenum">
              <a:rPr lang="en-US" sz="900">
                <a:solidFill>
                  <a:prstClr val="black">
                    <a:tint val="75000"/>
                  </a:prstClr>
                </a:solidFill>
                <a:latin typeface="Calibri"/>
              </a:rPr>
              <a:pPr>
                <a:defRPr/>
              </a:pPr>
              <a:t>24</a:t>
            </a:fld>
            <a:endParaRPr lang="en-US" sz="900">
              <a:solidFill>
                <a:prstClr val="black">
                  <a:tint val="75000"/>
                </a:prstClr>
              </a:solidFill>
              <a:latin typeface="Calibri"/>
            </a:endParaRPr>
          </a:p>
        </p:txBody>
      </p:sp>
      <p:sp>
        <p:nvSpPr>
          <p:cNvPr id="47" name="TextBox 46">
            <a:hlinkClick r:id="" action="ppaction://noaction"/>
            <a:extLst>
              <a:ext uri="{FF2B5EF4-FFF2-40B4-BE49-F238E27FC236}">
                <a16:creationId xmlns:a16="http://schemas.microsoft.com/office/drawing/2014/main" id="{D7E3202D-F043-43E0-BEDA-96940A604F29}"/>
              </a:ext>
            </a:extLst>
          </p:cNvPr>
          <p:cNvSpPr txBox="1"/>
          <p:nvPr/>
        </p:nvSpPr>
        <p:spPr>
          <a:xfrm>
            <a:off x="-59769" y="6586643"/>
            <a:ext cx="628650" cy="184666"/>
          </a:xfrm>
          <a:prstGeom prst="rect">
            <a:avLst/>
          </a:prstGeom>
          <a:noFill/>
        </p:spPr>
        <p:txBody>
          <a:bodyPr wrap="square" rtlCol="0">
            <a:spAutoFit/>
          </a:bodyPr>
          <a:lstStyle/>
          <a:p>
            <a:pPr algn="ctr"/>
            <a:r>
              <a:rPr lang="en-AU" sz="600"/>
              <a:t>Home</a:t>
            </a:r>
            <a:endParaRPr lang="en-US" sz="600"/>
          </a:p>
        </p:txBody>
      </p:sp>
      <p:sp>
        <p:nvSpPr>
          <p:cNvPr id="44" name="Right Arrow 15">
            <a:extLst>
              <a:ext uri="{FF2B5EF4-FFF2-40B4-BE49-F238E27FC236}">
                <a16:creationId xmlns:a16="http://schemas.microsoft.com/office/drawing/2014/main" id="{B239627B-CF6C-4212-A706-7A7989822A97}"/>
              </a:ext>
            </a:extLst>
          </p:cNvPr>
          <p:cNvSpPr/>
          <p:nvPr/>
        </p:nvSpPr>
        <p:spPr>
          <a:xfrm rot="10335258">
            <a:off x="5431588" y="1716574"/>
            <a:ext cx="830290" cy="124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6" name="TextBox 45">
            <a:extLst>
              <a:ext uri="{FF2B5EF4-FFF2-40B4-BE49-F238E27FC236}">
                <a16:creationId xmlns:a16="http://schemas.microsoft.com/office/drawing/2014/main" id="{F6C2EF8F-A4BB-4EA7-8610-5D866CF3E1BF}"/>
              </a:ext>
            </a:extLst>
          </p:cNvPr>
          <p:cNvSpPr txBox="1"/>
          <p:nvPr/>
        </p:nvSpPr>
        <p:spPr>
          <a:xfrm>
            <a:off x="6322901" y="1548004"/>
            <a:ext cx="2133600"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Scapula</a:t>
            </a:r>
            <a:endParaRPr lang="en-AU" sz="1600">
              <a:solidFill>
                <a:schemeClr val="tx1"/>
              </a:solidFill>
            </a:endParaRPr>
          </a:p>
        </p:txBody>
      </p:sp>
      <p:sp>
        <p:nvSpPr>
          <p:cNvPr id="48" name="Right Arrow 11">
            <a:extLst>
              <a:ext uri="{FF2B5EF4-FFF2-40B4-BE49-F238E27FC236}">
                <a16:creationId xmlns:a16="http://schemas.microsoft.com/office/drawing/2014/main" id="{35B6A7C0-F06E-4998-AE69-0BB7E463F88A}"/>
              </a:ext>
            </a:extLst>
          </p:cNvPr>
          <p:cNvSpPr/>
          <p:nvPr/>
        </p:nvSpPr>
        <p:spPr>
          <a:xfrm>
            <a:off x="2857467" y="2391566"/>
            <a:ext cx="1607355" cy="1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49" name="TextBox 48">
            <a:extLst>
              <a:ext uri="{FF2B5EF4-FFF2-40B4-BE49-F238E27FC236}">
                <a16:creationId xmlns:a16="http://schemas.microsoft.com/office/drawing/2014/main" id="{1D5035CF-BB17-402F-A561-A2E494B48536}"/>
              </a:ext>
            </a:extLst>
          </p:cNvPr>
          <p:cNvSpPr txBox="1"/>
          <p:nvPr/>
        </p:nvSpPr>
        <p:spPr>
          <a:xfrm>
            <a:off x="57695" y="2292032"/>
            <a:ext cx="2726215"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a:solidFill>
                  <a:schemeClr val="tx1"/>
                </a:solidFill>
              </a:rPr>
              <a:t>Ribs</a:t>
            </a:r>
            <a:endParaRPr lang="en-AU" sz="1600">
              <a:solidFill>
                <a:schemeClr val="tx1"/>
              </a:solidFill>
            </a:endParaRPr>
          </a:p>
        </p:txBody>
      </p:sp>
      <p:sp>
        <p:nvSpPr>
          <p:cNvPr id="50" name="TextBox 49">
            <a:extLst>
              <a:ext uri="{FF2B5EF4-FFF2-40B4-BE49-F238E27FC236}">
                <a16:creationId xmlns:a16="http://schemas.microsoft.com/office/drawing/2014/main" id="{B942548F-E50D-7842-8945-3497AB3C138F}"/>
              </a:ext>
            </a:extLst>
          </p:cNvPr>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STRUCTURE OF THE SKELETAL SYSTEM</a:t>
            </a:r>
            <a:endParaRPr lang="en-AU" sz="2400" b="1" cap="all">
              <a:solidFill>
                <a:schemeClr val="tx1"/>
              </a:solidFill>
              <a:latin typeface="Calibri"/>
            </a:endParaRPr>
          </a:p>
        </p:txBody>
      </p:sp>
      <p:sp>
        <p:nvSpPr>
          <p:cNvPr id="52" name="Footer Placeholder 1">
            <a:extLst>
              <a:ext uri="{FF2B5EF4-FFF2-40B4-BE49-F238E27FC236}">
                <a16:creationId xmlns:a16="http://schemas.microsoft.com/office/drawing/2014/main" id="{DBA548EC-4751-DD41-9304-EB4F15F53A4E}"/>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2722772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SKELETAL SYSTEM</a:t>
            </a:r>
            <a:endParaRPr lang="en-AU" sz="2400" b="1" cap="all">
              <a:solidFill>
                <a:schemeClr val="tx1"/>
              </a:solidFill>
              <a:latin typeface="Calibri"/>
            </a:endParaRPr>
          </a:p>
        </p:txBody>
      </p:sp>
      <p:sp>
        <p:nvSpPr>
          <p:cNvPr id="7" name="Slide Number Placeholder 6"/>
          <p:cNvSpPr>
            <a:spLocks noGrp="1"/>
          </p:cNvSpPr>
          <p:nvPr>
            <p:ph type="sldNum" sz="quarter" idx="12"/>
          </p:nvPr>
        </p:nvSpPr>
        <p:spPr/>
        <p:txBody>
          <a:bodyPr/>
          <a:lstStyle/>
          <a:p>
            <a:pPr>
              <a:defRPr/>
            </a:pPr>
            <a:fld id="{9CC6D304-DD60-4AEA-ACDD-010319871A2D}" type="slidenum">
              <a:rPr lang="en-US">
                <a:solidFill>
                  <a:prstClr val="black">
                    <a:tint val="75000"/>
                  </a:prstClr>
                </a:solidFill>
                <a:latin typeface="Calibri"/>
              </a:rPr>
              <a:pPr>
                <a:defRPr/>
              </a:pPr>
              <a:t>25</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22564" y="6356356"/>
            <a:ext cx="343126" cy="343466"/>
          </a:xfrm>
          <a:prstGeom prst="rect">
            <a:avLst/>
          </a:prstGeom>
          <a:noFill/>
        </p:spPr>
      </p:pic>
      <p:sp>
        <p:nvSpPr>
          <p:cNvPr id="10" name="TextBox 9">
            <a:hlinkClick r:id="rId3" action="ppaction://hlinksldjump"/>
          </p:cNvPr>
          <p:cNvSpPr txBox="1"/>
          <p:nvPr/>
        </p:nvSpPr>
        <p:spPr>
          <a:xfrm>
            <a:off x="8263" y="6642670"/>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sp>
        <p:nvSpPr>
          <p:cNvPr id="2" name="Rectangle 1">
            <a:extLst>
              <a:ext uri="{FF2B5EF4-FFF2-40B4-BE49-F238E27FC236}">
                <a16:creationId xmlns:a16="http://schemas.microsoft.com/office/drawing/2014/main" id="{01670CC9-483D-41C4-ACFC-0D3E061FF066}"/>
              </a:ext>
            </a:extLst>
          </p:cNvPr>
          <p:cNvSpPr/>
          <p:nvPr/>
        </p:nvSpPr>
        <p:spPr>
          <a:xfrm>
            <a:off x="185195" y="1599564"/>
            <a:ext cx="8796759" cy="3139321"/>
          </a:xfrm>
          <a:prstGeom prst="rect">
            <a:avLst/>
          </a:prstGeom>
          <a:ln>
            <a:solidFill>
              <a:srgbClr val="FFFF00"/>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457200" indent="-457200">
              <a:buFont typeface="+mj-lt"/>
              <a:buAutoNum type="arabicPeriod"/>
            </a:pPr>
            <a:r>
              <a:rPr lang="en-AU" dirty="0"/>
              <a:t>Provides framework for the body and gives it shape</a:t>
            </a:r>
          </a:p>
          <a:p>
            <a:pPr marL="457200" indent="-457200">
              <a:buFont typeface="+mj-lt"/>
              <a:buAutoNum type="arabicPeriod"/>
            </a:pPr>
            <a:r>
              <a:rPr lang="en-AU" dirty="0"/>
              <a:t>Attachment points for muscles. When a muscle contracts, the bone it inserts into moves, acting as a lever to help create movement.</a:t>
            </a:r>
          </a:p>
          <a:p>
            <a:pPr marL="457200" indent="-457200">
              <a:buFont typeface="+mj-lt"/>
              <a:buAutoNum type="arabicPeriod"/>
            </a:pPr>
            <a:r>
              <a:rPr lang="en-AU" dirty="0"/>
              <a:t>Protects vital organs e.g.;</a:t>
            </a:r>
          </a:p>
          <a:p>
            <a:pPr marL="985813" lvl="2" indent="-457200">
              <a:buFont typeface="Cambria Math" panose="02040503050406030204" pitchFamily="18" charset="0"/>
              <a:buChar char="⎯"/>
            </a:pPr>
            <a:r>
              <a:rPr lang="en-AU" dirty="0"/>
              <a:t>Skull protects the brain</a:t>
            </a:r>
          </a:p>
          <a:p>
            <a:pPr marL="985813" lvl="2" indent="-457200">
              <a:buFont typeface="Cambria Math" panose="02040503050406030204" pitchFamily="18" charset="0"/>
              <a:buChar char="⎯"/>
            </a:pPr>
            <a:r>
              <a:rPr lang="en-AU" dirty="0"/>
              <a:t>Ribs protect the heart, lungs and kidneys</a:t>
            </a:r>
          </a:p>
          <a:p>
            <a:pPr marL="985813" lvl="2" indent="-457200">
              <a:buFont typeface="Cambria Math" panose="02040503050406030204" pitchFamily="18" charset="0"/>
              <a:buChar char="⎯"/>
            </a:pPr>
            <a:r>
              <a:rPr lang="en-US" dirty="0"/>
              <a:t>Spinal column protects the spinal cord</a:t>
            </a:r>
            <a:endParaRPr lang="en-AU" dirty="0"/>
          </a:p>
          <a:p>
            <a:pPr marL="457200" indent="-457200">
              <a:buFont typeface="+mj-lt"/>
              <a:buAutoNum type="arabicPeriod"/>
            </a:pPr>
            <a:r>
              <a:rPr lang="en-AU" dirty="0"/>
              <a:t>Responsible for storing essential minerals such as calcium and phosphorous which contribute to the health and maintenance of bone tissue.</a:t>
            </a:r>
          </a:p>
          <a:p>
            <a:pPr marL="457200" indent="-457200">
              <a:buFont typeface="+mj-lt"/>
              <a:buAutoNum type="arabicPeriod"/>
            </a:pPr>
            <a:r>
              <a:rPr lang="en-AU" dirty="0"/>
              <a:t>Produces red blood cells (RBC’s) in the bone marrow, particularly during high growth years such as childhood and adolescence.</a:t>
            </a:r>
          </a:p>
        </p:txBody>
      </p:sp>
      <p:sp>
        <p:nvSpPr>
          <p:cNvPr id="12" name="TextBox 11">
            <a:extLst>
              <a:ext uri="{FF2B5EF4-FFF2-40B4-BE49-F238E27FC236}">
                <a16:creationId xmlns:a16="http://schemas.microsoft.com/office/drawing/2014/main" id="{43E61772-8126-4BDA-9E7D-B08A0A3E7B3B}"/>
              </a:ext>
            </a:extLst>
          </p:cNvPr>
          <p:cNvSpPr txBox="1"/>
          <p:nvPr/>
        </p:nvSpPr>
        <p:spPr>
          <a:xfrm>
            <a:off x="178563" y="1110158"/>
            <a:ext cx="4393437" cy="369332"/>
          </a:xfrm>
          <a:prstGeom prst="rect">
            <a:avLst/>
          </a:prstGeom>
          <a:solidFill>
            <a:schemeClr val="accent6"/>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a:t>Functions of the skeleton</a:t>
            </a:r>
            <a:endParaRPr lang="en-AU" b="1"/>
          </a:p>
        </p:txBody>
      </p:sp>
      <p:sp>
        <p:nvSpPr>
          <p:cNvPr id="13" name="Footer Placeholder 1">
            <a:extLst>
              <a:ext uri="{FF2B5EF4-FFF2-40B4-BE49-F238E27FC236}">
                <a16:creationId xmlns:a16="http://schemas.microsoft.com/office/drawing/2014/main" id="{7F69DF99-CC61-1D44-8E12-223E17E4CBEE}"/>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45398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7979" y="1061510"/>
            <a:ext cx="8568042" cy="2011000"/>
          </a:xfrm>
          <a:prstGeom prst="rect">
            <a:avLst/>
          </a:prstGeom>
          <a:ln w="19050">
            <a:solidFill>
              <a:srgbClr val="FFC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a:highlight>
                  <a:srgbClr val="FFFF00"/>
                </a:highlight>
              </a:rPr>
              <a:t>Use of musculoskeletal structures in the production of movement</a:t>
            </a:r>
          </a:p>
          <a:p>
            <a:pPr marL="285750" lvl="0" indent="-285750">
              <a:buFont typeface="Arial" panose="020B0604020202020204" pitchFamily="34" charset="0"/>
              <a:buChar char="•"/>
            </a:pPr>
            <a:r>
              <a:rPr lang="en-AU">
                <a:highlight>
                  <a:srgbClr val="FFFF00"/>
                </a:highlight>
              </a:rPr>
              <a:t>muscles</a:t>
            </a: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2602CCD8-29DA-4D17-A56F-50A4A71A75C7}"/>
              </a:ext>
            </a:extLst>
          </p:cNvPr>
          <p:cNvGrpSpPr/>
          <p:nvPr/>
        </p:nvGrpSpPr>
        <p:grpSpPr>
          <a:xfrm>
            <a:off x="142875" y="6250498"/>
            <a:ext cx="628650" cy="470983"/>
            <a:chOff x="1452530" y="6019046"/>
            <a:chExt cx="838200" cy="627976"/>
          </a:xfrm>
        </p:grpSpPr>
        <p:pic>
          <p:nvPicPr>
            <p:cNvPr id="17" name="Picture 2" descr="C:\Program Files\Microsoft Office\MEDIA\CAGCAT10\j0185604.wmf">
              <a:hlinkClick r:id="rId3" action="ppaction://hlinksldjump"/>
              <a:extLst>
                <a:ext uri="{FF2B5EF4-FFF2-40B4-BE49-F238E27FC236}">
                  <a16:creationId xmlns:a16="http://schemas.microsoft.com/office/drawing/2014/main" id="{07610217-DF12-4E6C-B8CA-759F1FA9AC6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FA2070ED-2316-45F9-87B3-02CC024C82A0}"/>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Slide Number Placeholder 2">
            <a:extLst>
              <a:ext uri="{FF2B5EF4-FFF2-40B4-BE49-F238E27FC236}">
                <a16:creationId xmlns:a16="http://schemas.microsoft.com/office/drawing/2014/main" id="{CAEE8065-255B-4F62-82D9-97DD41815CD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pPr/>
              <a:t>26</a:t>
            </a:fld>
            <a:endParaRPr lang="en-AU"/>
          </a:p>
        </p:txBody>
      </p:sp>
      <p:sp>
        <p:nvSpPr>
          <p:cNvPr id="19" name="Footer Placeholder 1">
            <a:extLst>
              <a:ext uri="{FF2B5EF4-FFF2-40B4-BE49-F238E27FC236}">
                <a16:creationId xmlns:a16="http://schemas.microsoft.com/office/drawing/2014/main" id="{6B03B2F7-BA90-4843-88BE-1CC9AA4B840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5" name="TextBox 14">
            <a:extLst>
              <a:ext uri="{FF2B5EF4-FFF2-40B4-BE49-F238E27FC236}">
                <a16:creationId xmlns:a16="http://schemas.microsoft.com/office/drawing/2014/main" id="{AA3E9911-4057-6D46-B843-16983E4A503B}"/>
              </a:ext>
            </a:extLst>
          </p:cNvPr>
          <p:cNvSpPr txBox="1"/>
          <p:nvPr/>
        </p:nvSpPr>
        <p:spPr>
          <a:xfrm>
            <a:off x="4370752" y="2883611"/>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graphicFrame>
        <p:nvGraphicFramePr>
          <p:cNvPr id="2" name="Table 1">
            <a:extLst>
              <a:ext uri="{FF2B5EF4-FFF2-40B4-BE49-F238E27FC236}">
                <a16:creationId xmlns:a16="http://schemas.microsoft.com/office/drawing/2014/main" id="{229B4334-BE35-3A44-B499-5C28EADF7425}"/>
              </a:ext>
            </a:extLst>
          </p:cNvPr>
          <p:cNvGraphicFramePr>
            <a:graphicFrameLocks noGrp="1"/>
          </p:cNvGraphicFramePr>
          <p:nvPr>
            <p:extLst>
              <p:ext uri="{D42A27DB-BD31-4B8C-83A1-F6EECF244321}">
                <p14:modId xmlns:p14="http://schemas.microsoft.com/office/powerpoint/2010/main" val="1009818904"/>
              </p:ext>
            </p:extLst>
          </p:nvPr>
        </p:nvGraphicFramePr>
        <p:xfrm>
          <a:off x="671120" y="1743204"/>
          <a:ext cx="8015679" cy="1161733"/>
        </p:xfrm>
        <a:graphic>
          <a:graphicData uri="http://schemas.openxmlformats.org/drawingml/2006/table">
            <a:tbl>
              <a:tblPr firstRow="1" firstCol="1" bandRow="1" bandCol="1">
                <a:tableStyleId>{5C22544A-7EE6-4342-B048-85BDC9FD1C3A}</a:tableStyleId>
              </a:tblPr>
              <a:tblGrid>
                <a:gridCol w="2671893">
                  <a:extLst>
                    <a:ext uri="{9D8B030D-6E8A-4147-A177-3AD203B41FA5}">
                      <a16:colId xmlns:a16="http://schemas.microsoft.com/office/drawing/2014/main" val="3620635117"/>
                    </a:ext>
                  </a:extLst>
                </a:gridCol>
                <a:gridCol w="2671893">
                  <a:extLst>
                    <a:ext uri="{9D8B030D-6E8A-4147-A177-3AD203B41FA5}">
                      <a16:colId xmlns:a16="http://schemas.microsoft.com/office/drawing/2014/main" val="2041542345"/>
                    </a:ext>
                  </a:extLst>
                </a:gridCol>
                <a:gridCol w="2671893">
                  <a:extLst>
                    <a:ext uri="{9D8B030D-6E8A-4147-A177-3AD203B41FA5}">
                      <a16:colId xmlns:a16="http://schemas.microsoft.com/office/drawing/2014/main" val="2582109507"/>
                    </a:ext>
                  </a:extLst>
                </a:gridCol>
              </a:tblGrid>
              <a:tr h="0">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biceps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triceps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gastrocnemius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trapezius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deltoid</a:t>
                      </a:r>
                      <a:endParaRPr lang="en-AU" sz="1400" b="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oFill/>
                  </a:tcPr>
                </a:tc>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quadriceps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hamstrings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tibialis anterior</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adductor group</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a:solidFill>
                            <a:schemeClr val="tx1"/>
                          </a:solidFill>
                          <a:effectLst/>
                          <a:highlight>
                            <a:srgbClr val="FFFF00"/>
                          </a:highlight>
                        </a:rPr>
                        <a:t>latissimus dorsi</a:t>
                      </a:r>
                      <a:endParaRPr lang="en-AU" sz="1400" b="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endParaRPr>
                    </a:p>
                  </a:txBody>
                  <a:tcPr marL="68580" marR="68580" marT="0" marB="0">
                    <a:noFill/>
                  </a:tcPr>
                </a:tc>
                <a:tc>
                  <a:txBody>
                    <a:bodyPr/>
                    <a:lstStyle/>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soleus	</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abdominal</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gluteus maximus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rPr>
                        <a:t>Pectorals</a:t>
                      </a:r>
                    </a:p>
                    <a:p>
                      <a:pPr marL="342900" lvl="0" indent="-342900" algn="just">
                        <a:lnSpc>
                          <a:spcPct val="110000"/>
                        </a:lnSpc>
                        <a:spcAft>
                          <a:spcPts val="0"/>
                        </a:spcAft>
                        <a:buSzPts val="800"/>
                        <a:buFont typeface="Courier New" panose="02070309020205020404" pitchFamily="49" charset="0"/>
                        <a:buChar char="o"/>
                        <a:tabLst>
                          <a:tab pos="575945" algn="l"/>
                          <a:tab pos="565150" algn="l"/>
                        </a:tabLst>
                      </a:pPr>
                      <a:r>
                        <a:rPr lang="en-AU" sz="1400" b="0" dirty="0">
                          <a:solidFill>
                            <a:schemeClr val="tx1"/>
                          </a:solidFill>
                          <a:effectLst/>
                          <a:highlight>
                            <a:srgbClr val="FFFF00"/>
                          </a:highlight>
                          <a:latin typeface="Calibri" panose="020F0502020204030204" pitchFamily="34" charset="0"/>
                          <a:ea typeface="MS PGothic" panose="020B0600070205080204" pitchFamily="34" charset="-128"/>
                          <a:cs typeface="Times New Roman" panose="02020603050405020304" pitchFamily="18" charset="0"/>
                        </a:rPr>
                        <a:t>Hip Flexors</a:t>
                      </a:r>
                    </a:p>
                  </a:txBody>
                  <a:tcPr marL="68580" marR="68580" marT="0" marB="0">
                    <a:noFill/>
                  </a:tcPr>
                </a:tc>
                <a:extLst>
                  <a:ext uri="{0D108BD9-81ED-4DB2-BD59-A6C34878D82A}">
                    <a16:rowId xmlns:a16="http://schemas.microsoft.com/office/drawing/2014/main" val="3777396672"/>
                  </a:ext>
                </a:extLst>
              </a:tr>
            </a:tbl>
          </a:graphicData>
        </a:graphic>
      </p:graphicFrame>
      <p:sp>
        <p:nvSpPr>
          <p:cNvPr id="11" name="TextBox 10">
            <a:extLst>
              <a:ext uri="{FF2B5EF4-FFF2-40B4-BE49-F238E27FC236}">
                <a16:creationId xmlns:a16="http://schemas.microsoft.com/office/drawing/2014/main" id="{28C24484-4716-4A4D-9F1B-A4DF7C210307}"/>
              </a:ext>
            </a:extLst>
          </p:cNvPr>
          <p:cNvSpPr txBox="1"/>
          <p:nvPr/>
        </p:nvSpPr>
        <p:spPr>
          <a:xfrm>
            <a:off x="0" y="0"/>
            <a:ext cx="9144000" cy="461665"/>
          </a:xfrm>
          <a:prstGeom prst="rect">
            <a:avLst/>
          </a:prstGeom>
          <a:solidFill>
            <a:schemeClr val="accent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Tree>
    <p:extLst>
      <p:ext uri="{BB962C8B-B14F-4D97-AF65-F5344CB8AC3E}">
        <p14:creationId xmlns:p14="http://schemas.microsoft.com/office/powerpoint/2010/main" val="47096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chemeClr val="accent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
        <p:nvSpPr>
          <p:cNvPr id="7" name="Slide Number Placeholder 6"/>
          <p:cNvSpPr>
            <a:spLocks noGrp="1"/>
          </p:cNvSpPr>
          <p:nvPr>
            <p:ph type="sldNum" sz="quarter" idx="12"/>
          </p:nvPr>
        </p:nvSpPr>
        <p:spPr>
          <a:xfrm>
            <a:off x="6810749" y="6386959"/>
            <a:ext cx="2133600" cy="365125"/>
          </a:xfrm>
        </p:spPr>
        <p:txBody>
          <a:bodyPr/>
          <a:lstStyle/>
          <a:p>
            <a:pPr>
              <a:defRPr/>
            </a:pPr>
            <a:fld id="{9CC6D304-DD60-4AEA-ACDD-010319871A2D}" type="slidenum">
              <a:rPr lang="en-US">
                <a:solidFill>
                  <a:prstClr val="black">
                    <a:tint val="75000"/>
                  </a:prstClr>
                </a:solidFill>
                <a:latin typeface="Calibri"/>
              </a:rPr>
              <a:pPr>
                <a:defRPr/>
              </a:pPr>
              <a:t>27</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99651" y="6184623"/>
            <a:ext cx="343126" cy="343466"/>
          </a:xfrm>
          <a:prstGeom prst="rect">
            <a:avLst/>
          </a:prstGeom>
          <a:noFill/>
        </p:spPr>
      </p:pic>
      <p:sp>
        <p:nvSpPr>
          <p:cNvPr id="10" name="TextBox 9">
            <a:hlinkClick r:id="rId3" action="ppaction://hlinksldjump"/>
          </p:cNvPr>
          <p:cNvSpPr txBox="1"/>
          <p:nvPr/>
        </p:nvSpPr>
        <p:spPr>
          <a:xfrm>
            <a:off x="56889" y="6528089"/>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sp>
        <p:nvSpPr>
          <p:cNvPr id="13" name="Content Placeholder 2">
            <a:extLst>
              <a:ext uri="{FF2B5EF4-FFF2-40B4-BE49-F238E27FC236}">
                <a16:creationId xmlns:a16="http://schemas.microsoft.com/office/drawing/2014/main" id="{CAE222DA-34D9-42AE-8C7C-03B9B339F36D}"/>
              </a:ext>
            </a:extLst>
          </p:cNvPr>
          <p:cNvSpPr txBox="1">
            <a:spLocks/>
          </p:cNvSpPr>
          <p:nvPr/>
        </p:nvSpPr>
        <p:spPr>
          <a:xfrm>
            <a:off x="350729" y="1029884"/>
            <a:ext cx="8652805" cy="4980544"/>
          </a:xfrm>
          <a:prstGeom prst="rect">
            <a:avLst/>
          </a:prstGeom>
        </p:spPr>
        <p:style>
          <a:lnRef idx="2">
            <a:schemeClr val="accent2"/>
          </a:lnRef>
          <a:fillRef idx="1">
            <a:schemeClr val="lt1"/>
          </a:fillRef>
          <a:effectRef idx="0">
            <a:schemeClr val="accent2"/>
          </a:effectRef>
          <a:fontRef idx="minor">
            <a:schemeClr val="dk1"/>
          </a:fontRef>
        </p:style>
        <p:txBody>
          <a:bodyPr numCol="2" anchor="ct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57158">
              <a:buNone/>
            </a:pPr>
            <a:r>
              <a:rPr lang="en-GB" sz="2100" b="1" dirty="0">
                <a:solidFill>
                  <a:schemeClr val="tx1"/>
                </a:solidFill>
              </a:rPr>
              <a:t>           </a:t>
            </a:r>
          </a:p>
          <a:p>
            <a:pPr marL="0" indent="-57158">
              <a:buNone/>
            </a:pPr>
            <a:r>
              <a:rPr lang="en-GB" sz="2100" b="1" dirty="0">
                <a:solidFill>
                  <a:schemeClr val="tx1"/>
                </a:solidFill>
              </a:rPr>
              <a:t>        </a:t>
            </a:r>
          </a:p>
          <a:p>
            <a:pPr marL="0" indent="-57158">
              <a:buNone/>
            </a:pPr>
            <a:r>
              <a:rPr lang="en-GB" sz="2100" b="1" dirty="0">
                <a:solidFill>
                  <a:schemeClr val="tx1"/>
                </a:solidFill>
              </a:rPr>
              <a:t>        A</a:t>
            </a:r>
            <a:r>
              <a:rPr lang="en-AU" sz="2100" b="1" dirty="0">
                <a:solidFill>
                  <a:schemeClr val="tx1"/>
                </a:solidFill>
              </a:rPr>
              <a:t>NTERIOR (Front):</a:t>
            </a:r>
          </a:p>
          <a:p>
            <a:pPr marL="0" indent="-57158">
              <a:buNone/>
            </a:pPr>
            <a:endParaRPr lang="en-US" sz="1900" dirty="0">
              <a:solidFill>
                <a:schemeClr val="tx1"/>
              </a:solidFill>
            </a:endParaRPr>
          </a:p>
          <a:p>
            <a:pPr lvl="1">
              <a:buFont typeface="Arial" panose="020B0604020202020204" pitchFamily="34" charset="0"/>
              <a:buChar char="•"/>
            </a:pPr>
            <a:r>
              <a:rPr lang="en-US" sz="1900" dirty="0">
                <a:solidFill>
                  <a:schemeClr val="tx1"/>
                </a:solidFill>
              </a:rPr>
              <a:t>Deltoid</a:t>
            </a:r>
          </a:p>
          <a:p>
            <a:pPr lvl="1">
              <a:buFont typeface="Arial" panose="020B0604020202020204" pitchFamily="34" charset="0"/>
              <a:buChar char="•"/>
            </a:pPr>
            <a:r>
              <a:rPr lang="en-US" sz="1900" dirty="0">
                <a:solidFill>
                  <a:schemeClr val="tx1"/>
                </a:solidFill>
              </a:rPr>
              <a:t>Biceps </a:t>
            </a:r>
          </a:p>
          <a:p>
            <a:pPr lvl="1">
              <a:buFont typeface="Arial" panose="020B0604020202020204" pitchFamily="34" charset="0"/>
              <a:buChar char="•"/>
            </a:pPr>
            <a:r>
              <a:rPr lang="en-US" sz="1900" dirty="0">
                <a:solidFill>
                  <a:schemeClr val="tx1"/>
                </a:solidFill>
              </a:rPr>
              <a:t>Pectorals</a:t>
            </a:r>
          </a:p>
          <a:p>
            <a:pPr lvl="1">
              <a:buFont typeface="Arial" panose="020B0604020202020204" pitchFamily="34" charset="0"/>
              <a:buChar char="•"/>
            </a:pPr>
            <a:r>
              <a:rPr lang="en-US" sz="1900" dirty="0">
                <a:solidFill>
                  <a:schemeClr val="tx1"/>
                </a:solidFill>
              </a:rPr>
              <a:t>Adductor group</a:t>
            </a:r>
          </a:p>
          <a:p>
            <a:pPr lvl="1">
              <a:buFont typeface="Arial" panose="020B0604020202020204" pitchFamily="34" charset="0"/>
              <a:buChar char="•"/>
            </a:pPr>
            <a:r>
              <a:rPr lang="en-US" sz="1900" dirty="0">
                <a:solidFill>
                  <a:schemeClr val="tx1"/>
                </a:solidFill>
              </a:rPr>
              <a:t>Abdominals </a:t>
            </a:r>
          </a:p>
          <a:p>
            <a:pPr lvl="1">
              <a:buFont typeface="Arial" panose="020B0604020202020204" pitchFamily="34" charset="0"/>
              <a:buChar char="•"/>
            </a:pPr>
            <a:r>
              <a:rPr lang="en-US" sz="1900" dirty="0">
                <a:solidFill>
                  <a:schemeClr val="tx1"/>
                </a:solidFill>
              </a:rPr>
              <a:t>Quadriceps</a:t>
            </a:r>
          </a:p>
          <a:p>
            <a:pPr lvl="1">
              <a:buFont typeface="Arial" panose="020B0604020202020204" pitchFamily="34" charset="0"/>
              <a:buChar char="•"/>
            </a:pPr>
            <a:r>
              <a:rPr lang="en-US" sz="1900" dirty="0">
                <a:solidFill>
                  <a:schemeClr val="tx1"/>
                </a:solidFill>
              </a:rPr>
              <a:t>Tibialis Anterior</a:t>
            </a:r>
          </a:p>
          <a:p>
            <a:pPr lvl="1">
              <a:buFont typeface="Arial" panose="020B0604020202020204" pitchFamily="34" charset="0"/>
              <a:buChar char="•"/>
            </a:pPr>
            <a:r>
              <a:rPr lang="en-US" sz="1900" dirty="0">
                <a:solidFill>
                  <a:schemeClr val="tx1"/>
                </a:solidFill>
              </a:rPr>
              <a:t>Hip Flexors</a:t>
            </a:r>
          </a:p>
          <a:p>
            <a:pPr lvl="1"/>
            <a:endParaRPr lang="en-US" sz="1900" dirty="0">
              <a:solidFill>
                <a:schemeClr val="tx1"/>
              </a:solidFill>
            </a:endParaRPr>
          </a:p>
          <a:p>
            <a:pPr marL="457200" lvl="1" indent="0">
              <a:buNone/>
            </a:pPr>
            <a:endParaRPr lang="en-US" sz="2100" b="1" dirty="0">
              <a:solidFill>
                <a:schemeClr val="tx1"/>
              </a:solidFill>
            </a:endParaRPr>
          </a:p>
          <a:p>
            <a:pPr marL="457200" lvl="1" indent="0">
              <a:buNone/>
            </a:pPr>
            <a:endParaRPr lang="en-US" sz="2100" b="1" dirty="0">
              <a:solidFill>
                <a:schemeClr val="tx1"/>
              </a:solidFill>
            </a:endParaRPr>
          </a:p>
          <a:p>
            <a:pPr marL="457200" lvl="1" indent="0">
              <a:buNone/>
            </a:pPr>
            <a:endParaRPr lang="en-US" sz="2100" b="1" dirty="0">
              <a:solidFill>
                <a:schemeClr val="tx1"/>
              </a:solidFill>
            </a:endParaRPr>
          </a:p>
          <a:p>
            <a:pPr marL="457200" lvl="1" indent="0">
              <a:buNone/>
            </a:pPr>
            <a:endParaRPr lang="en-US" sz="2100" b="1" dirty="0">
              <a:solidFill>
                <a:schemeClr val="tx1"/>
              </a:solidFill>
            </a:endParaRPr>
          </a:p>
          <a:p>
            <a:pPr marL="457200" lvl="1" indent="0">
              <a:buNone/>
            </a:pPr>
            <a:endParaRPr lang="en-US" sz="2100" b="1" dirty="0">
              <a:solidFill>
                <a:schemeClr val="tx1"/>
              </a:solidFill>
            </a:endParaRPr>
          </a:p>
          <a:p>
            <a:pPr marL="457200" lvl="1" indent="0">
              <a:buNone/>
            </a:pPr>
            <a:endParaRPr lang="en-US" sz="2100" b="1" dirty="0">
              <a:solidFill>
                <a:schemeClr val="tx1"/>
              </a:solidFill>
            </a:endParaRPr>
          </a:p>
          <a:p>
            <a:pPr marL="457200" lvl="1" indent="0">
              <a:buNone/>
            </a:pPr>
            <a:r>
              <a:rPr lang="en-US" sz="2100" b="1" dirty="0">
                <a:solidFill>
                  <a:schemeClr val="tx1"/>
                </a:solidFill>
              </a:rPr>
              <a:t>POSTERIOR (Back):</a:t>
            </a:r>
          </a:p>
          <a:p>
            <a:pPr marL="457200" lvl="1" indent="0">
              <a:buNone/>
            </a:pPr>
            <a:endParaRPr lang="en-US" sz="1900" b="1" dirty="0">
              <a:solidFill>
                <a:schemeClr val="tx1"/>
              </a:solidFill>
            </a:endParaRPr>
          </a:p>
          <a:p>
            <a:pPr lvl="1">
              <a:buFont typeface="Arial" panose="020B0604020202020204" pitchFamily="34" charset="0"/>
              <a:buChar char="•"/>
            </a:pPr>
            <a:r>
              <a:rPr lang="en-US" sz="1900" dirty="0">
                <a:solidFill>
                  <a:schemeClr val="tx1"/>
                </a:solidFill>
              </a:rPr>
              <a:t>Deltoid</a:t>
            </a:r>
          </a:p>
          <a:p>
            <a:pPr lvl="1">
              <a:buFont typeface="Arial" panose="020B0604020202020204" pitchFamily="34" charset="0"/>
              <a:buChar char="•"/>
            </a:pPr>
            <a:r>
              <a:rPr lang="en-US" sz="1900" dirty="0">
                <a:solidFill>
                  <a:schemeClr val="tx1"/>
                </a:solidFill>
              </a:rPr>
              <a:t>Trapezius</a:t>
            </a:r>
          </a:p>
          <a:p>
            <a:pPr lvl="1">
              <a:buFont typeface="Arial" panose="020B0604020202020204" pitchFamily="34" charset="0"/>
              <a:buChar char="•"/>
            </a:pPr>
            <a:r>
              <a:rPr lang="en-US" sz="1900" dirty="0">
                <a:solidFill>
                  <a:schemeClr val="tx1"/>
                </a:solidFill>
              </a:rPr>
              <a:t>Triceps </a:t>
            </a:r>
          </a:p>
          <a:p>
            <a:pPr lvl="1">
              <a:buFont typeface="Arial" panose="020B0604020202020204" pitchFamily="34" charset="0"/>
              <a:buChar char="•"/>
            </a:pPr>
            <a:r>
              <a:rPr lang="en-US" sz="1900" dirty="0">
                <a:solidFill>
                  <a:schemeClr val="tx1"/>
                </a:solidFill>
              </a:rPr>
              <a:t>Latissimus dorsi</a:t>
            </a:r>
          </a:p>
          <a:p>
            <a:pPr lvl="1">
              <a:buFont typeface="Arial" panose="020B0604020202020204" pitchFamily="34" charset="0"/>
              <a:buChar char="•"/>
            </a:pPr>
            <a:r>
              <a:rPr lang="en-US" sz="1900" dirty="0">
                <a:solidFill>
                  <a:schemeClr val="tx1"/>
                </a:solidFill>
              </a:rPr>
              <a:t>Gluteus maximus</a:t>
            </a:r>
          </a:p>
          <a:p>
            <a:pPr lvl="1">
              <a:buFont typeface="Arial" panose="020B0604020202020204" pitchFamily="34" charset="0"/>
              <a:buChar char="•"/>
            </a:pPr>
            <a:r>
              <a:rPr lang="en-US" sz="1900" dirty="0">
                <a:solidFill>
                  <a:schemeClr val="tx1"/>
                </a:solidFill>
              </a:rPr>
              <a:t>Hamstrings</a:t>
            </a:r>
          </a:p>
          <a:p>
            <a:pPr lvl="1">
              <a:buFont typeface="Arial" panose="020B0604020202020204" pitchFamily="34" charset="0"/>
              <a:buChar char="•"/>
            </a:pPr>
            <a:r>
              <a:rPr lang="en-US" sz="1900" dirty="0">
                <a:solidFill>
                  <a:schemeClr val="tx1"/>
                </a:solidFill>
              </a:rPr>
              <a:t>Gastrocnemius</a:t>
            </a:r>
          </a:p>
          <a:p>
            <a:pPr lvl="1">
              <a:buFont typeface="Arial" panose="020B0604020202020204" pitchFamily="34" charset="0"/>
              <a:buChar char="•"/>
            </a:pPr>
            <a:r>
              <a:rPr lang="en-US" sz="1900" dirty="0">
                <a:solidFill>
                  <a:schemeClr val="tx1"/>
                </a:solidFill>
              </a:rPr>
              <a:t>Soleus</a:t>
            </a:r>
          </a:p>
          <a:p>
            <a:pPr lvl="1"/>
            <a:endParaRPr lang="en-US" sz="1900" dirty="0">
              <a:solidFill>
                <a:schemeClr val="tx1"/>
              </a:solidFill>
            </a:endParaRPr>
          </a:p>
          <a:p>
            <a:pPr lvl="1"/>
            <a:endParaRPr lang="en-US" sz="1900" dirty="0">
              <a:solidFill>
                <a:schemeClr val="tx1"/>
              </a:solidFill>
            </a:endParaRPr>
          </a:p>
          <a:p>
            <a:pPr lvl="1"/>
            <a:endParaRPr lang="en-US" sz="1700" dirty="0">
              <a:solidFill>
                <a:schemeClr val="tx1"/>
              </a:solidFill>
            </a:endParaRPr>
          </a:p>
          <a:p>
            <a:pPr marL="457200" lvl="1" indent="0">
              <a:buNone/>
            </a:pPr>
            <a:endParaRPr lang="en-US" sz="1600" b="1" dirty="0">
              <a:solidFill>
                <a:schemeClr val="tx1"/>
              </a:solidFill>
            </a:endParaRPr>
          </a:p>
        </p:txBody>
      </p:sp>
      <p:pic>
        <p:nvPicPr>
          <p:cNvPr id="14" name="Picture 2" descr="Muscle, Muscular System, Anatomy, Bodybuilding">
            <a:extLst>
              <a:ext uri="{FF2B5EF4-FFF2-40B4-BE49-F238E27FC236}">
                <a16:creationId xmlns:a16="http://schemas.microsoft.com/office/drawing/2014/main" id="{51F2D3D3-1978-4CE4-AEAD-4AEA0539A8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78" t="5671" r="5237" b="4255"/>
          <a:stretch/>
        </p:blipFill>
        <p:spPr bwMode="auto">
          <a:xfrm>
            <a:off x="6892029" y="3329579"/>
            <a:ext cx="2251971" cy="249853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F67C035-2A21-480F-86AD-E23F45D81FFB}"/>
              </a:ext>
            </a:extLst>
          </p:cNvPr>
          <p:cNvSpPr/>
          <p:nvPr/>
        </p:nvSpPr>
        <p:spPr>
          <a:xfrm>
            <a:off x="6639803" y="5795673"/>
            <a:ext cx="2363731" cy="184666"/>
          </a:xfrm>
          <a:prstGeom prst="rect">
            <a:avLst/>
          </a:prstGeom>
        </p:spPr>
        <p:txBody>
          <a:bodyPr wrap="square">
            <a:spAutoFit/>
          </a:bodyPr>
          <a:lstStyle/>
          <a:p>
            <a:r>
              <a:rPr lang="en-AU" sz="600"/>
              <a:t>https://pixabay.com/en/muscle-muscular-system-anatomy-3120521/</a:t>
            </a:r>
          </a:p>
        </p:txBody>
      </p:sp>
      <p:sp>
        <p:nvSpPr>
          <p:cNvPr id="2" name="TextBox 1">
            <a:extLst>
              <a:ext uri="{FF2B5EF4-FFF2-40B4-BE49-F238E27FC236}">
                <a16:creationId xmlns:a16="http://schemas.microsoft.com/office/drawing/2014/main" id="{4EC33350-353C-486A-B053-CA0E0B7AF086}"/>
              </a:ext>
            </a:extLst>
          </p:cNvPr>
          <p:cNvSpPr txBox="1"/>
          <p:nvPr/>
        </p:nvSpPr>
        <p:spPr>
          <a:xfrm>
            <a:off x="376856" y="1064720"/>
            <a:ext cx="5115073" cy="369332"/>
          </a:xfrm>
          <a:prstGeom prst="rect">
            <a:avLst/>
          </a:prstGeom>
          <a:solidFill>
            <a:schemeClr val="accent6"/>
          </a:solidFill>
          <a:ln>
            <a:solidFill>
              <a:schemeClr val="tx1"/>
            </a:solidFill>
          </a:ln>
        </p:spPr>
        <p:txBody>
          <a:bodyPr wrap="square" rtlCol="0">
            <a:spAutoFit/>
          </a:bodyPr>
          <a:lstStyle/>
          <a:p>
            <a:r>
              <a:rPr lang="en-US" b="1">
                <a:solidFill>
                  <a:schemeClr val="bg1"/>
                </a:solidFill>
              </a:rPr>
              <a:t>THE MAJOR MUSCLES OF THE HUMAN BODY</a:t>
            </a:r>
            <a:endParaRPr lang="en-AU">
              <a:solidFill>
                <a:schemeClr val="bg1"/>
              </a:solidFill>
            </a:endParaRPr>
          </a:p>
        </p:txBody>
      </p:sp>
      <p:sp>
        <p:nvSpPr>
          <p:cNvPr id="12" name="Footer Placeholder 1">
            <a:extLst>
              <a:ext uri="{FF2B5EF4-FFF2-40B4-BE49-F238E27FC236}">
                <a16:creationId xmlns:a16="http://schemas.microsoft.com/office/drawing/2014/main" id="{34CAFB3E-3482-414A-A663-849440B49A27}"/>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733150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B5A72C-65A5-44AE-B2BE-C3E8CC762A67}"/>
              </a:ext>
            </a:extLst>
          </p:cNvPr>
          <p:cNvSpPr/>
          <p:nvPr/>
        </p:nvSpPr>
        <p:spPr>
          <a:xfrm>
            <a:off x="371214" y="790895"/>
            <a:ext cx="8230009" cy="5891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Box 4"/>
          <p:cNvSpPr txBox="1"/>
          <p:nvPr/>
        </p:nvSpPr>
        <p:spPr>
          <a:xfrm>
            <a:off x="0" y="0"/>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
        <p:nvSpPr>
          <p:cNvPr id="7" name="Slide Number Placeholder 6"/>
          <p:cNvSpPr>
            <a:spLocks noGrp="1"/>
          </p:cNvSpPr>
          <p:nvPr>
            <p:ph type="sldNum" sz="quarter" idx="12"/>
          </p:nvPr>
        </p:nvSpPr>
        <p:spPr>
          <a:xfrm>
            <a:off x="6852939" y="6540299"/>
            <a:ext cx="2133600" cy="365125"/>
          </a:xfrm>
        </p:spPr>
        <p:txBody>
          <a:bodyPr/>
          <a:lstStyle/>
          <a:p>
            <a:pPr>
              <a:defRPr/>
            </a:pPr>
            <a:fld id="{9CC6D304-DD60-4AEA-ACDD-010319871A2D}" type="slidenum">
              <a:rPr lang="en-US">
                <a:solidFill>
                  <a:prstClr val="black">
                    <a:tint val="75000"/>
                  </a:prstClr>
                </a:solidFill>
                <a:latin typeface="Calibri"/>
              </a:rPr>
              <a:pPr>
                <a:defRPr/>
              </a:pPr>
              <a:t>28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3486150" y="6265074"/>
            <a:ext cx="2171700" cy="273844"/>
          </a:xfrm>
        </p:spPr>
        <p:txBody>
          <a:bodyPr/>
          <a:lstStyle/>
          <a:p>
            <a:pPr>
              <a:defRPr/>
            </a:pPr>
            <a:r>
              <a:rPr lang="en-US">
                <a:solidFill>
                  <a:prstClr val="black">
                    <a:tint val="75000"/>
                  </a:prstClr>
                </a:solidFill>
                <a:latin typeface="Calibri"/>
              </a:rPr>
              <a:t>©PE STUDIES RESOURCES</a:t>
            </a: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99651" y="6184623"/>
            <a:ext cx="343126" cy="343466"/>
          </a:xfrm>
          <a:prstGeom prst="rect">
            <a:avLst/>
          </a:prstGeom>
          <a:noFill/>
        </p:spPr>
      </p:pic>
      <p:sp>
        <p:nvSpPr>
          <p:cNvPr id="10" name="TextBox 9">
            <a:hlinkClick r:id="rId3" action="ppaction://hlinksldjump"/>
          </p:cNvPr>
          <p:cNvSpPr txBox="1"/>
          <p:nvPr/>
        </p:nvSpPr>
        <p:spPr>
          <a:xfrm>
            <a:off x="56889" y="6528089"/>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nvGrpSpPr>
          <p:cNvPr id="3" name="Group 2">
            <a:extLst>
              <a:ext uri="{FF2B5EF4-FFF2-40B4-BE49-F238E27FC236}">
                <a16:creationId xmlns:a16="http://schemas.microsoft.com/office/drawing/2014/main" id="{CC679FA9-A6CF-4061-97C9-5E3891DE6F8D}"/>
              </a:ext>
            </a:extLst>
          </p:cNvPr>
          <p:cNvGrpSpPr/>
          <p:nvPr/>
        </p:nvGrpSpPr>
        <p:grpSpPr>
          <a:xfrm>
            <a:off x="542777" y="700000"/>
            <a:ext cx="7608638" cy="5840299"/>
            <a:chOff x="1466107" y="508850"/>
            <a:chExt cx="7304672" cy="5840299"/>
          </a:xfrm>
        </p:grpSpPr>
        <p:pic>
          <p:nvPicPr>
            <p:cNvPr id="11" name="Picture 2" descr="Image result for muscles">
              <a:extLst>
                <a:ext uri="{FF2B5EF4-FFF2-40B4-BE49-F238E27FC236}">
                  <a16:creationId xmlns:a16="http://schemas.microsoft.com/office/drawing/2014/main" id="{8CE4A300-D4B3-4E1C-A5A1-AAD7596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95" t="5585" r="8853" b="5475"/>
            <a:stretch/>
          </p:blipFill>
          <p:spPr bwMode="auto">
            <a:xfrm>
              <a:off x="3206412" y="508850"/>
              <a:ext cx="4457701" cy="5840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EB93F4-9B9A-4474-A4BD-CB08AD50AAB7}"/>
                </a:ext>
              </a:extLst>
            </p:cNvPr>
            <p:cNvSpPr txBox="1"/>
            <p:nvPr/>
          </p:nvSpPr>
          <p:spPr>
            <a:xfrm>
              <a:off x="2310215" y="1561446"/>
              <a:ext cx="1159440" cy="369332"/>
            </a:xfrm>
            <a:prstGeom prst="rect">
              <a:avLst/>
            </a:prstGeom>
            <a:noFill/>
            <a:ln>
              <a:solidFill>
                <a:schemeClr val="tx1"/>
              </a:solidFill>
            </a:ln>
          </p:spPr>
          <p:txBody>
            <a:bodyPr wrap="square" rtlCol="0">
              <a:spAutoFit/>
            </a:bodyPr>
            <a:lstStyle/>
            <a:p>
              <a:pPr algn="ctr"/>
              <a:endParaRPr lang="en-AU"/>
            </a:p>
          </p:txBody>
        </p:sp>
        <p:sp>
          <p:nvSpPr>
            <p:cNvPr id="6" name="Arrow: Right 5">
              <a:extLst>
                <a:ext uri="{FF2B5EF4-FFF2-40B4-BE49-F238E27FC236}">
                  <a16:creationId xmlns:a16="http://schemas.microsoft.com/office/drawing/2014/main" id="{3DAB2CB1-671F-40B8-B826-43DF49050D09}"/>
                </a:ext>
              </a:extLst>
            </p:cNvPr>
            <p:cNvSpPr/>
            <p:nvPr/>
          </p:nvSpPr>
          <p:spPr>
            <a:xfrm>
              <a:off x="3487084" y="1697471"/>
              <a:ext cx="921252" cy="1008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870AB85D-3D89-4230-B607-B43D2375701C}"/>
                </a:ext>
              </a:extLst>
            </p:cNvPr>
            <p:cNvSpPr txBox="1"/>
            <p:nvPr/>
          </p:nvSpPr>
          <p:spPr>
            <a:xfrm>
              <a:off x="6635135" y="997945"/>
              <a:ext cx="1242414" cy="369332"/>
            </a:xfrm>
            <a:prstGeom prst="rect">
              <a:avLst/>
            </a:prstGeom>
            <a:noFill/>
            <a:ln>
              <a:solidFill>
                <a:schemeClr val="tx1"/>
              </a:solidFill>
            </a:ln>
          </p:spPr>
          <p:txBody>
            <a:bodyPr wrap="square" rtlCol="0">
              <a:spAutoFit/>
            </a:bodyPr>
            <a:lstStyle/>
            <a:p>
              <a:pPr algn="ctr"/>
              <a:endParaRPr lang="en-AU"/>
            </a:p>
          </p:txBody>
        </p:sp>
        <p:sp>
          <p:nvSpPr>
            <p:cNvPr id="13" name="Arrow: Right 12">
              <a:extLst>
                <a:ext uri="{FF2B5EF4-FFF2-40B4-BE49-F238E27FC236}">
                  <a16:creationId xmlns:a16="http://schemas.microsoft.com/office/drawing/2014/main" id="{02BBB17C-0744-4D10-9731-C901C84C25D0}"/>
                </a:ext>
              </a:extLst>
            </p:cNvPr>
            <p:cNvSpPr/>
            <p:nvPr/>
          </p:nvSpPr>
          <p:spPr>
            <a:xfrm rot="10002709">
              <a:off x="5711593" y="1233303"/>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86046441-6CBC-43CF-8F5F-05162A609508}"/>
                </a:ext>
              </a:extLst>
            </p:cNvPr>
            <p:cNvSpPr txBox="1"/>
            <p:nvPr/>
          </p:nvSpPr>
          <p:spPr>
            <a:xfrm>
              <a:off x="7199192" y="1914126"/>
              <a:ext cx="1464766" cy="369332"/>
            </a:xfrm>
            <a:prstGeom prst="rect">
              <a:avLst/>
            </a:prstGeom>
            <a:noFill/>
            <a:ln>
              <a:solidFill>
                <a:schemeClr val="tx1"/>
              </a:solidFill>
            </a:ln>
          </p:spPr>
          <p:txBody>
            <a:bodyPr wrap="square" rtlCol="0">
              <a:spAutoFit/>
            </a:bodyPr>
            <a:lstStyle/>
            <a:p>
              <a:pPr algn="ctr"/>
              <a:endParaRPr lang="en-AU"/>
            </a:p>
          </p:txBody>
        </p:sp>
        <p:sp>
          <p:nvSpPr>
            <p:cNvPr id="15" name="Arrow: Right 14">
              <a:extLst>
                <a:ext uri="{FF2B5EF4-FFF2-40B4-BE49-F238E27FC236}">
                  <a16:creationId xmlns:a16="http://schemas.microsoft.com/office/drawing/2014/main" id="{6F60C7CC-CB7A-4B08-8DC0-A096DF3A278D}"/>
                </a:ext>
              </a:extLst>
            </p:cNvPr>
            <p:cNvSpPr/>
            <p:nvPr/>
          </p:nvSpPr>
          <p:spPr>
            <a:xfrm rot="10264333">
              <a:off x="6274979" y="2133912"/>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C9EFE707-15ED-4840-9B2E-D294AEF56066}"/>
                </a:ext>
              </a:extLst>
            </p:cNvPr>
            <p:cNvSpPr txBox="1"/>
            <p:nvPr/>
          </p:nvSpPr>
          <p:spPr>
            <a:xfrm>
              <a:off x="6597713" y="1511241"/>
              <a:ext cx="1747800" cy="369332"/>
            </a:xfrm>
            <a:prstGeom prst="rect">
              <a:avLst/>
            </a:prstGeom>
            <a:noFill/>
            <a:ln>
              <a:solidFill>
                <a:schemeClr val="tx1"/>
              </a:solidFill>
            </a:ln>
          </p:spPr>
          <p:txBody>
            <a:bodyPr wrap="square" rtlCol="0">
              <a:spAutoFit/>
            </a:bodyPr>
            <a:lstStyle/>
            <a:p>
              <a:pPr algn="ctr"/>
              <a:endParaRPr lang="en-AU"/>
            </a:p>
          </p:txBody>
        </p:sp>
        <p:sp>
          <p:nvSpPr>
            <p:cNvPr id="17" name="Arrow: Right 16">
              <a:extLst>
                <a:ext uri="{FF2B5EF4-FFF2-40B4-BE49-F238E27FC236}">
                  <a16:creationId xmlns:a16="http://schemas.microsoft.com/office/drawing/2014/main" id="{11004832-F201-46C3-9F69-5A03D6AFA5C7}"/>
                </a:ext>
              </a:extLst>
            </p:cNvPr>
            <p:cNvSpPr/>
            <p:nvPr/>
          </p:nvSpPr>
          <p:spPr>
            <a:xfrm rot="10002709">
              <a:off x="5648009" y="1817626"/>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8FB9046-6980-4806-AC0A-2DCE027F44BF}"/>
                </a:ext>
              </a:extLst>
            </p:cNvPr>
            <p:cNvSpPr txBox="1"/>
            <p:nvPr/>
          </p:nvSpPr>
          <p:spPr>
            <a:xfrm>
              <a:off x="6886865" y="4496035"/>
              <a:ext cx="1883914" cy="416615"/>
            </a:xfrm>
            <a:prstGeom prst="rect">
              <a:avLst/>
            </a:prstGeom>
            <a:noFill/>
            <a:ln>
              <a:solidFill>
                <a:schemeClr val="tx1"/>
              </a:solidFill>
            </a:ln>
          </p:spPr>
          <p:txBody>
            <a:bodyPr wrap="square" rtlCol="0">
              <a:spAutoFit/>
            </a:bodyPr>
            <a:lstStyle/>
            <a:p>
              <a:pPr algn="ctr"/>
              <a:endParaRPr lang="en-GB" sz="1600"/>
            </a:p>
          </p:txBody>
        </p:sp>
        <p:sp>
          <p:nvSpPr>
            <p:cNvPr id="19" name="Arrow: Right 18">
              <a:extLst>
                <a:ext uri="{FF2B5EF4-FFF2-40B4-BE49-F238E27FC236}">
                  <a16:creationId xmlns:a16="http://schemas.microsoft.com/office/drawing/2014/main" id="{26D264DF-3D35-4803-A286-C583855ACD51}"/>
                </a:ext>
              </a:extLst>
            </p:cNvPr>
            <p:cNvSpPr/>
            <p:nvPr/>
          </p:nvSpPr>
          <p:spPr>
            <a:xfrm rot="12395617">
              <a:off x="5980181" y="4354561"/>
              <a:ext cx="917173" cy="127348"/>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7F6112B3-446B-4FB1-B7F8-170220C43942}"/>
                </a:ext>
              </a:extLst>
            </p:cNvPr>
            <p:cNvSpPr txBox="1"/>
            <p:nvPr/>
          </p:nvSpPr>
          <p:spPr>
            <a:xfrm>
              <a:off x="1628780" y="4739139"/>
              <a:ext cx="1792464" cy="369332"/>
            </a:xfrm>
            <a:prstGeom prst="rect">
              <a:avLst/>
            </a:prstGeom>
            <a:noFill/>
            <a:ln>
              <a:solidFill>
                <a:schemeClr val="tx1"/>
              </a:solidFill>
            </a:ln>
          </p:spPr>
          <p:txBody>
            <a:bodyPr wrap="square" rtlCol="0">
              <a:spAutoFit/>
            </a:bodyPr>
            <a:lstStyle/>
            <a:p>
              <a:pPr algn="ctr"/>
              <a:endParaRPr lang="en-AU"/>
            </a:p>
          </p:txBody>
        </p:sp>
        <p:sp>
          <p:nvSpPr>
            <p:cNvPr id="21" name="Arrow: Right 20">
              <a:extLst>
                <a:ext uri="{FF2B5EF4-FFF2-40B4-BE49-F238E27FC236}">
                  <a16:creationId xmlns:a16="http://schemas.microsoft.com/office/drawing/2014/main" id="{5E8C0C04-43CB-44FD-9794-FA7C0AE19CA0}"/>
                </a:ext>
              </a:extLst>
            </p:cNvPr>
            <p:cNvSpPr/>
            <p:nvPr/>
          </p:nvSpPr>
          <p:spPr>
            <a:xfrm rot="407639">
              <a:off x="3431466" y="4953343"/>
              <a:ext cx="1057113" cy="118803"/>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F16B2EBC-1505-4501-B030-E19D147064AB}"/>
                </a:ext>
              </a:extLst>
            </p:cNvPr>
            <p:cNvSpPr txBox="1"/>
            <p:nvPr/>
          </p:nvSpPr>
          <p:spPr>
            <a:xfrm>
              <a:off x="1995189" y="2209140"/>
              <a:ext cx="1792464" cy="369332"/>
            </a:xfrm>
            <a:prstGeom prst="rect">
              <a:avLst/>
            </a:prstGeom>
            <a:noFill/>
            <a:ln>
              <a:solidFill>
                <a:schemeClr val="tx1"/>
              </a:solidFill>
            </a:ln>
          </p:spPr>
          <p:txBody>
            <a:bodyPr wrap="square" rtlCol="0">
              <a:spAutoFit/>
            </a:bodyPr>
            <a:lstStyle/>
            <a:p>
              <a:pPr algn="ctr"/>
              <a:endParaRPr lang="en-AU"/>
            </a:p>
          </p:txBody>
        </p:sp>
        <p:sp>
          <p:nvSpPr>
            <p:cNvPr id="23" name="Arrow: Right 22">
              <a:extLst>
                <a:ext uri="{FF2B5EF4-FFF2-40B4-BE49-F238E27FC236}">
                  <a16:creationId xmlns:a16="http://schemas.microsoft.com/office/drawing/2014/main" id="{00D434F6-7E53-43B3-8AC6-96896200E59E}"/>
                </a:ext>
              </a:extLst>
            </p:cNvPr>
            <p:cNvSpPr/>
            <p:nvPr/>
          </p:nvSpPr>
          <p:spPr>
            <a:xfrm rot="999709">
              <a:off x="3786008" y="2715499"/>
              <a:ext cx="1408843" cy="99171"/>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732BC63F-C26E-483B-8AA9-89BD3269184B}"/>
                </a:ext>
              </a:extLst>
            </p:cNvPr>
            <p:cNvSpPr txBox="1"/>
            <p:nvPr/>
          </p:nvSpPr>
          <p:spPr>
            <a:xfrm>
              <a:off x="1466107" y="3299707"/>
              <a:ext cx="1608139" cy="369332"/>
            </a:xfrm>
            <a:prstGeom prst="rect">
              <a:avLst/>
            </a:prstGeom>
            <a:noFill/>
            <a:ln>
              <a:solidFill>
                <a:schemeClr val="tx1"/>
              </a:solidFill>
            </a:ln>
          </p:spPr>
          <p:txBody>
            <a:bodyPr wrap="square" rtlCol="0">
              <a:spAutoFit/>
            </a:bodyPr>
            <a:lstStyle/>
            <a:p>
              <a:pPr algn="ctr"/>
              <a:endParaRPr lang="en-AU"/>
            </a:p>
          </p:txBody>
        </p:sp>
        <p:sp>
          <p:nvSpPr>
            <p:cNvPr id="33" name="Arrow: Right 32">
              <a:extLst>
                <a:ext uri="{FF2B5EF4-FFF2-40B4-BE49-F238E27FC236}">
                  <a16:creationId xmlns:a16="http://schemas.microsoft.com/office/drawing/2014/main" id="{CD644395-9D3F-4285-8D3B-894F9BECABD1}"/>
                </a:ext>
              </a:extLst>
            </p:cNvPr>
            <p:cNvSpPr/>
            <p:nvPr/>
          </p:nvSpPr>
          <p:spPr>
            <a:xfrm rot="196908">
              <a:off x="3100733" y="3567463"/>
              <a:ext cx="1983676" cy="124313"/>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Rectangle 34">
            <a:extLst>
              <a:ext uri="{FF2B5EF4-FFF2-40B4-BE49-F238E27FC236}">
                <a16:creationId xmlns:a16="http://schemas.microsoft.com/office/drawing/2014/main" id="{5C2EFD7D-A210-49D6-B4D9-1D67FD5C5990}"/>
              </a:ext>
            </a:extLst>
          </p:cNvPr>
          <p:cNvSpPr/>
          <p:nvPr/>
        </p:nvSpPr>
        <p:spPr>
          <a:xfrm>
            <a:off x="2927994" y="6497337"/>
            <a:ext cx="3286499" cy="184666"/>
          </a:xfrm>
          <a:prstGeom prst="rect">
            <a:avLst/>
          </a:prstGeom>
        </p:spPr>
        <p:txBody>
          <a:bodyPr wrap="square">
            <a:spAutoFit/>
          </a:bodyPr>
          <a:lstStyle/>
          <a:p>
            <a:r>
              <a:rPr lang="en-AU" sz="600"/>
              <a:t>https://www.publicdomainpictures.net/en/view-image.php?image=163621&amp;picture=muscle-man-2</a:t>
            </a:r>
          </a:p>
        </p:txBody>
      </p:sp>
      <p:sp>
        <p:nvSpPr>
          <p:cNvPr id="2" name="TextBox 1">
            <a:extLst>
              <a:ext uri="{FF2B5EF4-FFF2-40B4-BE49-F238E27FC236}">
                <a16:creationId xmlns:a16="http://schemas.microsoft.com/office/drawing/2014/main" id="{778E02DD-7F3B-403A-8502-DA03CEA0B8D1}"/>
              </a:ext>
            </a:extLst>
          </p:cNvPr>
          <p:cNvSpPr txBox="1"/>
          <p:nvPr/>
        </p:nvSpPr>
        <p:spPr>
          <a:xfrm>
            <a:off x="741724" y="847250"/>
            <a:ext cx="2596663" cy="369332"/>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a:t>Major Muscles - Anterior</a:t>
            </a:r>
            <a:endParaRPr lang="en-AU"/>
          </a:p>
        </p:txBody>
      </p:sp>
      <p:sp>
        <p:nvSpPr>
          <p:cNvPr id="37" name="TextBox 36">
            <a:extLst>
              <a:ext uri="{FF2B5EF4-FFF2-40B4-BE49-F238E27FC236}">
                <a16:creationId xmlns:a16="http://schemas.microsoft.com/office/drawing/2014/main" id="{52C68448-B72E-48EF-80FD-B4D65235CD5C}"/>
              </a:ext>
            </a:extLst>
          </p:cNvPr>
          <p:cNvSpPr txBox="1"/>
          <p:nvPr/>
        </p:nvSpPr>
        <p:spPr>
          <a:xfrm>
            <a:off x="6908411" y="5733732"/>
            <a:ext cx="1339463" cy="30008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dirty="0"/>
              <a:t>Practice</a:t>
            </a:r>
            <a:endParaRPr lang="en-AU" sz="1350" dirty="0"/>
          </a:p>
        </p:txBody>
      </p:sp>
      <p:sp>
        <p:nvSpPr>
          <p:cNvPr id="30" name="Footer Placeholder 1">
            <a:extLst>
              <a:ext uri="{FF2B5EF4-FFF2-40B4-BE49-F238E27FC236}">
                <a16:creationId xmlns:a16="http://schemas.microsoft.com/office/drawing/2014/main" id="{A8BD00BF-9025-2942-AA56-3438372B2BFB}"/>
              </a:ext>
            </a:extLst>
          </p:cNvPr>
          <p:cNvSpPr txBox="1">
            <a:spLocks/>
          </p:cNvSpPr>
          <p:nvPr/>
        </p:nvSpPr>
        <p:spPr>
          <a:xfrm>
            <a:off x="3123443" y="6598756"/>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31" name="TextBox 30">
            <a:extLst>
              <a:ext uri="{FF2B5EF4-FFF2-40B4-BE49-F238E27FC236}">
                <a16:creationId xmlns:a16="http://schemas.microsoft.com/office/drawing/2014/main" id="{EB3D2906-F059-47AD-BA57-47DB35470D40}"/>
              </a:ext>
            </a:extLst>
          </p:cNvPr>
          <p:cNvSpPr txBox="1"/>
          <p:nvPr/>
        </p:nvSpPr>
        <p:spPr>
          <a:xfrm>
            <a:off x="6189107" y="4105955"/>
            <a:ext cx="1962308" cy="416615"/>
          </a:xfrm>
          <a:prstGeom prst="rect">
            <a:avLst/>
          </a:prstGeom>
          <a:noFill/>
          <a:ln>
            <a:solidFill>
              <a:schemeClr val="tx1"/>
            </a:solidFill>
          </a:ln>
        </p:spPr>
        <p:txBody>
          <a:bodyPr wrap="square" rtlCol="0">
            <a:spAutoFit/>
          </a:bodyPr>
          <a:lstStyle/>
          <a:p>
            <a:pPr algn="ctr"/>
            <a:endParaRPr lang="en-GB" sz="1600"/>
          </a:p>
        </p:txBody>
      </p:sp>
      <p:sp>
        <p:nvSpPr>
          <p:cNvPr id="36" name="Arrow: Right 35">
            <a:extLst>
              <a:ext uri="{FF2B5EF4-FFF2-40B4-BE49-F238E27FC236}">
                <a16:creationId xmlns:a16="http://schemas.microsoft.com/office/drawing/2014/main" id="{FDE69116-F4E3-44E1-A04F-D84B61F8C000}"/>
              </a:ext>
            </a:extLst>
          </p:cNvPr>
          <p:cNvSpPr/>
          <p:nvPr/>
        </p:nvSpPr>
        <p:spPr>
          <a:xfrm rot="12395617">
            <a:off x="4974377" y="3953165"/>
            <a:ext cx="1247531" cy="132610"/>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32503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B5A72C-65A5-44AE-B2BE-C3E8CC762A67}"/>
              </a:ext>
            </a:extLst>
          </p:cNvPr>
          <p:cNvSpPr/>
          <p:nvPr/>
        </p:nvSpPr>
        <p:spPr>
          <a:xfrm>
            <a:off x="371214" y="687790"/>
            <a:ext cx="8346066" cy="5891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0" y="0"/>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
        <p:nvSpPr>
          <p:cNvPr id="7" name="Slide Number Placeholder 6"/>
          <p:cNvSpPr>
            <a:spLocks noGrp="1"/>
          </p:cNvSpPr>
          <p:nvPr>
            <p:ph type="sldNum" sz="quarter" idx="12"/>
          </p:nvPr>
        </p:nvSpPr>
        <p:spPr>
          <a:xfrm>
            <a:off x="6874056" y="6529448"/>
            <a:ext cx="2133600" cy="365125"/>
          </a:xfrm>
        </p:spPr>
        <p:txBody>
          <a:bodyPr/>
          <a:lstStyle/>
          <a:p>
            <a:pPr>
              <a:defRPr/>
            </a:pPr>
            <a:fld id="{9CC6D304-DD60-4AEA-ACDD-010319871A2D}" type="slidenum">
              <a:rPr lang="en-US">
                <a:solidFill>
                  <a:prstClr val="black">
                    <a:tint val="75000"/>
                  </a:prstClr>
                </a:solidFill>
                <a:latin typeface="Calibri"/>
              </a:rPr>
              <a:pPr>
                <a:defRPr/>
              </a:pPr>
              <a:t>29</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99651" y="6184623"/>
            <a:ext cx="343126" cy="343466"/>
          </a:xfrm>
          <a:prstGeom prst="rect">
            <a:avLst/>
          </a:prstGeom>
          <a:noFill/>
        </p:spPr>
      </p:pic>
      <p:sp>
        <p:nvSpPr>
          <p:cNvPr id="10" name="TextBox 9">
            <a:hlinkClick r:id="rId3" action="ppaction://hlinksldjump"/>
          </p:cNvPr>
          <p:cNvSpPr txBox="1"/>
          <p:nvPr/>
        </p:nvSpPr>
        <p:spPr>
          <a:xfrm>
            <a:off x="56889" y="6528089"/>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nvGrpSpPr>
          <p:cNvPr id="3" name="Group 2">
            <a:extLst>
              <a:ext uri="{FF2B5EF4-FFF2-40B4-BE49-F238E27FC236}">
                <a16:creationId xmlns:a16="http://schemas.microsoft.com/office/drawing/2014/main" id="{CC679FA9-A6CF-4061-97C9-5E3891DE6F8D}"/>
              </a:ext>
            </a:extLst>
          </p:cNvPr>
          <p:cNvGrpSpPr/>
          <p:nvPr/>
        </p:nvGrpSpPr>
        <p:grpSpPr>
          <a:xfrm>
            <a:off x="530329" y="673210"/>
            <a:ext cx="7432522" cy="5639461"/>
            <a:chOff x="1466107" y="508850"/>
            <a:chExt cx="7197851" cy="5840299"/>
          </a:xfrm>
        </p:grpSpPr>
        <p:pic>
          <p:nvPicPr>
            <p:cNvPr id="11" name="Picture 2" descr="Image result for muscles">
              <a:extLst>
                <a:ext uri="{FF2B5EF4-FFF2-40B4-BE49-F238E27FC236}">
                  <a16:creationId xmlns:a16="http://schemas.microsoft.com/office/drawing/2014/main" id="{8CE4A300-D4B3-4E1C-A5A1-AAD75962C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95" t="5585" r="8853" b="5475"/>
            <a:stretch/>
          </p:blipFill>
          <p:spPr bwMode="auto">
            <a:xfrm>
              <a:off x="3206412" y="508850"/>
              <a:ext cx="4457701" cy="5840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EB93F4-9B9A-4474-A4BD-CB08AD50AAB7}"/>
                </a:ext>
              </a:extLst>
            </p:cNvPr>
            <p:cNvSpPr txBox="1"/>
            <p:nvPr/>
          </p:nvSpPr>
          <p:spPr>
            <a:xfrm>
              <a:off x="2310215" y="1561446"/>
              <a:ext cx="1159440" cy="338554"/>
            </a:xfrm>
            <a:prstGeom prst="rect">
              <a:avLst/>
            </a:prstGeom>
            <a:noFill/>
            <a:ln>
              <a:solidFill>
                <a:schemeClr val="tx1"/>
              </a:solidFill>
            </a:ln>
          </p:spPr>
          <p:txBody>
            <a:bodyPr wrap="square" rtlCol="0">
              <a:spAutoFit/>
            </a:bodyPr>
            <a:lstStyle/>
            <a:p>
              <a:pPr algn="ctr"/>
              <a:r>
                <a:rPr lang="en-GB" sz="1600"/>
                <a:t>Deltoid</a:t>
              </a:r>
              <a:endParaRPr lang="en-AU"/>
            </a:p>
          </p:txBody>
        </p:sp>
        <p:sp>
          <p:nvSpPr>
            <p:cNvPr id="6" name="Arrow: Right 5">
              <a:extLst>
                <a:ext uri="{FF2B5EF4-FFF2-40B4-BE49-F238E27FC236}">
                  <a16:creationId xmlns:a16="http://schemas.microsoft.com/office/drawing/2014/main" id="{3DAB2CB1-671F-40B8-B826-43DF49050D09}"/>
                </a:ext>
              </a:extLst>
            </p:cNvPr>
            <p:cNvSpPr/>
            <p:nvPr/>
          </p:nvSpPr>
          <p:spPr>
            <a:xfrm>
              <a:off x="3487084" y="1697471"/>
              <a:ext cx="921252" cy="1008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870AB85D-3D89-4230-B607-B43D2375701C}"/>
                </a:ext>
              </a:extLst>
            </p:cNvPr>
            <p:cNvSpPr txBox="1"/>
            <p:nvPr/>
          </p:nvSpPr>
          <p:spPr>
            <a:xfrm>
              <a:off x="6635135" y="997945"/>
              <a:ext cx="1242414" cy="338554"/>
            </a:xfrm>
            <a:prstGeom prst="rect">
              <a:avLst/>
            </a:prstGeom>
            <a:noFill/>
            <a:ln>
              <a:solidFill>
                <a:schemeClr val="tx1"/>
              </a:solidFill>
            </a:ln>
          </p:spPr>
          <p:txBody>
            <a:bodyPr wrap="square" rtlCol="0">
              <a:spAutoFit/>
            </a:bodyPr>
            <a:lstStyle/>
            <a:p>
              <a:pPr algn="ctr"/>
              <a:r>
                <a:rPr lang="en-GB" sz="1600"/>
                <a:t>Trapezius</a:t>
              </a:r>
              <a:endParaRPr lang="en-AU"/>
            </a:p>
          </p:txBody>
        </p:sp>
        <p:sp>
          <p:nvSpPr>
            <p:cNvPr id="13" name="Arrow: Right 12">
              <a:extLst>
                <a:ext uri="{FF2B5EF4-FFF2-40B4-BE49-F238E27FC236}">
                  <a16:creationId xmlns:a16="http://schemas.microsoft.com/office/drawing/2014/main" id="{02BBB17C-0744-4D10-9731-C901C84C25D0}"/>
                </a:ext>
              </a:extLst>
            </p:cNvPr>
            <p:cNvSpPr/>
            <p:nvPr/>
          </p:nvSpPr>
          <p:spPr>
            <a:xfrm rot="10002709">
              <a:off x="5711593" y="1233303"/>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86046441-6CBC-43CF-8F5F-05162A609508}"/>
                </a:ext>
              </a:extLst>
            </p:cNvPr>
            <p:cNvSpPr txBox="1"/>
            <p:nvPr/>
          </p:nvSpPr>
          <p:spPr>
            <a:xfrm>
              <a:off x="7199192" y="1914126"/>
              <a:ext cx="1464766" cy="350611"/>
            </a:xfrm>
            <a:prstGeom prst="rect">
              <a:avLst/>
            </a:prstGeom>
            <a:noFill/>
            <a:ln>
              <a:solidFill>
                <a:schemeClr val="tx1"/>
              </a:solidFill>
            </a:ln>
          </p:spPr>
          <p:txBody>
            <a:bodyPr wrap="square" rtlCol="0">
              <a:spAutoFit/>
            </a:bodyPr>
            <a:lstStyle/>
            <a:p>
              <a:pPr algn="ctr"/>
              <a:r>
                <a:rPr lang="en-GB" sz="1600"/>
                <a:t>Biceps </a:t>
              </a:r>
              <a:endParaRPr lang="en-AU"/>
            </a:p>
          </p:txBody>
        </p:sp>
        <p:sp>
          <p:nvSpPr>
            <p:cNvPr id="15" name="Arrow: Right 14">
              <a:extLst>
                <a:ext uri="{FF2B5EF4-FFF2-40B4-BE49-F238E27FC236}">
                  <a16:creationId xmlns:a16="http://schemas.microsoft.com/office/drawing/2014/main" id="{6F60C7CC-CB7A-4B08-8DC0-A096DF3A278D}"/>
                </a:ext>
              </a:extLst>
            </p:cNvPr>
            <p:cNvSpPr/>
            <p:nvPr/>
          </p:nvSpPr>
          <p:spPr>
            <a:xfrm rot="10264333">
              <a:off x="6274979" y="2133912"/>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C9EFE707-15ED-4840-9B2E-D294AEF56066}"/>
                </a:ext>
              </a:extLst>
            </p:cNvPr>
            <p:cNvSpPr txBox="1"/>
            <p:nvPr/>
          </p:nvSpPr>
          <p:spPr>
            <a:xfrm>
              <a:off x="6597713" y="1511241"/>
              <a:ext cx="1747800" cy="350611"/>
            </a:xfrm>
            <a:prstGeom prst="rect">
              <a:avLst/>
            </a:prstGeom>
            <a:noFill/>
            <a:ln>
              <a:solidFill>
                <a:schemeClr val="tx1"/>
              </a:solidFill>
            </a:ln>
          </p:spPr>
          <p:txBody>
            <a:bodyPr wrap="square" rtlCol="0">
              <a:spAutoFit/>
            </a:bodyPr>
            <a:lstStyle/>
            <a:p>
              <a:pPr algn="ctr"/>
              <a:r>
                <a:rPr lang="en-GB" sz="1600"/>
                <a:t>Pectorals</a:t>
              </a:r>
              <a:endParaRPr lang="en-AU"/>
            </a:p>
          </p:txBody>
        </p:sp>
        <p:sp>
          <p:nvSpPr>
            <p:cNvPr id="17" name="Arrow: Right 16">
              <a:extLst>
                <a:ext uri="{FF2B5EF4-FFF2-40B4-BE49-F238E27FC236}">
                  <a16:creationId xmlns:a16="http://schemas.microsoft.com/office/drawing/2014/main" id="{11004832-F201-46C3-9F69-5A03D6AFA5C7}"/>
                </a:ext>
              </a:extLst>
            </p:cNvPr>
            <p:cNvSpPr/>
            <p:nvPr/>
          </p:nvSpPr>
          <p:spPr>
            <a:xfrm rot="10002709">
              <a:off x="5648009" y="1817626"/>
              <a:ext cx="921252" cy="110075"/>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7F6112B3-446B-4FB1-B7F8-170220C43942}"/>
                </a:ext>
              </a:extLst>
            </p:cNvPr>
            <p:cNvSpPr txBox="1"/>
            <p:nvPr/>
          </p:nvSpPr>
          <p:spPr>
            <a:xfrm>
              <a:off x="1628780" y="4739139"/>
              <a:ext cx="1792464" cy="338554"/>
            </a:xfrm>
            <a:prstGeom prst="rect">
              <a:avLst/>
            </a:prstGeom>
            <a:noFill/>
            <a:ln>
              <a:solidFill>
                <a:schemeClr val="tx1"/>
              </a:solidFill>
            </a:ln>
          </p:spPr>
          <p:txBody>
            <a:bodyPr wrap="square" rtlCol="0">
              <a:spAutoFit/>
            </a:bodyPr>
            <a:lstStyle/>
            <a:p>
              <a:pPr algn="ctr"/>
              <a:r>
                <a:rPr lang="en-GB" sz="1600"/>
                <a:t>Tibialis anterior</a:t>
              </a:r>
              <a:endParaRPr lang="en-AU"/>
            </a:p>
          </p:txBody>
        </p:sp>
        <p:sp>
          <p:nvSpPr>
            <p:cNvPr id="21" name="Arrow: Right 20">
              <a:extLst>
                <a:ext uri="{FF2B5EF4-FFF2-40B4-BE49-F238E27FC236}">
                  <a16:creationId xmlns:a16="http://schemas.microsoft.com/office/drawing/2014/main" id="{5E8C0C04-43CB-44FD-9794-FA7C0AE19CA0}"/>
                </a:ext>
              </a:extLst>
            </p:cNvPr>
            <p:cNvSpPr/>
            <p:nvPr/>
          </p:nvSpPr>
          <p:spPr>
            <a:xfrm rot="407639">
              <a:off x="3431466" y="4953343"/>
              <a:ext cx="1057113" cy="118803"/>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F16B2EBC-1505-4501-B030-E19D147064AB}"/>
                </a:ext>
              </a:extLst>
            </p:cNvPr>
            <p:cNvSpPr txBox="1"/>
            <p:nvPr/>
          </p:nvSpPr>
          <p:spPr>
            <a:xfrm>
              <a:off x="1995189" y="2209140"/>
              <a:ext cx="1792464" cy="350611"/>
            </a:xfrm>
            <a:prstGeom prst="rect">
              <a:avLst/>
            </a:prstGeom>
            <a:noFill/>
            <a:ln>
              <a:solidFill>
                <a:schemeClr val="tx1"/>
              </a:solidFill>
            </a:ln>
          </p:spPr>
          <p:txBody>
            <a:bodyPr wrap="square" rtlCol="0">
              <a:spAutoFit/>
            </a:bodyPr>
            <a:lstStyle/>
            <a:p>
              <a:pPr algn="ctr"/>
              <a:r>
                <a:rPr lang="en-GB" sz="1600"/>
                <a:t>Abdominal</a:t>
              </a:r>
              <a:endParaRPr lang="en-AU"/>
            </a:p>
          </p:txBody>
        </p:sp>
        <p:sp>
          <p:nvSpPr>
            <p:cNvPr id="23" name="Arrow: Right 22">
              <a:extLst>
                <a:ext uri="{FF2B5EF4-FFF2-40B4-BE49-F238E27FC236}">
                  <a16:creationId xmlns:a16="http://schemas.microsoft.com/office/drawing/2014/main" id="{00D434F6-7E53-43B3-8AC6-96896200E59E}"/>
                </a:ext>
              </a:extLst>
            </p:cNvPr>
            <p:cNvSpPr/>
            <p:nvPr/>
          </p:nvSpPr>
          <p:spPr>
            <a:xfrm rot="999709">
              <a:off x="3786008" y="2715499"/>
              <a:ext cx="1408843" cy="99171"/>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732BC63F-C26E-483B-8AA9-89BD3269184B}"/>
                </a:ext>
              </a:extLst>
            </p:cNvPr>
            <p:cNvSpPr txBox="1"/>
            <p:nvPr/>
          </p:nvSpPr>
          <p:spPr>
            <a:xfrm>
              <a:off x="1466107" y="3299707"/>
              <a:ext cx="1608139" cy="350611"/>
            </a:xfrm>
            <a:prstGeom prst="rect">
              <a:avLst/>
            </a:prstGeom>
            <a:noFill/>
            <a:ln>
              <a:solidFill>
                <a:schemeClr val="tx1"/>
              </a:solidFill>
            </a:ln>
          </p:spPr>
          <p:txBody>
            <a:bodyPr wrap="square" rtlCol="0">
              <a:spAutoFit/>
            </a:bodyPr>
            <a:lstStyle/>
            <a:p>
              <a:pPr algn="ctr"/>
              <a:r>
                <a:rPr lang="en-GB" sz="1600"/>
                <a:t>Adductor group</a:t>
              </a:r>
              <a:endParaRPr lang="en-AU"/>
            </a:p>
          </p:txBody>
        </p:sp>
        <p:sp>
          <p:nvSpPr>
            <p:cNvPr id="33" name="Arrow: Right 32">
              <a:extLst>
                <a:ext uri="{FF2B5EF4-FFF2-40B4-BE49-F238E27FC236}">
                  <a16:creationId xmlns:a16="http://schemas.microsoft.com/office/drawing/2014/main" id="{CD644395-9D3F-4285-8D3B-894F9BECABD1}"/>
                </a:ext>
              </a:extLst>
            </p:cNvPr>
            <p:cNvSpPr/>
            <p:nvPr/>
          </p:nvSpPr>
          <p:spPr>
            <a:xfrm rot="196908">
              <a:off x="3100733" y="3567463"/>
              <a:ext cx="1983676" cy="124313"/>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Rectangle 34">
            <a:extLst>
              <a:ext uri="{FF2B5EF4-FFF2-40B4-BE49-F238E27FC236}">
                <a16:creationId xmlns:a16="http://schemas.microsoft.com/office/drawing/2014/main" id="{5C2EFD7D-A210-49D6-B4D9-1D67FD5C5990}"/>
              </a:ext>
            </a:extLst>
          </p:cNvPr>
          <p:cNvSpPr/>
          <p:nvPr/>
        </p:nvSpPr>
        <p:spPr>
          <a:xfrm>
            <a:off x="2985640" y="6264023"/>
            <a:ext cx="3286499" cy="184666"/>
          </a:xfrm>
          <a:prstGeom prst="rect">
            <a:avLst/>
          </a:prstGeom>
        </p:spPr>
        <p:txBody>
          <a:bodyPr wrap="square">
            <a:spAutoFit/>
          </a:bodyPr>
          <a:lstStyle/>
          <a:p>
            <a:r>
              <a:rPr lang="en-AU" sz="600"/>
              <a:t>https://www.publicdomainpictures.net/en/view-image.php?image=163621&amp;picture=muscle-man-2</a:t>
            </a:r>
          </a:p>
        </p:txBody>
      </p:sp>
      <p:sp>
        <p:nvSpPr>
          <p:cNvPr id="2" name="TextBox 1">
            <a:extLst>
              <a:ext uri="{FF2B5EF4-FFF2-40B4-BE49-F238E27FC236}">
                <a16:creationId xmlns:a16="http://schemas.microsoft.com/office/drawing/2014/main" id="{778E02DD-7F3B-403A-8502-DA03CEA0B8D1}"/>
              </a:ext>
            </a:extLst>
          </p:cNvPr>
          <p:cNvSpPr txBox="1"/>
          <p:nvPr/>
        </p:nvSpPr>
        <p:spPr>
          <a:xfrm>
            <a:off x="741724" y="847250"/>
            <a:ext cx="2596663" cy="369332"/>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a:t>Major Muscles - Anterior</a:t>
            </a:r>
            <a:endParaRPr lang="en-AU"/>
          </a:p>
        </p:txBody>
      </p:sp>
      <p:sp>
        <p:nvSpPr>
          <p:cNvPr id="28" name="Footer Placeholder 1">
            <a:extLst>
              <a:ext uri="{FF2B5EF4-FFF2-40B4-BE49-F238E27FC236}">
                <a16:creationId xmlns:a16="http://schemas.microsoft.com/office/drawing/2014/main" id="{E8AD6A26-33C1-5E4C-AE22-A5E9CB0AE0DD}"/>
              </a:ext>
            </a:extLst>
          </p:cNvPr>
          <p:cNvSpPr>
            <a:spLocks noGrp="1"/>
          </p:cNvSpPr>
          <p:nvPr>
            <p:ph type="ftr" sz="quarter" idx="11"/>
          </p:nvPr>
        </p:nvSpPr>
        <p:spPr>
          <a:xfrm>
            <a:off x="3124200" y="6578745"/>
            <a:ext cx="2895600" cy="365125"/>
          </a:xfrm>
        </p:spPr>
        <p:txBody>
          <a:bodyPr/>
          <a:lstStyle/>
          <a:p>
            <a:r>
              <a:rPr lang="en-AU" sz="900">
                <a:solidFill>
                  <a:schemeClr val="tx1"/>
                </a:solidFill>
              </a:rPr>
              <a:t>©PE STUDIES RESOURCES</a:t>
            </a:r>
          </a:p>
        </p:txBody>
      </p:sp>
      <p:sp>
        <p:nvSpPr>
          <p:cNvPr id="51" name="TextBox 50">
            <a:extLst>
              <a:ext uri="{FF2B5EF4-FFF2-40B4-BE49-F238E27FC236}">
                <a16:creationId xmlns:a16="http://schemas.microsoft.com/office/drawing/2014/main" id="{F73EB5F1-2DD2-422B-9D06-6F9A9ED67BDC}"/>
              </a:ext>
            </a:extLst>
          </p:cNvPr>
          <p:cNvSpPr txBox="1"/>
          <p:nvPr/>
        </p:nvSpPr>
        <p:spPr>
          <a:xfrm>
            <a:off x="6189107" y="4105955"/>
            <a:ext cx="1962308" cy="338554"/>
          </a:xfrm>
          <a:prstGeom prst="rect">
            <a:avLst/>
          </a:prstGeom>
          <a:noFill/>
          <a:ln>
            <a:solidFill>
              <a:schemeClr val="tx1"/>
            </a:solidFill>
          </a:ln>
        </p:spPr>
        <p:txBody>
          <a:bodyPr wrap="square" rtlCol="0">
            <a:spAutoFit/>
          </a:bodyPr>
          <a:lstStyle/>
          <a:p>
            <a:pPr algn="ctr"/>
            <a:r>
              <a:rPr lang="en-GB" sz="1600" dirty="0"/>
              <a:t>Hip Flexors</a:t>
            </a:r>
          </a:p>
        </p:txBody>
      </p:sp>
      <p:sp>
        <p:nvSpPr>
          <p:cNvPr id="52" name="TextBox 51">
            <a:extLst>
              <a:ext uri="{FF2B5EF4-FFF2-40B4-BE49-F238E27FC236}">
                <a16:creationId xmlns:a16="http://schemas.microsoft.com/office/drawing/2014/main" id="{5A4377FE-FD97-4D7E-AFC4-7A2CC36C9E6D}"/>
              </a:ext>
            </a:extLst>
          </p:cNvPr>
          <p:cNvSpPr txBox="1"/>
          <p:nvPr/>
        </p:nvSpPr>
        <p:spPr>
          <a:xfrm>
            <a:off x="6189107" y="4687185"/>
            <a:ext cx="1962308" cy="338554"/>
          </a:xfrm>
          <a:prstGeom prst="rect">
            <a:avLst/>
          </a:prstGeom>
          <a:noFill/>
          <a:ln>
            <a:solidFill>
              <a:schemeClr val="tx1"/>
            </a:solidFill>
          </a:ln>
        </p:spPr>
        <p:txBody>
          <a:bodyPr wrap="square" rtlCol="0">
            <a:spAutoFit/>
          </a:bodyPr>
          <a:lstStyle/>
          <a:p>
            <a:pPr algn="ctr"/>
            <a:r>
              <a:rPr lang="en-GB" sz="1600" dirty="0"/>
              <a:t>Quadriceps</a:t>
            </a:r>
          </a:p>
        </p:txBody>
      </p:sp>
      <p:sp>
        <p:nvSpPr>
          <p:cNvPr id="53" name="Arrow: Right 52">
            <a:extLst>
              <a:ext uri="{FF2B5EF4-FFF2-40B4-BE49-F238E27FC236}">
                <a16:creationId xmlns:a16="http://schemas.microsoft.com/office/drawing/2014/main" id="{6AEB938F-F722-48B8-908C-E84C1F930EED}"/>
              </a:ext>
            </a:extLst>
          </p:cNvPr>
          <p:cNvSpPr/>
          <p:nvPr/>
        </p:nvSpPr>
        <p:spPr>
          <a:xfrm rot="12395617">
            <a:off x="4974377" y="3953165"/>
            <a:ext cx="1247531" cy="132610"/>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4D8CA17E-8EED-4205-A024-90BA70F739C4}"/>
              </a:ext>
            </a:extLst>
          </p:cNvPr>
          <p:cNvSpPr/>
          <p:nvPr/>
        </p:nvSpPr>
        <p:spPr>
          <a:xfrm rot="12775810">
            <a:off x="5181325" y="4479060"/>
            <a:ext cx="1039235" cy="129534"/>
          </a:xfrm>
          <a:prstGeom prst="rightArrow">
            <a:avLst>
              <a:gd name="adj1" fmla="val 66058"/>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5486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618751F-4ADA-1749-A82C-1469B5CF9085}"/>
              </a:ext>
            </a:extLst>
          </p:cNvPr>
          <p:cNvGraphicFramePr>
            <a:graphicFrameLocks noGrp="1"/>
          </p:cNvGraphicFramePr>
          <p:nvPr>
            <p:extLst>
              <p:ext uri="{D42A27DB-BD31-4B8C-83A1-F6EECF244321}">
                <p14:modId xmlns:p14="http://schemas.microsoft.com/office/powerpoint/2010/main" val="1144663186"/>
              </p:ext>
            </p:extLst>
          </p:nvPr>
        </p:nvGraphicFramePr>
        <p:xfrm>
          <a:off x="0" y="15878"/>
          <a:ext cx="9144000" cy="6842122"/>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503097">
                <a:tc>
                  <a:txBody>
                    <a:bodyPr/>
                    <a:lstStyle/>
                    <a:p>
                      <a:pPr algn="ctr"/>
                      <a:r>
                        <a:rPr lang="en-US" sz="240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2515486">
                <a:tc>
                  <a:txBody>
                    <a:bodyPr/>
                    <a:lstStyle/>
                    <a:p>
                      <a:r>
                        <a:rPr lang="en-AU" sz="1800" dirty="0">
                          <a:solidFill>
                            <a:schemeClr val="tx1"/>
                          </a:solidFill>
                          <a:hlinkClick r:id="rId2" action="ppaction://hlinksldjump"/>
                        </a:rPr>
                        <a:t>Anatomical terminology</a:t>
                      </a:r>
                      <a:endParaRPr lang="en-AU" sz="1800" dirty="0">
                        <a:solidFill>
                          <a:schemeClr val="tx1"/>
                        </a:solidFill>
                      </a:endParaRPr>
                    </a:p>
                    <a:p>
                      <a:r>
                        <a:rPr lang="en-AU" sz="1800" dirty="0">
                          <a:solidFill>
                            <a:schemeClr val="tx1"/>
                          </a:solidFill>
                          <a:hlinkClick r:id="rId3" action="ppaction://hlinksldjump"/>
                        </a:rPr>
                        <a:t>Muscle action and joint movements</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4" action="ppaction://hlinksldjump"/>
                        </a:rPr>
                        <a:t>Flexion and extension</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5" action="ppaction://hlinksldjump"/>
                        </a:rPr>
                        <a:t>Abduction and adduction</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6" action="ppaction://hlinksldjump"/>
                        </a:rPr>
                        <a:t>Rotation</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7" action="ppaction://hlinksldjump"/>
                        </a:rPr>
                        <a:t>Circumduction</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8" action="ppaction://hlinksldjump"/>
                        </a:rPr>
                        <a:t>Pronation and supination</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9" action="ppaction://hlinksldjump"/>
                        </a:rPr>
                        <a:t>Dorsi flexion and plantar flexion</a:t>
                      </a:r>
                      <a:endParaRPr lang="en-AU" sz="1800" dirty="0">
                        <a:solidFill>
                          <a:schemeClr val="tx1"/>
                        </a:solidFill>
                      </a:endParaRPr>
                    </a:p>
                  </a:txBody>
                  <a:tcPr anchor="ctr"/>
                </a:tc>
                <a:extLst>
                  <a:ext uri="{0D108BD9-81ED-4DB2-BD59-A6C34878D82A}">
                    <a16:rowId xmlns:a16="http://schemas.microsoft.com/office/drawing/2014/main" val="3239593485"/>
                  </a:ext>
                </a:extLst>
              </a:tr>
              <a:tr h="1308053">
                <a:tc>
                  <a:txBody>
                    <a:bodyPr/>
                    <a:lstStyle/>
                    <a:p>
                      <a:r>
                        <a:rPr lang="en-AU" sz="1800" dirty="0">
                          <a:solidFill>
                            <a:schemeClr val="tx1"/>
                          </a:solidFill>
                          <a:hlinkClick r:id="rId10" action="ppaction://hlinksldjump"/>
                        </a:rPr>
                        <a:t>Skeletal system</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10" action="ppaction://hlinksldjump"/>
                        </a:rPr>
                        <a:t>Structure</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11" action="ppaction://hlinksldjump"/>
                        </a:rPr>
                        <a:t>Major bones</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12" action="ppaction://hlinksldjump"/>
                        </a:rPr>
                        <a:t>Functions </a:t>
                      </a:r>
                      <a:endParaRPr lang="en-AU" sz="1800" dirty="0">
                        <a:solidFill>
                          <a:schemeClr val="tx1"/>
                        </a:solidFill>
                      </a:endParaRPr>
                    </a:p>
                  </a:txBody>
                  <a:tcPr anchor="ctr"/>
                </a:tc>
                <a:extLst>
                  <a:ext uri="{0D108BD9-81ED-4DB2-BD59-A6C34878D82A}">
                    <a16:rowId xmlns:a16="http://schemas.microsoft.com/office/drawing/2014/main" val="3041215394"/>
                  </a:ext>
                </a:extLst>
              </a:tr>
              <a:tr h="2515486">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AU" sz="1800" dirty="0">
                          <a:solidFill>
                            <a:prstClr val="black"/>
                          </a:solidFill>
                          <a:hlinkClick r:id="rId13" action="ppaction://hlinksldjump"/>
                        </a:rPr>
                        <a:t>Muscular system</a:t>
                      </a:r>
                      <a:endParaRPr lang="en-AU" sz="1800" dirty="0">
                        <a:solidFill>
                          <a:prstClr val="black"/>
                        </a:solidFill>
                      </a:endParaRPr>
                    </a:p>
                    <a:p>
                      <a:pPr marL="285750" marR="0" lvl="0"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4" action="ppaction://hlinksldjump"/>
                        </a:rPr>
                        <a:t>Major muscles</a:t>
                      </a:r>
                      <a:endParaRPr lang="en-AU" sz="1800" dirty="0">
                        <a:solidFill>
                          <a:prstClr val="black"/>
                        </a:solidFill>
                      </a:endParaRPr>
                    </a:p>
                    <a:p>
                      <a:pPr marL="285750" marR="0" lvl="0"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5" action="ppaction://hlinksldjump"/>
                        </a:rPr>
                        <a:t>Characteristics of skeletal muscle tissue</a:t>
                      </a:r>
                      <a:endParaRPr lang="en-AU" sz="1800" dirty="0">
                        <a:solidFill>
                          <a:prstClr val="black"/>
                        </a:solidFill>
                      </a:endParaRPr>
                    </a:p>
                    <a:p>
                      <a:pPr marL="542925" marR="0" lvl="1"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6" action="ppaction://hlinksldjump"/>
                        </a:rPr>
                        <a:t>Excitability</a:t>
                      </a:r>
                      <a:endParaRPr lang="en-AU" sz="1800" dirty="0">
                        <a:solidFill>
                          <a:prstClr val="black"/>
                        </a:solidFill>
                      </a:endParaRPr>
                    </a:p>
                    <a:p>
                      <a:pPr marL="542925" marR="0" lvl="1"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7" action="ppaction://hlinksldjump"/>
                        </a:rPr>
                        <a:t>Extensibility</a:t>
                      </a:r>
                      <a:endParaRPr lang="en-AU" sz="1800" dirty="0">
                        <a:solidFill>
                          <a:prstClr val="black"/>
                        </a:solidFill>
                      </a:endParaRPr>
                    </a:p>
                    <a:p>
                      <a:pPr marL="542925" marR="0" lvl="1"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8" action="ppaction://hlinksldjump"/>
                        </a:rPr>
                        <a:t>Contractibility</a:t>
                      </a:r>
                      <a:endParaRPr lang="en-AU" sz="1800" dirty="0">
                        <a:solidFill>
                          <a:prstClr val="black"/>
                        </a:solidFill>
                      </a:endParaRPr>
                    </a:p>
                    <a:p>
                      <a:pPr marL="542925" marR="0" lvl="1" indent="-2857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prstClr val="black"/>
                          </a:solidFill>
                          <a:hlinkClick r:id="rId19" action="ppaction://hlinksldjump"/>
                        </a:rPr>
                        <a:t>Elasticity </a:t>
                      </a:r>
                      <a:endParaRPr lang="en-AU" sz="1800" dirty="0">
                        <a:solidFill>
                          <a:prstClr val="black"/>
                        </a:solidFill>
                      </a:endParaRPr>
                    </a:p>
                  </a:txBody>
                  <a:tcPr anchor="ctr"/>
                </a:tc>
                <a:extLst>
                  <a:ext uri="{0D108BD9-81ED-4DB2-BD59-A6C34878D82A}">
                    <a16:rowId xmlns:a16="http://schemas.microsoft.com/office/drawing/2014/main" val="2223884835"/>
                  </a:ext>
                </a:extLst>
              </a:tr>
            </a:tbl>
          </a:graphicData>
        </a:graphic>
      </p:graphicFrame>
      <p:sp>
        <p:nvSpPr>
          <p:cNvPr id="4" name="Footer Placeholder 3">
            <a:extLst>
              <a:ext uri="{FF2B5EF4-FFF2-40B4-BE49-F238E27FC236}">
                <a16:creationId xmlns:a16="http://schemas.microsoft.com/office/drawing/2014/main" id="{0BCC8D05-8465-0845-B67E-75C590646831}"/>
              </a:ext>
            </a:extLst>
          </p:cNvPr>
          <p:cNvSpPr>
            <a:spLocks noGrp="1"/>
          </p:cNvSpPr>
          <p:nvPr>
            <p:ph type="ftr" sz="quarter" idx="11"/>
          </p:nvPr>
        </p:nvSpPr>
        <p:spPr/>
        <p:txBody>
          <a:bodyPr/>
          <a:lstStyle/>
          <a:p>
            <a:r>
              <a:rPr lang="en-AU" sz="800">
                <a:solidFill>
                  <a:schemeClr val="tx1"/>
                </a:solidFill>
              </a:rPr>
              <a:t>©PE STUDIES RESOURCES</a:t>
            </a:r>
          </a:p>
        </p:txBody>
      </p:sp>
    </p:spTree>
    <p:extLst>
      <p:ext uri="{BB962C8B-B14F-4D97-AF65-F5344CB8AC3E}">
        <p14:creationId xmlns:p14="http://schemas.microsoft.com/office/powerpoint/2010/main" val="2411403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
        <p:nvSpPr>
          <p:cNvPr id="7" name="Slide Number Placeholder 6"/>
          <p:cNvSpPr>
            <a:spLocks noGrp="1"/>
          </p:cNvSpPr>
          <p:nvPr>
            <p:ph type="sldNum" sz="quarter" idx="12"/>
          </p:nvPr>
        </p:nvSpPr>
        <p:spPr>
          <a:xfrm>
            <a:off x="6854519" y="6453136"/>
            <a:ext cx="2133600" cy="365125"/>
          </a:xfrm>
        </p:spPr>
        <p:txBody>
          <a:bodyPr/>
          <a:lstStyle/>
          <a:p>
            <a:pPr>
              <a:defRPr/>
            </a:pPr>
            <a:fld id="{9CC6D304-DD60-4AEA-ACDD-010319871A2D}" type="slidenum">
              <a:rPr lang="en-US">
                <a:solidFill>
                  <a:prstClr val="black">
                    <a:tint val="75000"/>
                  </a:prstClr>
                </a:solidFill>
                <a:latin typeface="Calibri"/>
              </a:rPr>
              <a:pPr>
                <a:defRPr/>
              </a:pPr>
              <a:t>30</a:t>
            </a:fld>
            <a:endParaRPr lang="en-US">
              <a:solidFill>
                <a:prstClr val="black">
                  <a:tint val="75000"/>
                </a:prstClr>
              </a:solidFill>
              <a:latin typeface="Calibri"/>
            </a:endParaRPr>
          </a:p>
        </p:txBody>
      </p:sp>
      <p:sp>
        <p:nvSpPr>
          <p:cNvPr id="10" name="TextBox 9">
            <a:hlinkClick r:id="rId3" action="ppaction://hlinksldjump"/>
          </p:cNvPr>
          <p:cNvSpPr txBox="1"/>
          <p:nvPr/>
        </p:nvSpPr>
        <p:spPr>
          <a:xfrm>
            <a:off x="56889" y="6528089"/>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nvGrpSpPr>
          <p:cNvPr id="47" name="Group 46">
            <a:extLst>
              <a:ext uri="{FF2B5EF4-FFF2-40B4-BE49-F238E27FC236}">
                <a16:creationId xmlns:a16="http://schemas.microsoft.com/office/drawing/2014/main" id="{0FADB078-E55E-42A3-B6E7-DAEA90463067}"/>
              </a:ext>
            </a:extLst>
          </p:cNvPr>
          <p:cNvGrpSpPr/>
          <p:nvPr/>
        </p:nvGrpSpPr>
        <p:grpSpPr>
          <a:xfrm>
            <a:off x="266796" y="474598"/>
            <a:ext cx="8744698" cy="5881758"/>
            <a:chOff x="1342962" y="484047"/>
            <a:chExt cx="5941757" cy="5715000"/>
          </a:xfrm>
        </p:grpSpPr>
        <p:pic>
          <p:nvPicPr>
            <p:cNvPr id="8194" name="Picture 2" descr="Muscles man from back - dark">
              <a:extLst>
                <a:ext uri="{FF2B5EF4-FFF2-40B4-BE49-F238E27FC236}">
                  <a16:creationId xmlns:a16="http://schemas.microsoft.com/office/drawing/2014/main" id="{97684777-51A9-409A-BC11-336A043F5D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2" r="20547"/>
            <a:stretch/>
          </p:blipFill>
          <p:spPr bwMode="auto">
            <a:xfrm>
              <a:off x="1342962" y="484047"/>
              <a:ext cx="5941757" cy="5715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0AB85D-3D89-4230-B607-B43D2375701C}"/>
                </a:ext>
              </a:extLst>
            </p:cNvPr>
            <p:cNvSpPr txBox="1"/>
            <p:nvPr/>
          </p:nvSpPr>
          <p:spPr>
            <a:xfrm>
              <a:off x="5972465" y="1151136"/>
              <a:ext cx="891436"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13" name="Arrow: Right 12">
              <a:extLst>
                <a:ext uri="{FF2B5EF4-FFF2-40B4-BE49-F238E27FC236}">
                  <a16:creationId xmlns:a16="http://schemas.microsoft.com/office/drawing/2014/main" id="{02BBB17C-0744-4D10-9731-C901C84C25D0}"/>
                </a:ext>
              </a:extLst>
            </p:cNvPr>
            <p:cNvSpPr/>
            <p:nvPr/>
          </p:nvSpPr>
          <p:spPr>
            <a:xfrm rot="10002709">
              <a:off x="4687597" y="1455066"/>
              <a:ext cx="1276688" cy="101993"/>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86046441-6CBC-43CF-8F5F-05162A609508}"/>
                </a:ext>
              </a:extLst>
            </p:cNvPr>
            <p:cNvSpPr txBox="1"/>
            <p:nvPr/>
          </p:nvSpPr>
          <p:spPr>
            <a:xfrm>
              <a:off x="1950558" y="1635242"/>
              <a:ext cx="1159440"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15" name="Arrow: Right 14">
              <a:extLst>
                <a:ext uri="{FF2B5EF4-FFF2-40B4-BE49-F238E27FC236}">
                  <a16:creationId xmlns:a16="http://schemas.microsoft.com/office/drawing/2014/main" id="{6F60C7CC-CB7A-4B08-8DC0-A096DF3A278D}"/>
                </a:ext>
              </a:extLst>
            </p:cNvPr>
            <p:cNvSpPr/>
            <p:nvPr/>
          </p:nvSpPr>
          <p:spPr>
            <a:xfrm rot="925505">
              <a:off x="3110616" y="1971050"/>
              <a:ext cx="921252" cy="110075"/>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8FB9046-6980-4806-AC0A-2DCE027F44BF}"/>
                </a:ext>
              </a:extLst>
            </p:cNvPr>
            <p:cNvSpPr txBox="1"/>
            <p:nvPr/>
          </p:nvSpPr>
          <p:spPr>
            <a:xfrm>
              <a:off x="1817476" y="3637386"/>
              <a:ext cx="1436984"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20" name="TextBox 19">
              <a:extLst>
                <a:ext uri="{FF2B5EF4-FFF2-40B4-BE49-F238E27FC236}">
                  <a16:creationId xmlns:a16="http://schemas.microsoft.com/office/drawing/2014/main" id="{7F6112B3-446B-4FB1-B7F8-170220C43942}"/>
                </a:ext>
              </a:extLst>
            </p:cNvPr>
            <p:cNvSpPr txBox="1"/>
            <p:nvPr/>
          </p:nvSpPr>
          <p:spPr>
            <a:xfrm>
              <a:off x="2377615" y="5528504"/>
              <a:ext cx="1202358"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21" name="Arrow: Right 20">
              <a:extLst>
                <a:ext uri="{FF2B5EF4-FFF2-40B4-BE49-F238E27FC236}">
                  <a16:creationId xmlns:a16="http://schemas.microsoft.com/office/drawing/2014/main" id="{5E8C0C04-43CB-44FD-9794-FA7C0AE19CA0}"/>
                </a:ext>
              </a:extLst>
            </p:cNvPr>
            <p:cNvSpPr/>
            <p:nvPr/>
          </p:nvSpPr>
          <p:spPr>
            <a:xfrm rot="21176964">
              <a:off x="3586405" y="5499090"/>
              <a:ext cx="995170" cy="129759"/>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491A07E7-4CF1-4E56-9A26-F3F217DC4FD7}"/>
                </a:ext>
              </a:extLst>
            </p:cNvPr>
            <p:cNvSpPr/>
            <p:nvPr/>
          </p:nvSpPr>
          <p:spPr>
            <a:xfrm rot="621812">
              <a:off x="3306418" y="3875429"/>
              <a:ext cx="1141717" cy="107984"/>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A06E50C5-2C65-4E9C-81D6-30EB268F9E4F}"/>
                </a:ext>
              </a:extLst>
            </p:cNvPr>
            <p:cNvSpPr txBox="1"/>
            <p:nvPr/>
          </p:nvSpPr>
          <p:spPr>
            <a:xfrm>
              <a:off x="1817476" y="2875682"/>
              <a:ext cx="1274173"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29" name="Arrow: Right 28">
              <a:extLst>
                <a:ext uri="{FF2B5EF4-FFF2-40B4-BE49-F238E27FC236}">
                  <a16:creationId xmlns:a16="http://schemas.microsoft.com/office/drawing/2014/main" id="{27CB5507-BD27-416D-99C7-C2D6F0F2FD32}"/>
                </a:ext>
              </a:extLst>
            </p:cNvPr>
            <p:cNvSpPr/>
            <p:nvPr/>
          </p:nvSpPr>
          <p:spPr>
            <a:xfrm rot="363638">
              <a:off x="3102101" y="3095705"/>
              <a:ext cx="1469606" cy="83547"/>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extBox 43">
              <a:extLst>
                <a:ext uri="{FF2B5EF4-FFF2-40B4-BE49-F238E27FC236}">
                  <a16:creationId xmlns:a16="http://schemas.microsoft.com/office/drawing/2014/main" id="{A26BEEAD-F56E-4F32-8E4E-1F70DB4C7603}"/>
                </a:ext>
              </a:extLst>
            </p:cNvPr>
            <p:cNvSpPr txBox="1"/>
            <p:nvPr/>
          </p:nvSpPr>
          <p:spPr>
            <a:xfrm>
              <a:off x="2095020" y="1113419"/>
              <a:ext cx="1159440"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sp>
          <p:nvSpPr>
            <p:cNvPr id="45" name="Arrow: Right 44">
              <a:extLst>
                <a:ext uri="{FF2B5EF4-FFF2-40B4-BE49-F238E27FC236}">
                  <a16:creationId xmlns:a16="http://schemas.microsoft.com/office/drawing/2014/main" id="{47752EDE-6A01-4B32-9833-7E791B6389A2}"/>
                </a:ext>
              </a:extLst>
            </p:cNvPr>
            <p:cNvSpPr/>
            <p:nvPr/>
          </p:nvSpPr>
          <p:spPr>
            <a:xfrm rot="669615">
              <a:off x="3246193" y="1475046"/>
              <a:ext cx="921252" cy="10084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TextBox 47">
              <a:extLst>
                <a:ext uri="{FF2B5EF4-FFF2-40B4-BE49-F238E27FC236}">
                  <a16:creationId xmlns:a16="http://schemas.microsoft.com/office/drawing/2014/main" id="{9EDD15ED-D1B1-4E0D-A474-0E9ECE5CC3D6}"/>
                </a:ext>
              </a:extLst>
            </p:cNvPr>
            <p:cNvSpPr txBox="1"/>
            <p:nvPr/>
          </p:nvSpPr>
          <p:spPr>
            <a:xfrm>
              <a:off x="2377615" y="5046593"/>
              <a:ext cx="1202358" cy="358861"/>
            </a:xfrm>
            <a:prstGeom prst="rect">
              <a:avLst/>
            </a:prstGeom>
            <a:noFill/>
            <a:ln>
              <a:solidFill>
                <a:schemeClr val="bg1"/>
              </a:solidFill>
            </a:ln>
          </p:spPr>
          <p:txBody>
            <a:bodyPr wrap="square" rtlCol="0">
              <a:spAutoFit/>
            </a:bodyPr>
            <a:lstStyle/>
            <a:p>
              <a:pPr algn="ctr"/>
              <a:endParaRPr lang="en-AU">
                <a:solidFill>
                  <a:schemeClr val="bg1"/>
                </a:solidFill>
              </a:endParaRPr>
            </a:p>
          </p:txBody>
        </p:sp>
      </p:grpSp>
      <p:sp>
        <p:nvSpPr>
          <p:cNvPr id="49" name="Arrow: Right 48">
            <a:extLst>
              <a:ext uri="{FF2B5EF4-FFF2-40B4-BE49-F238E27FC236}">
                <a16:creationId xmlns:a16="http://schemas.microsoft.com/office/drawing/2014/main" id="{4DC5D495-EA6E-4BEC-A4F0-57A3FCC11193}"/>
              </a:ext>
            </a:extLst>
          </p:cNvPr>
          <p:cNvSpPr/>
          <p:nvPr/>
        </p:nvSpPr>
        <p:spPr>
          <a:xfrm rot="21098722">
            <a:off x="3574992" y="5151440"/>
            <a:ext cx="1453228" cy="138548"/>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29AA3B02-C611-4984-95B5-A4795A6B7CBD}"/>
              </a:ext>
            </a:extLst>
          </p:cNvPr>
          <p:cNvSpPr/>
          <p:nvPr/>
        </p:nvSpPr>
        <p:spPr>
          <a:xfrm>
            <a:off x="3634175" y="6338790"/>
            <a:ext cx="3640851" cy="184666"/>
          </a:xfrm>
          <a:prstGeom prst="rect">
            <a:avLst/>
          </a:prstGeom>
        </p:spPr>
        <p:txBody>
          <a:bodyPr wrap="square">
            <a:spAutoFit/>
          </a:bodyPr>
          <a:lstStyle/>
          <a:p>
            <a:r>
              <a:rPr lang="en-AU" sz="600"/>
              <a:t>http://www.medicalgraphics.de/en/component/joomgallery/organs/muscles-man-back-dark.html</a:t>
            </a:r>
          </a:p>
        </p:txBody>
      </p:sp>
      <p:sp>
        <p:nvSpPr>
          <p:cNvPr id="34" name="Arrow: Right 33">
            <a:extLst>
              <a:ext uri="{FF2B5EF4-FFF2-40B4-BE49-F238E27FC236}">
                <a16:creationId xmlns:a16="http://schemas.microsoft.com/office/drawing/2014/main" id="{2CA735A4-8139-4D00-A9CA-2971F27EE442}"/>
              </a:ext>
            </a:extLst>
          </p:cNvPr>
          <p:cNvSpPr/>
          <p:nvPr/>
        </p:nvSpPr>
        <p:spPr>
          <a:xfrm rot="10602913">
            <a:off x="5176906" y="2313637"/>
            <a:ext cx="1901573" cy="114608"/>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74D0C959-F968-4946-AD68-899C3FB49D68}"/>
              </a:ext>
            </a:extLst>
          </p:cNvPr>
          <p:cNvSpPr txBox="1"/>
          <p:nvPr/>
        </p:nvSpPr>
        <p:spPr>
          <a:xfrm>
            <a:off x="7099289" y="2112981"/>
            <a:ext cx="1556520" cy="369332"/>
          </a:xfrm>
          <a:prstGeom prst="rect">
            <a:avLst/>
          </a:prstGeom>
          <a:noFill/>
          <a:ln>
            <a:solidFill>
              <a:schemeClr val="bg1"/>
            </a:solidFill>
          </a:ln>
        </p:spPr>
        <p:txBody>
          <a:bodyPr wrap="square" rtlCol="0">
            <a:spAutoFit/>
          </a:bodyPr>
          <a:lstStyle/>
          <a:p>
            <a:pPr algn="ctr"/>
            <a:endParaRPr lang="en-AU">
              <a:solidFill>
                <a:schemeClr val="bg1"/>
              </a:solidFill>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5" cstate="print"/>
          <a:srcRect/>
          <a:stretch>
            <a:fillRect/>
          </a:stretch>
        </p:blipFill>
        <p:spPr bwMode="auto">
          <a:xfrm>
            <a:off x="199651" y="6184623"/>
            <a:ext cx="343126" cy="343466"/>
          </a:xfrm>
          <a:prstGeom prst="rect">
            <a:avLst/>
          </a:prstGeom>
          <a:noFill/>
        </p:spPr>
      </p:pic>
      <p:sp>
        <p:nvSpPr>
          <p:cNvPr id="36" name="TextBox 35">
            <a:extLst>
              <a:ext uri="{FF2B5EF4-FFF2-40B4-BE49-F238E27FC236}">
                <a16:creationId xmlns:a16="http://schemas.microsoft.com/office/drawing/2014/main" id="{0030E736-4FF5-4777-B0FC-62B46C44F2C2}"/>
              </a:ext>
            </a:extLst>
          </p:cNvPr>
          <p:cNvSpPr txBox="1"/>
          <p:nvPr/>
        </p:nvSpPr>
        <p:spPr>
          <a:xfrm>
            <a:off x="685539" y="573198"/>
            <a:ext cx="2596663" cy="369332"/>
          </a:xfrm>
          <a:prstGeom prst="rect">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a:t>Major Muscles - Posterior</a:t>
            </a:r>
            <a:endParaRPr lang="en-AU"/>
          </a:p>
        </p:txBody>
      </p:sp>
      <p:sp>
        <p:nvSpPr>
          <p:cNvPr id="32" name="TextBox 31">
            <a:extLst>
              <a:ext uri="{FF2B5EF4-FFF2-40B4-BE49-F238E27FC236}">
                <a16:creationId xmlns:a16="http://schemas.microsoft.com/office/drawing/2014/main" id="{4995FB86-582E-4627-99AF-FBF78B5EDE36}"/>
              </a:ext>
            </a:extLst>
          </p:cNvPr>
          <p:cNvSpPr txBox="1"/>
          <p:nvPr/>
        </p:nvSpPr>
        <p:spPr>
          <a:xfrm>
            <a:off x="7354468" y="5647982"/>
            <a:ext cx="1339463" cy="5078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50"/>
              <a:t>TEACHER RESOURCE</a:t>
            </a:r>
            <a:endParaRPr lang="en-AU" sz="1350"/>
          </a:p>
        </p:txBody>
      </p:sp>
      <p:sp>
        <p:nvSpPr>
          <p:cNvPr id="30" name="Footer Placeholder 1">
            <a:extLst>
              <a:ext uri="{FF2B5EF4-FFF2-40B4-BE49-F238E27FC236}">
                <a16:creationId xmlns:a16="http://schemas.microsoft.com/office/drawing/2014/main" id="{1312DA50-0C98-9A41-8FF4-C3C3BCE9132C}"/>
              </a:ext>
            </a:extLst>
          </p:cNvPr>
          <p:cNvSpPr>
            <a:spLocks noGrp="1"/>
          </p:cNvSpPr>
          <p:nvPr>
            <p:ph type="ftr" sz="quarter" idx="11"/>
          </p:nvPr>
        </p:nvSpPr>
        <p:spPr>
          <a:xfrm>
            <a:off x="3160194" y="6491321"/>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783187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a:t>THE MAJOR MUSCLES OF THE HUMAN BODY</a:t>
            </a:r>
            <a:endParaRPr lang="en-AU" sz="2400" b="1"/>
          </a:p>
        </p:txBody>
      </p:sp>
      <p:sp>
        <p:nvSpPr>
          <p:cNvPr id="7" name="Slide Number Placeholder 6"/>
          <p:cNvSpPr>
            <a:spLocks noGrp="1"/>
          </p:cNvSpPr>
          <p:nvPr>
            <p:ph type="sldNum" sz="quarter" idx="12"/>
          </p:nvPr>
        </p:nvSpPr>
        <p:spPr>
          <a:xfrm>
            <a:off x="6814246" y="6489819"/>
            <a:ext cx="2133600" cy="365125"/>
          </a:xfrm>
        </p:spPr>
        <p:txBody>
          <a:bodyPr/>
          <a:lstStyle/>
          <a:p>
            <a:pPr>
              <a:defRPr/>
            </a:pPr>
            <a:fld id="{9CC6D304-DD60-4AEA-ACDD-010319871A2D}" type="slidenum">
              <a:rPr lang="en-US">
                <a:solidFill>
                  <a:prstClr val="black">
                    <a:tint val="75000"/>
                  </a:prstClr>
                </a:solidFill>
                <a:latin typeface="Calibri"/>
              </a:rPr>
              <a:pPr>
                <a:defRPr/>
              </a:pPr>
              <a:t>31</a:t>
            </a:fld>
            <a:endParaRPr lang="en-US">
              <a:solidFill>
                <a:prstClr val="black">
                  <a:tint val="75000"/>
                </a:prstClr>
              </a:solidFill>
              <a:latin typeface="Calibri"/>
            </a:endParaRPr>
          </a:p>
        </p:txBody>
      </p:sp>
      <p:sp>
        <p:nvSpPr>
          <p:cNvPr id="10" name="TextBox 9">
            <a:hlinkClick r:id="rId3" action="ppaction://hlinksldjump"/>
          </p:cNvPr>
          <p:cNvSpPr txBox="1"/>
          <p:nvPr/>
        </p:nvSpPr>
        <p:spPr>
          <a:xfrm>
            <a:off x="56889" y="6528089"/>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nvGrpSpPr>
          <p:cNvPr id="47" name="Group 46">
            <a:extLst>
              <a:ext uri="{FF2B5EF4-FFF2-40B4-BE49-F238E27FC236}">
                <a16:creationId xmlns:a16="http://schemas.microsoft.com/office/drawing/2014/main" id="{0FADB078-E55E-42A3-B6E7-DAEA90463067}"/>
              </a:ext>
            </a:extLst>
          </p:cNvPr>
          <p:cNvGrpSpPr/>
          <p:nvPr/>
        </p:nvGrpSpPr>
        <p:grpSpPr>
          <a:xfrm>
            <a:off x="266796" y="474598"/>
            <a:ext cx="8744698" cy="5881758"/>
            <a:chOff x="1342962" y="484047"/>
            <a:chExt cx="5941757" cy="5715000"/>
          </a:xfrm>
        </p:grpSpPr>
        <p:pic>
          <p:nvPicPr>
            <p:cNvPr id="8194" name="Picture 2" descr="Muscles man from back - dark">
              <a:extLst>
                <a:ext uri="{FF2B5EF4-FFF2-40B4-BE49-F238E27FC236}">
                  <a16:creationId xmlns:a16="http://schemas.microsoft.com/office/drawing/2014/main" id="{97684777-51A9-409A-BC11-336A043F5D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2" r="20547"/>
            <a:stretch/>
          </p:blipFill>
          <p:spPr bwMode="auto">
            <a:xfrm>
              <a:off x="1342962" y="484047"/>
              <a:ext cx="5941757" cy="5715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0AB85D-3D89-4230-B607-B43D2375701C}"/>
                </a:ext>
              </a:extLst>
            </p:cNvPr>
            <p:cNvSpPr txBox="1"/>
            <p:nvPr/>
          </p:nvSpPr>
          <p:spPr>
            <a:xfrm>
              <a:off x="5972465" y="1151136"/>
              <a:ext cx="891436" cy="328955"/>
            </a:xfrm>
            <a:prstGeom prst="rect">
              <a:avLst/>
            </a:prstGeom>
            <a:noFill/>
            <a:ln>
              <a:solidFill>
                <a:schemeClr val="bg1"/>
              </a:solidFill>
            </a:ln>
          </p:spPr>
          <p:txBody>
            <a:bodyPr wrap="square" rtlCol="0">
              <a:spAutoFit/>
            </a:bodyPr>
            <a:lstStyle/>
            <a:p>
              <a:pPr algn="ctr"/>
              <a:r>
                <a:rPr lang="en-GB" sz="1600">
                  <a:solidFill>
                    <a:schemeClr val="bg1"/>
                  </a:solidFill>
                </a:rPr>
                <a:t>Trapezius</a:t>
              </a:r>
              <a:endParaRPr lang="en-AU">
                <a:solidFill>
                  <a:schemeClr val="bg1"/>
                </a:solidFill>
              </a:endParaRPr>
            </a:p>
          </p:txBody>
        </p:sp>
        <p:sp>
          <p:nvSpPr>
            <p:cNvPr id="13" name="Arrow: Right 12">
              <a:extLst>
                <a:ext uri="{FF2B5EF4-FFF2-40B4-BE49-F238E27FC236}">
                  <a16:creationId xmlns:a16="http://schemas.microsoft.com/office/drawing/2014/main" id="{02BBB17C-0744-4D10-9731-C901C84C25D0}"/>
                </a:ext>
              </a:extLst>
            </p:cNvPr>
            <p:cNvSpPr/>
            <p:nvPr/>
          </p:nvSpPr>
          <p:spPr>
            <a:xfrm rot="10002709">
              <a:off x="4687597" y="1455066"/>
              <a:ext cx="1276688" cy="101993"/>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86046441-6CBC-43CF-8F5F-05162A609508}"/>
                </a:ext>
              </a:extLst>
            </p:cNvPr>
            <p:cNvSpPr txBox="1"/>
            <p:nvPr/>
          </p:nvSpPr>
          <p:spPr>
            <a:xfrm>
              <a:off x="1950558" y="1635242"/>
              <a:ext cx="1159440" cy="328955"/>
            </a:xfrm>
            <a:prstGeom prst="rect">
              <a:avLst/>
            </a:prstGeom>
            <a:noFill/>
            <a:ln>
              <a:solidFill>
                <a:schemeClr val="bg1"/>
              </a:solidFill>
            </a:ln>
          </p:spPr>
          <p:txBody>
            <a:bodyPr wrap="square" rtlCol="0">
              <a:spAutoFit/>
            </a:bodyPr>
            <a:lstStyle/>
            <a:p>
              <a:pPr algn="ctr"/>
              <a:r>
                <a:rPr lang="en-GB" sz="1600">
                  <a:solidFill>
                    <a:schemeClr val="bg1"/>
                  </a:solidFill>
                </a:rPr>
                <a:t>Triceps</a:t>
              </a:r>
              <a:endParaRPr lang="en-AU">
                <a:solidFill>
                  <a:schemeClr val="bg1"/>
                </a:solidFill>
              </a:endParaRPr>
            </a:p>
          </p:txBody>
        </p:sp>
        <p:sp>
          <p:nvSpPr>
            <p:cNvPr id="15" name="Arrow: Right 14">
              <a:extLst>
                <a:ext uri="{FF2B5EF4-FFF2-40B4-BE49-F238E27FC236}">
                  <a16:creationId xmlns:a16="http://schemas.microsoft.com/office/drawing/2014/main" id="{6F60C7CC-CB7A-4B08-8DC0-A096DF3A278D}"/>
                </a:ext>
              </a:extLst>
            </p:cNvPr>
            <p:cNvSpPr/>
            <p:nvPr/>
          </p:nvSpPr>
          <p:spPr>
            <a:xfrm rot="925505">
              <a:off x="3110616" y="1971050"/>
              <a:ext cx="921252" cy="110075"/>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8FB9046-6980-4806-AC0A-2DCE027F44BF}"/>
                </a:ext>
              </a:extLst>
            </p:cNvPr>
            <p:cNvSpPr txBox="1"/>
            <p:nvPr/>
          </p:nvSpPr>
          <p:spPr>
            <a:xfrm>
              <a:off x="1817476" y="3637386"/>
              <a:ext cx="1436984" cy="328955"/>
            </a:xfrm>
            <a:prstGeom prst="rect">
              <a:avLst/>
            </a:prstGeom>
            <a:noFill/>
            <a:ln>
              <a:solidFill>
                <a:schemeClr val="bg1"/>
              </a:solidFill>
            </a:ln>
          </p:spPr>
          <p:txBody>
            <a:bodyPr wrap="square" rtlCol="0">
              <a:spAutoFit/>
            </a:bodyPr>
            <a:lstStyle/>
            <a:p>
              <a:pPr algn="ctr"/>
              <a:r>
                <a:rPr lang="en-GB" sz="1600">
                  <a:solidFill>
                    <a:schemeClr val="bg1"/>
                  </a:solidFill>
                </a:rPr>
                <a:t>Hamstrings</a:t>
              </a:r>
              <a:endParaRPr lang="en-AU">
                <a:solidFill>
                  <a:schemeClr val="bg1"/>
                </a:solidFill>
              </a:endParaRPr>
            </a:p>
          </p:txBody>
        </p:sp>
        <p:sp>
          <p:nvSpPr>
            <p:cNvPr id="20" name="TextBox 19">
              <a:extLst>
                <a:ext uri="{FF2B5EF4-FFF2-40B4-BE49-F238E27FC236}">
                  <a16:creationId xmlns:a16="http://schemas.microsoft.com/office/drawing/2014/main" id="{7F6112B3-446B-4FB1-B7F8-170220C43942}"/>
                </a:ext>
              </a:extLst>
            </p:cNvPr>
            <p:cNvSpPr txBox="1"/>
            <p:nvPr/>
          </p:nvSpPr>
          <p:spPr>
            <a:xfrm>
              <a:off x="2377615" y="5528504"/>
              <a:ext cx="1202358" cy="338554"/>
            </a:xfrm>
            <a:prstGeom prst="rect">
              <a:avLst/>
            </a:prstGeom>
            <a:noFill/>
            <a:ln>
              <a:solidFill>
                <a:schemeClr val="bg1"/>
              </a:solidFill>
            </a:ln>
          </p:spPr>
          <p:txBody>
            <a:bodyPr wrap="square" rtlCol="0">
              <a:spAutoFit/>
            </a:bodyPr>
            <a:lstStyle/>
            <a:p>
              <a:pPr algn="ctr"/>
              <a:r>
                <a:rPr lang="en-GB" sz="1600">
                  <a:solidFill>
                    <a:schemeClr val="bg1"/>
                  </a:solidFill>
                </a:rPr>
                <a:t>Soleus</a:t>
              </a:r>
              <a:endParaRPr lang="en-AU">
                <a:solidFill>
                  <a:schemeClr val="bg1"/>
                </a:solidFill>
              </a:endParaRPr>
            </a:p>
          </p:txBody>
        </p:sp>
        <p:sp>
          <p:nvSpPr>
            <p:cNvPr id="21" name="Arrow: Right 20">
              <a:extLst>
                <a:ext uri="{FF2B5EF4-FFF2-40B4-BE49-F238E27FC236}">
                  <a16:creationId xmlns:a16="http://schemas.microsoft.com/office/drawing/2014/main" id="{5E8C0C04-43CB-44FD-9794-FA7C0AE19CA0}"/>
                </a:ext>
              </a:extLst>
            </p:cNvPr>
            <p:cNvSpPr/>
            <p:nvPr/>
          </p:nvSpPr>
          <p:spPr>
            <a:xfrm rot="21176964">
              <a:off x="3586405" y="5499090"/>
              <a:ext cx="995170" cy="129759"/>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491A07E7-4CF1-4E56-9A26-F3F217DC4FD7}"/>
                </a:ext>
              </a:extLst>
            </p:cNvPr>
            <p:cNvSpPr/>
            <p:nvPr/>
          </p:nvSpPr>
          <p:spPr>
            <a:xfrm rot="621812">
              <a:off x="3306418" y="3875429"/>
              <a:ext cx="1141717" cy="107984"/>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A06E50C5-2C65-4E9C-81D6-30EB268F9E4F}"/>
                </a:ext>
              </a:extLst>
            </p:cNvPr>
            <p:cNvSpPr txBox="1"/>
            <p:nvPr/>
          </p:nvSpPr>
          <p:spPr>
            <a:xfrm>
              <a:off x="1817476" y="2875682"/>
              <a:ext cx="1274173" cy="328955"/>
            </a:xfrm>
            <a:prstGeom prst="rect">
              <a:avLst/>
            </a:prstGeom>
            <a:noFill/>
            <a:ln>
              <a:solidFill>
                <a:schemeClr val="bg1"/>
              </a:solidFill>
            </a:ln>
          </p:spPr>
          <p:txBody>
            <a:bodyPr wrap="square" rtlCol="0">
              <a:spAutoFit/>
            </a:bodyPr>
            <a:lstStyle/>
            <a:p>
              <a:pPr algn="ctr"/>
              <a:r>
                <a:rPr lang="en-GB" sz="1600">
                  <a:solidFill>
                    <a:schemeClr val="bg1"/>
                  </a:solidFill>
                </a:rPr>
                <a:t>Gluteus maximus</a:t>
              </a:r>
              <a:endParaRPr lang="en-AU">
                <a:solidFill>
                  <a:schemeClr val="bg1"/>
                </a:solidFill>
              </a:endParaRPr>
            </a:p>
          </p:txBody>
        </p:sp>
        <p:sp>
          <p:nvSpPr>
            <p:cNvPr id="29" name="Arrow: Right 28">
              <a:extLst>
                <a:ext uri="{FF2B5EF4-FFF2-40B4-BE49-F238E27FC236}">
                  <a16:creationId xmlns:a16="http://schemas.microsoft.com/office/drawing/2014/main" id="{27CB5507-BD27-416D-99C7-C2D6F0F2FD32}"/>
                </a:ext>
              </a:extLst>
            </p:cNvPr>
            <p:cNvSpPr/>
            <p:nvPr/>
          </p:nvSpPr>
          <p:spPr>
            <a:xfrm rot="363638">
              <a:off x="3102101" y="3095705"/>
              <a:ext cx="1469606" cy="83547"/>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TextBox 43">
              <a:extLst>
                <a:ext uri="{FF2B5EF4-FFF2-40B4-BE49-F238E27FC236}">
                  <a16:creationId xmlns:a16="http://schemas.microsoft.com/office/drawing/2014/main" id="{A26BEEAD-F56E-4F32-8E4E-1F70DB4C7603}"/>
                </a:ext>
              </a:extLst>
            </p:cNvPr>
            <p:cNvSpPr txBox="1"/>
            <p:nvPr/>
          </p:nvSpPr>
          <p:spPr>
            <a:xfrm>
              <a:off x="2095020" y="1113419"/>
              <a:ext cx="1159440" cy="338554"/>
            </a:xfrm>
            <a:prstGeom prst="rect">
              <a:avLst/>
            </a:prstGeom>
            <a:noFill/>
            <a:ln>
              <a:solidFill>
                <a:schemeClr val="bg1"/>
              </a:solidFill>
            </a:ln>
          </p:spPr>
          <p:txBody>
            <a:bodyPr wrap="square" rtlCol="0">
              <a:spAutoFit/>
            </a:bodyPr>
            <a:lstStyle/>
            <a:p>
              <a:pPr algn="ctr"/>
              <a:r>
                <a:rPr lang="en-GB" sz="1600">
                  <a:solidFill>
                    <a:schemeClr val="bg1"/>
                  </a:solidFill>
                </a:rPr>
                <a:t>Deltoid</a:t>
              </a:r>
              <a:endParaRPr lang="en-AU">
                <a:solidFill>
                  <a:schemeClr val="bg1"/>
                </a:solidFill>
              </a:endParaRPr>
            </a:p>
          </p:txBody>
        </p:sp>
        <p:sp>
          <p:nvSpPr>
            <p:cNvPr id="45" name="Arrow: Right 44">
              <a:extLst>
                <a:ext uri="{FF2B5EF4-FFF2-40B4-BE49-F238E27FC236}">
                  <a16:creationId xmlns:a16="http://schemas.microsoft.com/office/drawing/2014/main" id="{47752EDE-6A01-4B32-9833-7E791B6389A2}"/>
                </a:ext>
              </a:extLst>
            </p:cNvPr>
            <p:cNvSpPr/>
            <p:nvPr/>
          </p:nvSpPr>
          <p:spPr>
            <a:xfrm rot="669615">
              <a:off x="3246193" y="1475046"/>
              <a:ext cx="921252" cy="10084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TextBox 47">
              <a:extLst>
                <a:ext uri="{FF2B5EF4-FFF2-40B4-BE49-F238E27FC236}">
                  <a16:creationId xmlns:a16="http://schemas.microsoft.com/office/drawing/2014/main" id="{9EDD15ED-D1B1-4E0D-A474-0E9ECE5CC3D6}"/>
                </a:ext>
              </a:extLst>
            </p:cNvPr>
            <p:cNvSpPr txBox="1"/>
            <p:nvPr/>
          </p:nvSpPr>
          <p:spPr>
            <a:xfrm>
              <a:off x="2377615" y="5046593"/>
              <a:ext cx="1202358" cy="338554"/>
            </a:xfrm>
            <a:prstGeom prst="rect">
              <a:avLst/>
            </a:prstGeom>
            <a:noFill/>
            <a:ln>
              <a:solidFill>
                <a:schemeClr val="bg1"/>
              </a:solidFill>
            </a:ln>
          </p:spPr>
          <p:txBody>
            <a:bodyPr wrap="square" rtlCol="0">
              <a:spAutoFit/>
            </a:bodyPr>
            <a:lstStyle/>
            <a:p>
              <a:pPr algn="ctr"/>
              <a:r>
                <a:rPr lang="en-GB" sz="1600">
                  <a:solidFill>
                    <a:schemeClr val="bg1"/>
                  </a:solidFill>
                </a:rPr>
                <a:t>Gastrocnemius</a:t>
              </a:r>
              <a:endParaRPr lang="en-AU">
                <a:solidFill>
                  <a:schemeClr val="bg1"/>
                </a:solidFill>
              </a:endParaRPr>
            </a:p>
          </p:txBody>
        </p:sp>
      </p:grpSp>
      <p:sp>
        <p:nvSpPr>
          <p:cNvPr id="49" name="Arrow: Right 48">
            <a:extLst>
              <a:ext uri="{FF2B5EF4-FFF2-40B4-BE49-F238E27FC236}">
                <a16:creationId xmlns:a16="http://schemas.microsoft.com/office/drawing/2014/main" id="{4DC5D495-EA6E-4BEC-A4F0-57A3FCC11193}"/>
              </a:ext>
            </a:extLst>
          </p:cNvPr>
          <p:cNvSpPr/>
          <p:nvPr/>
        </p:nvSpPr>
        <p:spPr>
          <a:xfrm rot="21098722">
            <a:off x="3574992" y="5151440"/>
            <a:ext cx="1453228" cy="138548"/>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29AA3B02-C611-4984-95B5-A4795A6B7CBD}"/>
              </a:ext>
            </a:extLst>
          </p:cNvPr>
          <p:cNvSpPr/>
          <p:nvPr/>
        </p:nvSpPr>
        <p:spPr>
          <a:xfrm>
            <a:off x="3634175" y="6338790"/>
            <a:ext cx="3640851" cy="184666"/>
          </a:xfrm>
          <a:prstGeom prst="rect">
            <a:avLst/>
          </a:prstGeom>
        </p:spPr>
        <p:txBody>
          <a:bodyPr wrap="square">
            <a:spAutoFit/>
          </a:bodyPr>
          <a:lstStyle/>
          <a:p>
            <a:r>
              <a:rPr lang="en-AU" sz="600"/>
              <a:t>http://www.medicalgraphics.de/en/component/joomgallery/organs/muscles-man-back-dark.html</a:t>
            </a:r>
          </a:p>
        </p:txBody>
      </p:sp>
      <p:sp>
        <p:nvSpPr>
          <p:cNvPr id="34" name="Arrow: Right 33">
            <a:extLst>
              <a:ext uri="{FF2B5EF4-FFF2-40B4-BE49-F238E27FC236}">
                <a16:creationId xmlns:a16="http://schemas.microsoft.com/office/drawing/2014/main" id="{2CA735A4-8139-4D00-A9CA-2971F27EE442}"/>
              </a:ext>
            </a:extLst>
          </p:cNvPr>
          <p:cNvSpPr/>
          <p:nvPr/>
        </p:nvSpPr>
        <p:spPr>
          <a:xfrm rot="10602913">
            <a:off x="5176906" y="2313637"/>
            <a:ext cx="1901573" cy="114608"/>
          </a:xfrm>
          <a:prstGeom prst="rightArrow">
            <a:avLst>
              <a:gd name="adj1" fmla="val 66058"/>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74D0C959-F968-4946-AD68-899C3FB49D68}"/>
              </a:ext>
            </a:extLst>
          </p:cNvPr>
          <p:cNvSpPr txBox="1"/>
          <p:nvPr/>
        </p:nvSpPr>
        <p:spPr>
          <a:xfrm>
            <a:off x="7099289" y="2112981"/>
            <a:ext cx="1556520" cy="338554"/>
          </a:xfrm>
          <a:prstGeom prst="rect">
            <a:avLst/>
          </a:prstGeom>
          <a:noFill/>
          <a:ln>
            <a:solidFill>
              <a:schemeClr val="bg1"/>
            </a:solidFill>
          </a:ln>
        </p:spPr>
        <p:txBody>
          <a:bodyPr wrap="square" rtlCol="0">
            <a:spAutoFit/>
          </a:bodyPr>
          <a:lstStyle/>
          <a:p>
            <a:pPr algn="ctr"/>
            <a:r>
              <a:rPr lang="en-GB" sz="1600">
                <a:solidFill>
                  <a:schemeClr val="bg1"/>
                </a:solidFill>
              </a:rPr>
              <a:t>Latissimus dorsi</a:t>
            </a:r>
            <a:endParaRPr lang="en-AU">
              <a:solidFill>
                <a:schemeClr val="bg1"/>
              </a:solidFill>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5" cstate="print"/>
          <a:srcRect/>
          <a:stretch>
            <a:fillRect/>
          </a:stretch>
        </p:blipFill>
        <p:spPr bwMode="auto">
          <a:xfrm>
            <a:off x="199651" y="6184623"/>
            <a:ext cx="343126" cy="343466"/>
          </a:xfrm>
          <a:prstGeom prst="rect">
            <a:avLst/>
          </a:prstGeom>
          <a:noFill/>
        </p:spPr>
      </p:pic>
      <p:sp>
        <p:nvSpPr>
          <p:cNvPr id="36" name="TextBox 35">
            <a:extLst>
              <a:ext uri="{FF2B5EF4-FFF2-40B4-BE49-F238E27FC236}">
                <a16:creationId xmlns:a16="http://schemas.microsoft.com/office/drawing/2014/main" id="{0030E736-4FF5-4777-B0FC-62B46C44F2C2}"/>
              </a:ext>
            </a:extLst>
          </p:cNvPr>
          <p:cNvSpPr txBox="1"/>
          <p:nvPr/>
        </p:nvSpPr>
        <p:spPr>
          <a:xfrm>
            <a:off x="685539" y="573198"/>
            <a:ext cx="2596663" cy="369332"/>
          </a:xfrm>
          <a:prstGeom prst="rect">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a:t>Major Muscles - Posterior</a:t>
            </a:r>
            <a:endParaRPr lang="en-AU"/>
          </a:p>
        </p:txBody>
      </p:sp>
      <p:sp>
        <p:nvSpPr>
          <p:cNvPr id="30" name="Footer Placeholder 1">
            <a:extLst>
              <a:ext uri="{FF2B5EF4-FFF2-40B4-BE49-F238E27FC236}">
                <a16:creationId xmlns:a16="http://schemas.microsoft.com/office/drawing/2014/main" id="{CFC2A36E-FD60-BE4D-A245-3133618BE9FE}"/>
              </a:ext>
            </a:extLst>
          </p:cNvPr>
          <p:cNvSpPr>
            <a:spLocks noGrp="1"/>
          </p:cNvSpPr>
          <p:nvPr>
            <p:ph type="ftr" sz="quarter" idx="11"/>
          </p:nvPr>
        </p:nvSpPr>
        <p:spPr>
          <a:xfrm>
            <a:off x="3124200" y="6534369"/>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7915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9CC6D304-DD60-4AEA-ACDD-010319871A2D}" type="slidenum">
              <a:rPr lang="en-US">
                <a:solidFill>
                  <a:prstClr val="black">
                    <a:tint val="75000"/>
                  </a:prstClr>
                </a:solidFill>
                <a:latin typeface="Calibri"/>
              </a:rPr>
              <a:pPr>
                <a:defRPr/>
              </a:pPr>
              <a:t>32</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22564" y="6356356"/>
            <a:ext cx="343126" cy="343466"/>
          </a:xfrm>
          <a:prstGeom prst="rect">
            <a:avLst/>
          </a:prstGeom>
          <a:noFill/>
        </p:spPr>
      </p:pic>
      <p:sp>
        <p:nvSpPr>
          <p:cNvPr id="10" name="TextBox 9">
            <a:hlinkClick r:id="rId3" action="ppaction://hlinksldjump"/>
          </p:cNvPr>
          <p:cNvSpPr txBox="1"/>
          <p:nvPr/>
        </p:nvSpPr>
        <p:spPr>
          <a:xfrm>
            <a:off x="8263" y="6642670"/>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sp>
        <p:nvSpPr>
          <p:cNvPr id="12" name="TextBox 11">
            <a:extLst>
              <a:ext uri="{FF2B5EF4-FFF2-40B4-BE49-F238E27FC236}">
                <a16:creationId xmlns:a16="http://schemas.microsoft.com/office/drawing/2014/main" id="{43E61772-8126-4BDA-9E7D-B08A0A3E7B3B}"/>
              </a:ext>
            </a:extLst>
          </p:cNvPr>
          <p:cNvSpPr txBox="1"/>
          <p:nvPr/>
        </p:nvSpPr>
        <p:spPr>
          <a:xfrm>
            <a:off x="178563" y="1110158"/>
            <a:ext cx="4393437" cy="369332"/>
          </a:xfrm>
          <a:prstGeom prst="rect">
            <a:avLst/>
          </a:prstGeom>
          <a:solidFill>
            <a:schemeClr val="accent6"/>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dirty="0"/>
              <a:t>Functions of the muscles</a:t>
            </a:r>
            <a:endParaRPr lang="en-AU" b="1" dirty="0"/>
          </a:p>
        </p:txBody>
      </p:sp>
      <p:sp>
        <p:nvSpPr>
          <p:cNvPr id="13" name="Footer Placeholder 1">
            <a:extLst>
              <a:ext uri="{FF2B5EF4-FFF2-40B4-BE49-F238E27FC236}">
                <a16:creationId xmlns:a16="http://schemas.microsoft.com/office/drawing/2014/main" id="{7F69DF99-CC61-1D44-8E12-223E17E4CBEE}"/>
              </a:ext>
            </a:extLst>
          </p:cNvPr>
          <p:cNvSpPr>
            <a:spLocks noGrp="1"/>
          </p:cNvSpPr>
          <p:nvPr>
            <p:ph type="ftr" sz="quarter" idx="11"/>
          </p:nvPr>
        </p:nvSpPr>
        <p:spPr>
          <a:xfrm>
            <a:off x="3124200" y="6334070"/>
            <a:ext cx="2895600" cy="365125"/>
          </a:xfrm>
        </p:spPr>
        <p:txBody>
          <a:bodyPr/>
          <a:lstStyle/>
          <a:p>
            <a:r>
              <a:rPr lang="en-AU" sz="900" dirty="0">
                <a:solidFill>
                  <a:schemeClr val="tx1"/>
                </a:solidFill>
              </a:rPr>
              <a:t>©PE STUDIES RESOURCES</a:t>
            </a:r>
          </a:p>
        </p:txBody>
      </p:sp>
      <p:sp>
        <p:nvSpPr>
          <p:cNvPr id="11" name="TextBox 10"/>
          <p:cNvSpPr txBox="1"/>
          <p:nvPr/>
        </p:nvSpPr>
        <p:spPr>
          <a:xfrm>
            <a:off x="11574" y="26142"/>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dirty="0"/>
              <a:t>Functions of the muscles</a:t>
            </a:r>
            <a:endParaRPr lang="en-AU" sz="2400" b="1" dirty="0"/>
          </a:p>
        </p:txBody>
      </p:sp>
      <p:sp>
        <p:nvSpPr>
          <p:cNvPr id="14" name="Rectangle 13">
            <a:extLst>
              <a:ext uri="{FF2B5EF4-FFF2-40B4-BE49-F238E27FC236}">
                <a16:creationId xmlns:a16="http://schemas.microsoft.com/office/drawing/2014/main" id="{DF18FA26-3CC1-45BA-A829-F8E48A4BEF45}"/>
              </a:ext>
            </a:extLst>
          </p:cNvPr>
          <p:cNvSpPr/>
          <p:nvPr/>
        </p:nvSpPr>
        <p:spPr>
          <a:xfrm>
            <a:off x="185195" y="1599564"/>
            <a:ext cx="8796759" cy="3139321"/>
          </a:xfrm>
          <a:prstGeom prst="rect">
            <a:avLst/>
          </a:prstGeom>
          <a:ln>
            <a:solidFill>
              <a:srgbClr val="FFFF00"/>
            </a:solidFill>
          </a:ln>
        </p:spPr>
        <p:style>
          <a:lnRef idx="2">
            <a:schemeClr val="accent4"/>
          </a:lnRef>
          <a:fillRef idx="1">
            <a:schemeClr val="lt1"/>
          </a:fillRef>
          <a:effectRef idx="0">
            <a:schemeClr val="accent4"/>
          </a:effectRef>
          <a:fontRef idx="minor">
            <a:schemeClr val="dk1"/>
          </a:fontRef>
        </p:style>
        <p:txBody>
          <a:bodyPr wrap="square">
            <a:spAutoFit/>
          </a:bodyPr>
          <a:lstStyle/>
          <a:p>
            <a:pPr marL="457200" indent="-457200">
              <a:buFont typeface="+mj-lt"/>
              <a:buAutoNum type="arabicPeriod"/>
            </a:pPr>
            <a:r>
              <a:rPr lang="en-AU" dirty="0"/>
              <a:t>Create movement. </a:t>
            </a:r>
            <a:r>
              <a:rPr lang="en-AU" b="0" i="0" dirty="0">
                <a:solidFill>
                  <a:srgbClr val="2C2323"/>
                </a:solidFill>
                <a:effectLst/>
              </a:rPr>
              <a:t>The muscular system’s main function is to allow movement. When muscles contract, they contribute to gross and fine movement.</a:t>
            </a:r>
            <a:endParaRPr lang="en-AU" dirty="0"/>
          </a:p>
          <a:p>
            <a:pPr marL="457200" indent="-457200">
              <a:buFont typeface="+mj-lt"/>
              <a:buAutoNum type="arabicPeriod"/>
            </a:pPr>
            <a:r>
              <a:rPr lang="en-AU" dirty="0"/>
              <a:t>Maintain posture. </a:t>
            </a:r>
            <a:r>
              <a:rPr lang="en-AU" b="0" i="0" dirty="0">
                <a:solidFill>
                  <a:srgbClr val="2C2323"/>
                </a:solidFill>
                <a:effectLst/>
              </a:rPr>
              <a:t>Skeletal muscles help keep the body in the correct position when someone is sitting or standing.</a:t>
            </a:r>
            <a:endParaRPr lang="en-AU" dirty="0"/>
          </a:p>
          <a:p>
            <a:pPr marL="457200" indent="-457200">
              <a:buFont typeface="+mj-lt"/>
              <a:buAutoNum type="arabicPeriod"/>
            </a:pPr>
            <a:r>
              <a:rPr lang="en-AU" dirty="0"/>
              <a:t>Maintain bodily functions:</a:t>
            </a:r>
          </a:p>
          <a:p>
            <a:pPr marL="985813" lvl="2" indent="-457200">
              <a:buFont typeface="Cambria Math" panose="02040503050406030204" pitchFamily="18" charset="0"/>
              <a:buChar char="⎯"/>
            </a:pPr>
            <a:r>
              <a:rPr lang="en-AU" dirty="0"/>
              <a:t>Blood circulation</a:t>
            </a:r>
          </a:p>
          <a:p>
            <a:pPr marL="985813" lvl="2" indent="-457200">
              <a:buFont typeface="Cambria Math" panose="02040503050406030204" pitchFamily="18" charset="0"/>
              <a:buChar char="⎯"/>
            </a:pPr>
            <a:r>
              <a:rPr lang="en-AU" dirty="0"/>
              <a:t>Digestion</a:t>
            </a:r>
          </a:p>
          <a:p>
            <a:pPr marL="985813" lvl="2" indent="-457200">
              <a:buFont typeface="Cambria Math" panose="02040503050406030204" pitchFamily="18" charset="0"/>
              <a:buChar char="⎯"/>
            </a:pPr>
            <a:r>
              <a:rPr lang="en-AU" dirty="0"/>
              <a:t>Breathing</a:t>
            </a:r>
            <a:endParaRPr lang="en-US" dirty="0"/>
          </a:p>
          <a:p>
            <a:pPr marL="457200" indent="-457200">
              <a:buFont typeface="+mj-lt"/>
              <a:buAutoNum type="arabicPeriod"/>
            </a:pPr>
            <a:r>
              <a:rPr lang="en-AU" dirty="0"/>
              <a:t>Generating heat. </a:t>
            </a:r>
            <a:r>
              <a:rPr lang="en-AU" i="0" dirty="0">
                <a:solidFill>
                  <a:srgbClr val="202124"/>
                </a:solidFill>
                <a:effectLst/>
              </a:rPr>
              <a:t>Maintaining normal body temperature is an important function of the muscular system. Almost 85 percent of the heat a person generates in their body comes from contracting muscles.</a:t>
            </a:r>
            <a:endParaRPr lang="en-AU" dirty="0"/>
          </a:p>
        </p:txBody>
      </p:sp>
    </p:spTree>
    <p:extLst>
      <p:ext uri="{BB962C8B-B14F-4D97-AF65-F5344CB8AC3E}">
        <p14:creationId xmlns:p14="http://schemas.microsoft.com/office/powerpoint/2010/main" val="314662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9CC6D304-DD60-4AEA-ACDD-010319871A2D}" type="slidenum">
              <a:rPr lang="en-US">
                <a:solidFill>
                  <a:prstClr val="black">
                    <a:tint val="75000"/>
                  </a:prstClr>
                </a:solidFill>
                <a:latin typeface="Calibri"/>
              </a:rPr>
              <a:pPr>
                <a:defRPr/>
              </a:pPr>
              <a:t>33</a:t>
            </a:fld>
            <a:endParaRPr lang="en-US">
              <a:solidFill>
                <a:prstClr val="black">
                  <a:tint val="75000"/>
                </a:prstClr>
              </a:solidFill>
              <a:latin typeface="Calibri"/>
            </a:endParaRP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22564" y="6356356"/>
            <a:ext cx="343126" cy="343466"/>
          </a:xfrm>
          <a:prstGeom prst="rect">
            <a:avLst/>
          </a:prstGeom>
          <a:noFill/>
        </p:spPr>
      </p:pic>
      <p:sp>
        <p:nvSpPr>
          <p:cNvPr id="10" name="TextBox 9">
            <a:hlinkClick r:id="rId3" action="ppaction://hlinksldjump"/>
          </p:cNvPr>
          <p:cNvSpPr txBox="1"/>
          <p:nvPr/>
        </p:nvSpPr>
        <p:spPr>
          <a:xfrm>
            <a:off x="8263" y="6642670"/>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sp>
        <p:nvSpPr>
          <p:cNvPr id="13" name="Footer Placeholder 1">
            <a:extLst>
              <a:ext uri="{FF2B5EF4-FFF2-40B4-BE49-F238E27FC236}">
                <a16:creationId xmlns:a16="http://schemas.microsoft.com/office/drawing/2014/main" id="{7F69DF99-CC61-1D44-8E12-223E17E4CBEE}"/>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
        <p:nvSpPr>
          <p:cNvPr id="11" name="TextBox 10"/>
          <p:cNvSpPr txBox="1"/>
          <p:nvPr/>
        </p:nvSpPr>
        <p:spPr>
          <a:xfrm>
            <a:off x="11574" y="26142"/>
            <a:ext cx="9144000" cy="46166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400" b="1" dirty="0"/>
              <a:t>Tendons and Ligaments</a:t>
            </a:r>
            <a:endParaRPr lang="en-AU" sz="2400" b="1" dirty="0"/>
          </a:p>
        </p:txBody>
      </p:sp>
      <p:sp>
        <p:nvSpPr>
          <p:cNvPr id="14" name="TextBox 13">
            <a:extLst>
              <a:ext uri="{FF2B5EF4-FFF2-40B4-BE49-F238E27FC236}">
                <a16:creationId xmlns:a16="http://schemas.microsoft.com/office/drawing/2014/main" id="{31C6711F-88CB-467B-979A-7988490263B6}"/>
              </a:ext>
            </a:extLst>
          </p:cNvPr>
          <p:cNvSpPr txBox="1"/>
          <p:nvPr/>
        </p:nvSpPr>
        <p:spPr>
          <a:xfrm>
            <a:off x="178563" y="1110158"/>
            <a:ext cx="4393437" cy="369332"/>
          </a:xfrm>
          <a:prstGeom prst="rect">
            <a:avLst/>
          </a:prstGeom>
          <a:solidFill>
            <a:schemeClr val="accent6"/>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dirty="0"/>
              <a:t>Tendons vs Ligaments</a:t>
            </a:r>
            <a:endParaRPr lang="en-AU" b="1" dirty="0"/>
          </a:p>
        </p:txBody>
      </p:sp>
      <p:sp>
        <p:nvSpPr>
          <p:cNvPr id="16" name="Rectangle 15">
            <a:extLst>
              <a:ext uri="{FF2B5EF4-FFF2-40B4-BE49-F238E27FC236}">
                <a16:creationId xmlns:a16="http://schemas.microsoft.com/office/drawing/2014/main" id="{C7FBF4C1-2E78-4E24-9963-2D0C0BBA20C9}"/>
              </a:ext>
            </a:extLst>
          </p:cNvPr>
          <p:cNvSpPr/>
          <p:nvPr/>
        </p:nvSpPr>
        <p:spPr>
          <a:xfrm>
            <a:off x="185195" y="1599564"/>
            <a:ext cx="8796759" cy="2308324"/>
          </a:xfrm>
          <a:prstGeom prst="rect">
            <a:avLst/>
          </a:prstGeom>
          <a:ln>
            <a:solidFill>
              <a:srgbClr val="FFFF0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AU" b="1" dirty="0"/>
              <a:t>Tendons</a:t>
            </a:r>
          </a:p>
          <a:p>
            <a:pPr marL="285750" indent="-285750">
              <a:buFont typeface="Arial" panose="020B0604020202020204" pitchFamily="34" charset="0"/>
              <a:buChar char="•"/>
            </a:pPr>
            <a:r>
              <a:rPr lang="en-AU" dirty="0"/>
              <a:t>A fibrous connective tissue which attaches muscle to bone, such as the Achilles tendon.</a:t>
            </a:r>
          </a:p>
          <a:p>
            <a:pPr marL="285750" indent="-285750">
              <a:buFont typeface="Arial" panose="020B0604020202020204" pitchFamily="34" charset="0"/>
              <a:buChar char="•"/>
            </a:pPr>
            <a:r>
              <a:rPr lang="en-AU" dirty="0"/>
              <a:t>Tendons may also attach muscles to structures such as the eyeball.</a:t>
            </a:r>
          </a:p>
          <a:p>
            <a:pPr marL="285750" indent="-285750">
              <a:buFont typeface="Arial" panose="020B0604020202020204" pitchFamily="34" charset="0"/>
              <a:buChar char="•"/>
            </a:pPr>
            <a:r>
              <a:rPr lang="en-AU" dirty="0"/>
              <a:t>Serves to move the bone.</a:t>
            </a:r>
          </a:p>
          <a:p>
            <a:endParaRPr lang="en-AU" dirty="0"/>
          </a:p>
          <a:p>
            <a:r>
              <a:rPr lang="en-AU" b="1" dirty="0"/>
              <a:t>Ligaments</a:t>
            </a:r>
          </a:p>
          <a:p>
            <a:pPr marL="285750" indent="-285750">
              <a:buFont typeface="Arial" panose="020B0604020202020204" pitchFamily="34" charset="0"/>
              <a:buChar char="•"/>
            </a:pPr>
            <a:r>
              <a:rPr lang="en-AU" dirty="0"/>
              <a:t>A fibrous connective tissue which attaches bone to bone, such as the ACL.</a:t>
            </a:r>
          </a:p>
          <a:p>
            <a:pPr marL="285750" indent="-285750">
              <a:buFont typeface="Arial" panose="020B0604020202020204" pitchFamily="34" charset="0"/>
              <a:buChar char="•"/>
            </a:pPr>
            <a:r>
              <a:rPr lang="en-AU" dirty="0"/>
              <a:t>Serves to hold structures together and keep them stable. </a:t>
            </a:r>
          </a:p>
        </p:txBody>
      </p:sp>
    </p:spTree>
    <p:extLst>
      <p:ext uri="{BB962C8B-B14F-4D97-AF65-F5344CB8AC3E}">
        <p14:creationId xmlns:p14="http://schemas.microsoft.com/office/powerpoint/2010/main" val="2843913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66FF3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CHARACTERISTICS OF SKELETAL MUSCLE TISSUE</a:t>
            </a:r>
          </a:p>
        </p:txBody>
      </p:sp>
      <p:sp>
        <p:nvSpPr>
          <p:cNvPr id="6" name="TextBox 5"/>
          <p:cNvSpPr txBox="1"/>
          <p:nvPr/>
        </p:nvSpPr>
        <p:spPr>
          <a:xfrm>
            <a:off x="287979" y="1061510"/>
            <a:ext cx="8568042" cy="2031325"/>
          </a:xfrm>
          <a:prstGeom prst="rect">
            <a:avLst/>
          </a:prstGeom>
          <a:ln w="19050">
            <a:solidFill>
              <a:srgbClr val="66FF32"/>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dirty="0">
                <a:highlight>
                  <a:srgbClr val="FFFF00"/>
                </a:highlight>
              </a:rPr>
              <a:t>Characteristics of skeletal muscle tissue and their relationship to the production of movement for physical activity</a:t>
            </a:r>
          </a:p>
          <a:p>
            <a:pPr marL="285750" lvl="0" indent="-285750">
              <a:buFont typeface="Arial" panose="020B0604020202020204" pitchFamily="34" charset="0"/>
              <a:buChar char="•"/>
            </a:pPr>
            <a:r>
              <a:rPr lang="en-AU" dirty="0">
                <a:highlight>
                  <a:srgbClr val="FFFF00"/>
                </a:highlight>
              </a:rPr>
              <a:t>excitability</a:t>
            </a:r>
          </a:p>
          <a:p>
            <a:pPr marL="285750" lvl="0" indent="-285750">
              <a:buFont typeface="Arial" panose="020B0604020202020204" pitchFamily="34" charset="0"/>
              <a:buChar char="•"/>
            </a:pPr>
            <a:r>
              <a:rPr lang="en-AU" dirty="0">
                <a:highlight>
                  <a:srgbClr val="FFFF00"/>
                </a:highlight>
              </a:rPr>
              <a:t>contractibility</a:t>
            </a:r>
          </a:p>
          <a:p>
            <a:pPr marL="285750" lvl="0" indent="-285750">
              <a:buFont typeface="Arial" panose="020B0604020202020204" pitchFamily="34" charset="0"/>
              <a:buChar char="•"/>
            </a:pPr>
            <a:r>
              <a:rPr lang="en-AU" dirty="0">
                <a:highlight>
                  <a:srgbClr val="FFFF00"/>
                </a:highlight>
              </a:rPr>
              <a:t>extendibility</a:t>
            </a:r>
          </a:p>
          <a:p>
            <a:pPr marL="285750" lvl="0" indent="-285750">
              <a:buFont typeface="Arial" panose="020B0604020202020204" pitchFamily="34" charset="0"/>
              <a:buChar char="•"/>
            </a:pPr>
            <a:r>
              <a:rPr lang="en-AU" dirty="0">
                <a:highlight>
                  <a:srgbClr val="FFFF00"/>
                </a:highlight>
              </a:rPr>
              <a:t>elasticity</a:t>
            </a:r>
          </a:p>
          <a:p>
            <a:pPr lvl="0"/>
            <a:endParaRPr lang="en-AU" dirty="0">
              <a:highlight>
                <a:srgbClr val="FFFF00"/>
              </a:highlight>
            </a:endParaRPr>
          </a:p>
        </p:txBody>
      </p:sp>
      <p:grpSp>
        <p:nvGrpSpPr>
          <p:cNvPr id="16" name="Group 15">
            <a:extLst>
              <a:ext uri="{FF2B5EF4-FFF2-40B4-BE49-F238E27FC236}">
                <a16:creationId xmlns:a16="http://schemas.microsoft.com/office/drawing/2014/main" id="{2602CCD8-29DA-4D17-A56F-50A4A71A75C7}"/>
              </a:ext>
            </a:extLst>
          </p:cNvPr>
          <p:cNvGrpSpPr/>
          <p:nvPr/>
        </p:nvGrpSpPr>
        <p:grpSpPr>
          <a:xfrm>
            <a:off x="142875" y="6250498"/>
            <a:ext cx="628650" cy="470983"/>
            <a:chOff x="1452530" y="6019046"/>
            <a:chExt cx="838200" cy="627976"/>
          </a:xfrm>
        </p:grpSpPr>
        <p:pic>
          <p:nvPicPr>
            <p:cNvPr id="17" name="Picture 2" descr="C:\Program Files\Microsoft Office\MEDIA\CAGCAT10\j0185604.wmf">
              <a:hlinkClick r:id="rId3" action="ppaction://hlinksldjump"/>
              <a:extLst>
                <a:ext uri="{FF2B5EF4-FFF2-40B4-BE49-F238E27FC236}">
                  <a16:creationId xmlns:a16="http://schemas.microsoft.com/office/drawing/2014/main" id="{07610217-DF12-4E6C-B8CA-759F1FA9AC6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FA2070ED-2316-45F9-87B3-02CC024C82A0}"/>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Slide Number Placeholder 2">
            <a:extLst>
              <a:ext uri="{FF2B5EF4-FFF2-40B4-BE49-F238E27FC236}">
                <a16:creationId xmlns:a16="http://schemas.microsoft.com/office/drawing/2014/main" id="{CAEE8065-255B-4F62-82D9-97DD41815CD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pPr/>
              <a:t>34</a:t>
            </a:fld>
            <a:endParaRPr lang="en-AU"/>
          </a:p>
        </p:txBody>
      </p:sp>
      <p:sp>
        <p:nvSpPr>
          <p:cNvPr id="19" name="Footer Placeholder 1">
            <a:extLst>
              <a:ext uri="{FF2B5EF4-FFF2-40B4-BE49-F238E27FC236}">
                <a16:creationId xmlns:a16="http://schemas.microsoft.com/office/drawing/2014/main" id="{6B03B2F7-BA90-4843-88BE-1CC9AA4B840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5" name="TextBox 14">
            <a:extLst>
              <a:ext uri="{FF2B5EF4-FFF2-40B4-BE49-F238E27FC236}">
                <a16:creationId xmlns:a16="http://schemas.microsoft.com/office/drawing/2014/main" id="{AA3E9911-4057-6D46-B843-16983E4A503B}"/>
              </a:ext>
            </a:extLst>
          </p:cNvPr>
          <p:cNvSpPr txBox="1"/>
          <p:nvPr/>
        </p:nvSpPr>
        <p:spPr>
          <a:xfrm>
            <a:off x="4370752" y="3140637"/>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Tree>
    <p:extLst>
      <p:ext uri="{BB962C8B-B14F-4D97-AF65-F5344CB8AC3E}">
        <p14:creationId xmlns:p14="http://schemas.microsoft.com/office/powerpoint/2010/main" val="1842911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156" y="2214553"/>
            <a:ext cx="8429685" cy="2547483"/>
          </a:xfrm>
          <a:solidFill>
            <a:schemeClr val="bg1"/>
          </a:solidFill>
          <a:ln>
            <a:solidFill>
              <a:srgbClr val="66FF32"/>
            </a:solidFill>
          </a:ln>
        </p:spPr>
        <p:txBody>
          <a:bodyPr>
            <a:noAutofit/>
          </a:bodyPr>
          <a:lstStyle/>
          <a:p>
            <a:r>
              <a:rPr lang="en-US"/>
              <a:t>For a muscle to contract, its cells must be stimulated, typically via nerve impulses as messages are sent from the Central Nervous System. </a:t>
            </a:r>
          </a:p>
          <a:p>
            <a:pPr lvl="1"/>
            <a:r>
              <a:rPr lang="en-AU" sz="1800"/>
              <a:t>Nerve impulses cause the release of acetylcholine which activates receptors on the surface of the muscle cell. </a:t>
            </a:r>
          </a:p>
          <a:p>
            <a:pPr lvl="1"/>
            <a:r>
              <a:rPr lang="en-AU" sz="1800"/>
              <a:t>This results in the release of sodium ions into the muscle cell and a depolarization of the muscle cell membrane. </a:t>
            </a:r>
          </a:p>
          <a:p>
            <a:pPr lvl="1"/>
            <a:r>
              <a:rPr lang="en-AU" sz="1800"/>
              <a:t>If the membrane becomes sufficiently depolarized, an action potential results and the muscle cell is then "excited" </a:t>
            </a:r>
          </a:p>
        </p:txBody>
      </p:sp>
      <p:sp>
        <p:nvSpPr>
          <p:cNvPr id="5" name="Slide Number Placeholder 4"/>
          <p:cNvSpPr>
            <a:spLocks noGrp="1"/>
          </p:cNvSpPr>
          <p:nvPr>
            <p:ph type="sldNum" sz="quarter" idx="12"/>
          </p:nvPr>
        </p:nvSpPr>
        <p:spPr/>
        <p:txBody>
          <a:bodyPr/>
          <a:lstStyle/>
          <a:p>
            <a:fld id="{FDDB2F68-3F03-4C2C-87CF-4DEA889FF116}" type="slidenum">
              <a:rPr lang="en-AU" smtClean="0">
                <a:solidFill>
                  <a:schemeClr val="tx1"/>
                </a:solidFill>
              </a:rPr>
              <a:pPr/>
              <a:t>35</a:t>
            </a:fld>
            <a:endParaRPr lang="en-AU">
              <a:solidFill>
                <a:schemeClr val="tx1"/>
              </a:solidFill>
            </a:endParaRPr>
          </a:p>
        </p:txBody>
      </p:sp>
      <p:sp>
        <p:nvSpPr>
          <p:cNvPr id="8" name="Rectangle 7"/>
          <p:cNvSpPr/>
          <p:nvPr/>
        </p:nvSpPr>
        <p:spPr>
          <a:xfrm>
            <a:off x="357157" y="1591098"/>
            <a:ext cx="8429684" cy="369332"/>
          </a:xfrm>
          <a:prstGeom prst="rect">
            <a:avLst/>
          </a:prstGeom>
          <a:solidFill>
            <a:srgbClr val="FF00FF"/>
          </a:solidFill>
          <a:ln w="12700"/>
        </p:spPr>
        <p:style>
          <a:lnRef idx="3">
            <a:schemeClr val="lt1"/>
          </a:lnRef>
          <a:fillRef idx="1">
            <a:schemeClr val="accent2"/>
          </a:fillRef>
          <a:effectRef idx="1">
            <a:schemeClr val="accent2"/>
          </a:effectRef>
          <a:fontRef idx="minor">
            <a:schemeClr val="lt1"/>
          </a:fontRef>
        </p:style>
        <p:txBody>
          <a:bodyPr wrap="square">
            <a:spAutoFit/>
          </a:bodyPr>
          <a:lstStyle/>
          <a:p>
            <a:pPr marL="457200" indent="-457200">
              <a:buNone/>
            </a:pPr>
            <a:r>
              <a:rPr lang="en-AU">
                <a:solidFill>
                  <a:schemeClr val="bg1"/>
                </a:solidFill>
              </a:rPr>
              <a:t>The ability to contract in response to chemical and/or electrical signals. </a:t>
            </a:r>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12" name="Footer Placeholder 1">
            <a:extLst>
              <a:ext uri="{FF2B5EF4-FFF2-40B4-BE49-F238E27FC236}">
                <a16:creationId xmlns:a16="http://schemas.microsoft.com/office/drawing/2014/main" id="{D34EE5EF-A157-7C47-BECD-E3731B348D3B}"/>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
        <p:nvSpPr>
          <p:cNvPr id="13" name="TextBox 12">
            <a:extLst>
              <a:ext uri="{FF2B5EF4-FFF2-40B4-BE49-F238E27FC236}">
                <a16:creationId xmlns:a16="http://schemas.microsoft.com/office/drawing/2014/main" id="{3B649382-AE4C-B040-9BA8-1FC6903AA32E}"/>
              </a:ext>
            </a:extLst>
          </p:cNvPr>
          <p:cNvSpPr txBox="1"/>
          <p:nvPr/>
        </p:nvSpPr>
        <p:spPr>
          <a:xfrm>
            <a:off x="0" y="0"/>
            <a:ext cx="9144000" cy="461665"/>
          </a:xfrm>
          <a:prstGeom prst="rect">
            <a:avLst/>
          </a:prstGeom>
          <a:solidFill>
            <a:srgbClr val="66FF3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CHARACTERISTICS OF SKELETAL MUSCLE TISSUE</a:t>
            </a:r>
          </a:p>
        </p:txBody>
      </p:sp>
      <p:sp>
        <p:nvSpPr>
          <p:cNvPr id="14" name="Rectangle 13">
            <a:extLst>
              <a:ext uri="{FF2B5EF4-FFF2-40B4-BE49-F238E27FC236}">
                <a16:creationId xmlns:a16="http://schemas.microsoft.com/office/drawing/2014/main" id="{71AB2E0E-408A-1940-8C3D-604E5CC4BF0D}"/>
              </a:ext>
            </a:extLst>
          </p:cNvPr>
          <p:cNvSpPr/>
          <p:nvPr/>
        </p:nvSpPr>
        <p:spPr>
          <a:xfrm rot="20120070">
            <a:off x="258344" y="856517"/>
            <a:ext cx="1222258" cy="369332"/>
          </a:xfrm>
          <a:prstGeom prst="rect">
            <a:avLst/>
          </a:prstGeom>
          <a:solidFill>
            <a:srgbClr val="FF0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Excitability</a:t>
            </a:r>
          </a:p>
        </p:txBody>
      </p:sp>
    </p:spTree>
    <p:extLst>
      <p:ext uri="{BB962C8B-B14F-4D97-AF65-F5344CB8AC3E}">
        <p14:creationId xmlns:p14="http://schemas.microsoft.com/office/powerpoint/2010/main" val="2549037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162" y="2678972"/>
            <a:ext cx="4617914" cy="3102702"/>
          </a:xfrm>
          <a:solidFill>
            <a:schemeClr val="bg1"/>
          </a:solidFill>
          <a:ln>
            <a:solidFill>
              <a:srgbClr val="66FF32"/>
            </a:solidFill>
          </a:ln>
        </p:spPr>
        <p:txBody>
          <a:bodyPr>
            <a:noAutofit/>
          </a:bodyPr>
          <a:lstStyle/>
          <a:p>
            <a:r>
              <a:rPr lang="en-US"/>
              <a:t>Can stretch to 1½ times its resting length</a:t>
            </a:r>
          </a:p>
          <a:p>
            <a:pPr lvl="1"/>
            <a:r>
              <a:rPr lang="en-US" sz="1800"/>
              <a:t>This </a:t>
            </a:r>
            <a:r>
              <a:rPr lang="en-AU" sz="1800"/>
              <a:t>is important because in the coordination of movements, muscles operate in pairs such that one is lengthening while the other is contracting.</a:t>
            </a:r>
            <a:endParaRPr lang="en-US" sz="1800"/>
          </a:p>
          <a:p>
            <a:r>
              <a:rPr lang="en-US"/>
              <a:t>Flexibility is highly specific to muscle groups and can be improved through regular training. </a:t>
            </a:r>
          </a:p>
          <a:p>
            <a:r>
              <a:rPr lang="en-US"/>
              <a:t>Loss of extensibility will also occur rapidly in the absence of training</a:t>
            </a:r>
          </a:p>
        </p:txBody>
      </p:sp>
      <p:sp>
        <p:nvSpPr>
          <p:cNvPr id="5" name="Slide Number Placeholder 4"/>
          <p:cNvSpPr>
            <a:spLocks noGrp="1"/>
          </p:cNvSpPr>
          <p:nvPr>
            <p:ph type="sldNum" sz="quarter" idx="12"/>
          </p:nvPr>
        </p:nvSpPr>
        <p:spPr>
          <a:xfrm>
            <a:off x="6938994" y="6454838"/>
            <a:ext cx="2133600" cy="365125"/>
          </a:xfrm>
        </p:spPr>
        <p:txBody>
          <a:bodyPr/>
          <a:lstStyle/>
          <a:p>
            <a:fld id="{FDDB2F68-3F03-4C2C-87CF-4DEA889FF116}" type="slidenum">
              <a:rPr lang="en-AU" smtClean="0">
                <a:solidFill>
                  <a:schemeClr val="tx1"/>
                </a:solidFill>
              </a:rPr>
              <a:pPr/>
              <a:t>36</a:t>
            </a:fld>
            <a:endParaRPr lang="en-AU">
              <a:solidFill>
                <a:schemeClr val="tx1"/>
              </a:solidFill>
            </a:endParaRPr>
          </a:p>
        </p:txBody>
      </p:sp>
      <p:sp>
        <p:nvSpPr>
          <p:cNvPr id="10" name="Rectangle 9"/>
          <p:cNvSpPr/>
          <p:nvPr/>
        </p:nvSpPr>
        <p:spPr>
          <a:xfrm>
            <a:off x="334161" y="1951544"/>
            <a:ext cx="4617915" cy="646331"/>
          </a:xfrm>
          <a:prstGeom prst="rect">
            <a:avLst/>
          </a:prstGeom>
          <a:solidFill>
            <a:srgbClr val="FF00FF"/>
          </a:solidFill>
          <a:ln w="12700"/>
        </p:spPr>
        <p:style>
          <a:lnRef idx="3">
            <a:schemeClr val="lt1"/>
          </a:lnRef>
          <a:fillRef idx="1">
            <a:schemeClr val="accent2"/>
          </a:fillRef>
          <a:effectRef idx="1">
            <a:schemeClr val="accent2"/>
          </a:effectRef>
          <a:fontRef idx="minor">
            <a:schemeClr val="lt1"/>
          </a:fontRef>
        </p:style>
        <p:txBody>
          <a:bodyPr wrap="square">
            <a:spAutoFit/>
          </a:bodyPr>
          <a:lstStyle/>
          <a:p>
            <a:pPr>
              <a:buNone/>
            </a:pPr>
            <a:r>
              <a:rPr lang="en-AU">
                <a:solidFill>
                  <a:schemeClr val="bg1"/>
                </a:solidFill>
              </a:rPr>
              <a:t>The capacity of a muscle to stretch beyond its normal resting length.</a:t>
            </a:r>
          </a:p>
        </p:txBody>
      </p:sp>
      <p:pic>
        <p:nvPicPr>
          <p:cNvPr id="15"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71406" y="6328631"/>
            <a:ext cx="457501" cy="457955"/>
          </a:xfrm>
          <a:prstGeom prst="rect">
            <a:avLst/>
          </a:prstGeom>
          <a:noFill/>
        </p:spPr>
      </p:pic>
      <p:sp>
        <p:nvSpPr>
          <p:cNvPr id="17" name="Footer Placeholder 1">
            <a:extLst>
              <a:ext uri="{FF2B5EF4-FFF2-40B4-BE49-F238E27FC236}">
                <a16:creationId xmlns:a16="http://schemas.microsoft.com/office/drawing/2014/main" id="{D48ACB68-BB55-A149-91AB-532763B8905A}"/>
              </a:ext>
            </a:extLst>
          </p:cNvPr>
          <p:cNvSpPr txBox="1">
            <a:spLocks/>
          </p:cNvSpPr>
          <p:nvPr/>
        </p:nvSpPr>
        <p:spPr>
          <a:xfrm>
            <a:off x="2786034" y="645483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6" name="TextBox 15">
            <a:extLst>
              <a:ext uri="{FF2B5EF4-FFF2-40B4-BE49-F238E27FC236}">
                <a16:creationId xmlns:a16="http://schemas.microsoft.com/office/drawing/2014/main" id="{913824FF-0CF9-7548-AE9A-46D70D536B67}"/>
              </a:ext>
            </a:extLst>
          </p:cNvPr>
          <p:cNvSpPr txBox="1"/>
          <p:nvPr/>
        </p:nvSpPr>
        <p:spPr>
          <a:xfrm>
            <a:off x="0" y="0"/>
            <a:ext cx="9144000" cy="461665"/>
          </a:xfrm>
          <a:prstGeom prst="rect">
            <a:avLst/>
          </a:prstGeom>
          <a:solidFill>
            <a:srgbClr val="66FF3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CHARACTERISTICS OF SKELETAL MUSCLE TISSUE</a:t>
            </a:r>
          </a:p>
        </p:txBody>
      </p:sp>
      <p:sp>
        <p:nvSpPr>
          <p:cNvPr id="19" name="Rectangle 18">
            <a:extLst>
              <a:ext uri="{FF2B5EF4-FFF2-40B4-BE49-F238E27FC236}">
                <a16:creationId xmlns:a16="http://schemas.microsoft.com/office/drawing/2014/main" id="{48064898-6581-BD48-8D3A-C1E76BE24153}"/>
              </a:ext>
            </a:extLst>
          </p:cNvPr>
          <p:cNvSpPr/>
          <p:nvPr/>
        </p:nvSpPr>
        <p:spPr>
          <a:xfrm rot="20120070">
            <a:off x="252643" y="856518"/>
            <a:ext cx="1347228" cy="369332"/>
          </a:xfrm>
          <a:prstGeom prst="rect">
            <a:avLst/>
          </a:prstGeom>
          <a:solidFill>
            <a:srgbClr val="FF0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Extensibility</a:t>
            </a:r>
          </a:p>
        </p:txBody>
      </p:sp>
      <p:pic>
        <p:nvPicPr>
          <p:cNvPr id="2052" name="Picture 4" descr="Image result for flexibility">
            <a:extLst>
              <a:ext uri="{FF2B5EF4-FFF2-40B4-BE49-F238E27FC236}">
                <a16:creationId xmlns:a16="http://schemas.microsoft.com/office/drawing/2014/main" id="{33FE7934-E2E6-AA43-8216-63E6E0AD0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846" y="1030475"/>
            <a:ext cx="3557226" cy="54243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4F44B3-5253-A540-9A56-0ECF00318484}"/>
              </a:ext>
            </a:extLst>
          </p:cNvPr>
          <p:cNvSpPr/>
          <p:nvPr/>
        </p:nvSpPr>
        <p:spPr>
          <a:xfrm>
            <a:off x="5306846" y="6454838"/>
            <a:ext cx="1963783" cy="169277"/>
          </a:xfrm>
          <a:prstGeom prst="rect">
            <a:avLst/>
          </a:prstGeom>
        </p:spPr>
        <p:txBody>
          <a:bodyPr wrap="square">
            <a:spAutoFit/>
          </a:bodyPr>
          <a:lstStyle/>
          <a:p>
            <a:r>
              <a:rPr lang="en-US" sz="500"/>
              <a:t>https://</a:t>
            </a:r>
            <a:r>
              <a:rPr lang="en-US" sz="500" err="1"/>
              <a:t>www.flickr.com</a:t>
            </a:r>
            <a:r>
              <a:rPr lang="en-US" sz="500"/>
              <a:t>/photos/16462767@N00/3983734887</a:t>
            </a:r>
          </a:p>
        </p:txBody>
      </p:sp>
    </p:spTree>
    <p:extLst>
      <p:ext uri="{BB962C8B-B14F-4D97-AF65-F5344CB8AC3E}">
        <p14:creationId xmlns:p14="http://schemas.microsoft.com/office/powerpoint/2010/main" val="806772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158" y="2012728"/>
            <a:ext cx="8429684" cy="1961576"/>
          </a:xfrm>
          <a:solidFill>
            <a:schemeClr val="bg1"/>
          </a:solidFill>
          <a:ln>
            <a:solidFill>
              <a:srgbClr val="66FF32"/>
            </a:solidFill>
          </a:ln>
        </p:spPr>
        <p:txBody>
          <a:bodyPr>
            <a:normAutofit/>
          </a:bodyPr>
          <a:lstStyle/>
          <a:p>
            <a:r>
              <a:rPr lang="en-US"/>
              <a:t>The ‘</a:t>
            </a:r>
            <a:r>
              <a:rPr lang="en-US" b="1"/>
              <a:t>all-or-none principle’</a:t>
            </a:r>
            <a:r>
              <a:rPr lang="en-US"/>
              <a:t> states that all the muscle fibres in a motor unit will either contract with 100% force or not at all.</a:t>
            </a:r>
          </a:p>
          <a:p>
            <a:r>
              <a:rPr lang="en-US"/>
              <a:t>This is determined by whether or not the signal transmitted from the brain is above or below the threshold required for contraction</a:t>
            </a:r>
          </a:p>
          <a:p>
            <a:pPr lvl="1"/>
            <a:r>
              <a:rPr lang="en-US" sz="1800"/>
              <a:t>To increases the strength of contraction, the brain simply sends more signals or stronger signals, resulting in the recruitment of more motor units.</a:t>
            </a:r>
          </a:p>
          <a:p>
            <a:endParaRPr lang="en-US" sz="2025"/>
          </a:p>
        </p:txBody>
      </p:sp>
      <p:sp>
        <p:nvSpPr>
          <p:cNvPr id="4" name="Slide Number Placeholder 3"/>
          <p:cNvSpPr>
            <a:spLocks noGrp="1"/>
          </p:cNvSpPr>
          <p:nvPr>
            <p:ph type="sldNum" sz="quarter" idx="12"/>
          </p:nvPr>
        </p:nvSpPr>
        <p:spPr/>
        <p:txBody>
          <a:bodyPr/>
          <a:lstStyle/>
          <a:p>
            <a:fld id="{FDDB2F68-3F03-4C2C-87CF-4DEA889FF116}" type="slidenum">
              <a:rPr lang="en-AU" smtClean="0">
                <a:solidFill>
                  <a:schemeClr val="tx1"/>
                </a:solidFill>
              </a:rPr>
              <a:pPr/>
              <a:t>37</a:t>
            </a:fld>
            <a:endParaRPr lang="en-AU">
              <a:solidFill>
                <a:schemeClr val="tx1"/>
              </a:solidFill>
            </a:endParaRPr>
          </a:p>
        </p:txBody>
      </p:sp>
      <p:sp>
        <p:nvSpPr>
          <p:cNvPr id="9" name="Rectangle 8"/>
          <p:cNvSpPr/>
          <p:nvPr/>
        </p:nvSpPr>
        <p:spPr>
          <a:xfrm>
            <a:off x="357158" y="1570773"/>
            <a:ext cx="8429684" cy="369332"/>
          </a:xfrm>
          <a:prstGeom prst="rect">
            <a:avLst/>
          </a:prstGeom>
          <a:solidFill>
            <a:srgbClr val="FF00FF"/>
          </a:solidFill>
          <a:ln w="12700"/>
        </p:spPr>
        <p:style>
          <a:lnRef idx="3">
            <a:schemeClr val="lt1"/>
          </a:lnRef>
          <a:fillRef idx="1">
            <a:schemeClr val="accent2"/>
          </a:fillRef>
          <a:effectRef idx="1">
            <a:schemeClr val="accent2"/>
          </a:effectRef>
          <a:fontRef idx="minor">
            <a:schemeClr val="lt1"/>
          </a:fontRef>
        </p:style>
        <p:txBody>
          <a:bodyPr wrap="square">
            <a:spAutoFit/>
          </a:bodyPr>
          <a:lstStyle/>
          <a:p>
            <a:pPr>
              <a:buNone/>
            </a:pPr>
            <a:r>
              <a:rPr lang="en-AU">
                <a:solidFill>
                  <a:schemeClr val="bg1"/>
                </a:solidFill>
              </a:rPr>
              <a:t>The ability of a muscle to contract or shorten. </a:t>
            </a:r>
            <a:endParaRPr lang="en-US">
              <a:solidFill>
                <a:schemeClr val="bg1"/>
              </a:solidFill>
            </a:endParaRPr>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01"/>
            <a:ext cx="457501" cy="457955"/>
          </a:xfrm>
          <a:prstGeom prst="rect">
            <a:avLst/>
          </a:prstGeom>
          <a:noFill/>
        </p:spPr>
      </p:pic>
      <p:sp>
        <p:nvSpPr>
          <p:cNvPr id="11" name="Footer Placeholder 1">
            <a:extLst>
              <a:ext uri="{FF2B5EF4-FFF2-40B4-BE49-F238E27FC236}">
                <a16:creationId xmlns:a16="http://schemas.microsoft.com/office/drawing/2014/main" id="{8ABF3CE4-484B-9042-8EBE-AEFED07D45F1}"/>
              </a:ext>
            </a:extLst>
          </p:cNvPr>
          <p:cNvSpPr txBox="1">
            <a:spLocks/>
          </p:cNvSpPr>
          <p:nvPr/>
        </p:nvSpPr>
        <p:spPr>
          <a:xfrm>
            <a:off x="3124199" y="654957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4" name="TextBox 13">
            <a:extLst>
              <a:ext uri="{FF2B5EF4-FFF2-40B4-BE49-F238E27FC236}">
                <a16:creationId xmlns:a16="http://schemas.microsoft.com/office/drawing/2014/main" id="{FC548B13-4715-8044-A66C-1D44230733F9}"/>
              </a:ext>
            </a:extLst>
          </p:cNvPr>
          <p:cNvSpPr txBox="1"/>
          <p:nvPr/>
        </p:nvSpPr>
        <p:spPr>
          <a:xfrm>
            <a:off x="0" y="0"/>
            <a:ext cx="9144000" cy="461665"/>
          </a:xfrm>
          <a:prstGeom prst="rect">
            <a:avLst/>
          </a:prstGeom>
          <a:solidFill>
            <a:srgbClr val="66FF3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CHARACTERISTICS OF SKELETAL MUSCLE TISSUE</a:t>
            </a:r>
          </a:p>
        </p:txBody>
      </p:sp>
      <p:sp>
        <p:nvSpPr>
          <p:cNvPr id="15" name="Rectangle 14">
            <a:extLst>
              <a:ext uri="{FF2B5EF4-FFF2-40B4-BE49-F238E27FC236}">
                <a16:creationId xmlns:a16="http://schemas.microsoft.com/office/drawing/2014/main" id="{B8F75392-4236-B74E-AB6D-1FD5BDD1C532}"/>
              </a:ext>
            </a:extLst>
          </p:cNvPr>
          <p:cNvSpPr/>
          <p:nvPr/>
        </p:nvSpPr>
        <p:spPr>
          <a:xfrm rot="20120070">
            <a:off x="241534" y="792289"/>
            <a:ext cx="1590692" cy="369332"/>
          </a:xfrm>
          <a:prstGeom prst="rect">
            <a:avLst/>
          </a:prstGeom>
          <a:solidFill>
            <a:srgbClr val="FF0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Contractibility</a:t>
            </a:r>
          </a:p>
        </p:txBody>
      </p:sp>
      <p:pic>
        <p:nvPicPr>
          <p:cNvPr id="3074" name="Picture 2" descr="Image result for large muscles">
            <a:extLst>
              <a:ext uri="{FF2B5EF4-FFF2-40B4-BE49-F238E27FC236}">
                <a16:creationId xmlns:a16="http://schemas.microsoft.com/office/drawing/2014/main" id="{D57B553C-6E5B-164F-9FDE-9A4023F4A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241" y="4032352"/>
            <a:ext cx="3706404" cy="24549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7EC583-371C-B741-B91C-736AFFF2D741}"/>
              </a:ext>
            </a:extLst>
          </p:cNvPr>
          <p:cNvSpPr/>
          <p:nvPr/>
        </p:nvSpPr>
        <p:spPr>
          <a:xfrm>
            <a:off x="4563750" y="6452495"/>
            <a:ext cx="2133600" cy="169277"/>
          </a:xfrm>
          <a:prstGeom prst="rect">
            <a:avLst/>
          </a:prstGeom>
        </p:spPr>
        <p:txBody>
          <a:bodyPr wrap="square">
            <a:spAutoFit/>
          </a:bodyPr>
          <a:lstStyle/>
          <a:p>
            <a:r>
              <a:rPr lang="en-US" sz="500"/>
              <a:t>https://</a:t>
            </a:r>
            <a:r>
              <a:rPr lang="en-US" sz="500" err="1"/>
              <a:t>www.pexels.com</a:t>
            </a:r>
            <a:r>
              <a:rPr lang="en-US" sz="500"/>
              <a:t>/photo/woman-doing-push-ups-2780762/</a:t>
            </a:r>
          </a:p>
        </p:txBody>
      </p:sp>
    </p:spTree>
    <p:extLst>
      <p:ext uri="{BB962C8B-B14F-4D97-AF65-F5344CB8AC3E}">
        <p14:creationId xmlns:p14="http://schemas.microsoft.com/office/powerpoint/2010/main" val="130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DDB2F68-3F03-4C2C-87CF-4DEA889FF116}" type="slidenum">
              <a:rPr lang="en-AU" smtClean="0">
                <a:solidFill>
                  <a:schemeClr val="tx1"/>
                </a:solidFill>
              </a:rPr>
              <a:pPr/>
              <a:t>38</a:t>
            </a:fld>
            <a:endParaRPr lang="en-AU">
              <a:solidFill>
                <a:schemeClr val="tx1"/>
              </a:solidFill>
            </a:endParaRPr>
          </a:p>
        </p:txBody>
      </p:sp>
      <p:sp>
        <p:nvSpPr>
          <p:cNvPr id="7" name="Rectangle 6"/>
          <p:cNvSpPr/>
          <p:nvPr/>
        </p:nvSpPr>
        <p:spPr>
          <a:xfrm>
            <a:off x="357158" y="1443430"/>
            <a:ext cx="8429684" cy="369332"/>
          </a:xfrm>
          <a:prstGeom prst="rect">
            <a:avLst/>
          </a:prstGeom>
          <a:solidFill>
            <a:srgbClr val="FF00FF"/>
          </a:solidFill>
          <a:ln w="12700"/>
        </p:spPr>
        <p:style>
          <a:lnRef idx="3">
            <a:schemeClr val="lt1"/>
          </a:lnRef>
          <a:fillRef idx="1">
            <a:schemeClr val="accent2"/>
          </a:fillRef>
          <a:effectRef idx="1">
            <a:schemeClr val="accent2"/>
          </a:effectRef>
          <a:fontRef idx="minor">
            <a:schemeClr val="lt1"/>
          </a:fontRef>
        </p:style>
        <p:txBody>
          <a:bodyPr wrap="square">
            <a:spAutoFit/>
          </a:bodyPr>
          <a:lstStyle/>
          <a:p>
            <a:pPr marL="457200" indent="-457200"/>
            <a:r>
              <a:rPr lang="en-AU">
                <a:solidFill>
                  <a:schemeClr val="bg1"/>
                </a:solidFill>
              </a:rPr>
              <a:t>The ability of a muscle to return to the original resting length after it has been stretched.</a:t>
            </a:r>
          </a:p>
        </p:txBody>
      </p:sp>
      <p:pic>
        <p:nvPicPr>
          <p:cNvPr id="12"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71406" y="6328631"/>
            <a:ext cx="457501" cy="457955"/>
          </a:xfrm>
          <a:prstGeom prst="rect">
            <a:avLst/>
          </a:prstGeom>
          <a:noFill/>
        </p:spPr>
      </p:pic>
      <p:sp>
        <p:nvSpPr>
          <p:cNvPr id="11" name="Footer Placeholder 1">
            <a:extLst>
              <a:ext uri="{FF2B5EF4-FFF2-40B4-BE49-F238E27FC236}">
                <a16:creationId xmlns:a16="http://schemas.microsoft.com/office/drawing/2014/main" id="{5083AD25-E233-7B4C-A4D3-071D2CB645C3}"/>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4" name="TextBox 13">
            <a:extLst>
              <a:ext uri="{FF2B5EF4-FFF2-40B4-BE49-F238E27FC236}">
                <a16:creationId xmlns:a16="http://schemas.microsoft.com/office/drawing/2014/main" id="{7029DA29-2087-614F-9CFC-EFE85D6B1D06}"/>
              </a:ext>
            </a:extLst>
          </p:cNvPr>
          <p:cNvSpPr txBox="1"/>
          <p:nvPr/>
        </p:nvSpPr>
        <p:spPr>
          <a:xfrm>
            <a:off x="0" y="0"/>
            <a:ext cx="9144000" cy="461665"/>
          </a:xfrm>
          <a:prstGeom prst="rect">
            <a:avLst/>
          </a:prstGeom>
          <a:solidFill>
            <a:srgbClr val="66FF32"/>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schemeClr val="tx1"/>
                </a:solidFill>
              </a:rPr>
              <a:t>CHARACTERISTICS OF SKELETAL MUSCLE TISSUE</a:t>
            </a:r>
          </a:p>
        </p:txBody>
      </p:sp>
      <p:sp>
        <p:nvSpPr>
          <p:cNvPr id="15" name="Rectangle 14">
            <a:extLst>
              <a:ext uri="{FF2B5EF4-FFF2-40B4-BE49-F238E27FC236}">
                <a16:creationId xmlns:a16="http://schemas.microsoft.com/office/drawing/2014/main" id="{06F6593B-8A04-3E45-8288-75DC9013C531}"/>
              </a:ext>
            </a:extLst>
          </p:cNvPr>
          <p:cNvSpPr/>
          <p:nvPr/>
        </p:nvSpPr>
        <p:spPr>
          <a:xfrm rot="20120070">
            <a:off x="254490" y="864090"/>
            <a:ext cx="1167986" cy="369332"/>
          </a:xfrm>
          <a:prstGeom prst="rect">
            <a:avLst/>
          </a:prstGeom>
          <a:solidFill>
            <a:srgbClr val="FF0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square">
            <a:spAutoFit/>
          </a:bodyPr>
          <a:lstStyle/>
          <a:p>
            <a:r>
              <a:rPr lang="en-US" b="1">
                <a:solidFill>
                  <a:schemeClr val="bg1"/>
                </a:solidFill>
                <a:latin typeface="Calibri"/>
              </a:rPr>
              <a:t>Elasticity</a:t>
            </a:r>
          </a:p>
        </p:txBody>
      </p:sp>
      <p:pic>
        <p:nvPicPr>
          <p:cNvPr id="1026" name="Picture 2" descr="Image result for baseball pitch">
            <a:extLst>
              <a:ext uri="{FF2B5EF4-FFF2-40B4-BE49-F238E27FC236}">
                <a16:creationId xmlns:a16="http://schemas.microsoft.com/office/drawing/2014/main" id="{805BF4C4-FE8D-7940-A778-01D7CCD76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58" y="2153642"/>
            <a:ext cx="4021145" cy="4063473"/>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p:cNvSpPr/>
          <p:nvPr/>
        </p:nvSpPr>
        <p:spPr>
          <a:xfrm>
            <a:off x="3199576" y="3798806"/>
            <a:ext cx="2357454" cy="285752"/>
          </a:xfrm>
          <a:prstGeom prst="leftArrow">
            <a:avLst/>
          </a:prstGeom>
          <a:solidFill>
            <a:srgbClr val="7030A0"/>
          </a:solidFill>
          <a:ln w="12700"/>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0" name="TextBox 9"/>
          <p:cNvSpPr txBox="1"/>
          <p:nvPr/>
        </p:nvSpPr>
        <p:spPr>
          <a:xfrm>
            <a:off x="5107785" y="3123341"/>
            <a:ext cx="3674911" cy="1754326"/>
          </a:xfrm>
          <a:prstGeom prst="rect">
            <a:avLst/>
          </a:prstGeom>
          <a:solidFill>
            <a:srgbClr val="7030A0"/>
          </a:solidFill>
          <a:ln w="12700"/>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a:solidFill>
                  <a:schemeClr val="bg1"/>
                </a:solidFill>
              </a:rPr>
              <a:t>During the throwing action, muscles of the chest and arm are stretched beyond resting length during the preparation phase, but then return to their resting length after the throw has been completed.</a:t>
            </a:r>
            <a:endParaRPr lang="en-AU">
              <a:solidFill>
                <a:schemeClr val="bg1"/>
              </a:solidFill>
            </a:endParaRPr>
          </a:p>
        </p:txBody>
      </p:sp>
    </p:spTree>
    <p:extLst>
      <p:ext uri="{BB962C8B-B14F-4D97-AF65-F5344CB8AC3E}">
        <p14:creationId xmlns:p14="http://schemas.microsoft.com/office/powerpoint/2010/main" val="3323682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7979" y="1061510"/>
            <a:ext cx="8568042" cy="1477328"/>
          </a:xfrm>
          <a:prstGeom prst="rect">
            <a:avLst/>
          </a:prstGeom>
          <a:ln w="19050">
            <a:solidFill>
              <a:srgbClr val="92D05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a:highlight>
                  <a:srgbClr val="FFFF00"/>
                </a:highlight>
              </a:rPr>
              <a:t>Relationship between the musculoskeletal system and joint movement in the creation of movement</a:t>
            </a:r>
          </a:p>
          <a:p>
            <a:pPr marL="285750" lvl="0" indent="-285750">
              <a:buFont typeface="Arial" panose="020B0604020202020204" pitchFamily="34" charset="0"/>
              <a:buChar char="•"/>
            </a:pPr>
            <a:r>
              <a:rPr lang="en-AU">
                <a:highlight>
                  <a:srgbClr val="FFFF00"/>
                </a:highlight>
              </a:rPr>
              <a:t>antagonist pairs</a:t>
            </a:r>
          </a:p>
          <a:p>
            <a:pPr marL="285750" indent="-285750">
              <a:buFont typeface="Arial" panose="020B0604020202020204" pitchFamily="34" charset="0"/>
              <a:buChar char="•"/>
            </a:pPr>
            <a:r>
              <a:rPr lang="en-AU">
                <a:highlight>
                  <a:srgbClr val="FFFF00"/>
                </a:highlight>
              </a:rPr>
              <a:t>origin and insertion points of muscles</a:t>
            </a:r>
          </a:p>
          <a:p>
            <a:endParaRPr lang="en-AU">
              <a:highlight>
                <a:srgbClr val="FFFF00"/>
              </a:highlight>
            </a:endParaRPr>
          </a:p>
        </p:txBody>
      </p:sp>
      <p:grpSp>
        <p:nvGrpSpPr>
          <p:cNvPr id="16" name="Group 15">
            <a:extLst>
              <a:ext uri="{FF2B5EF4-FFF2-40B4-BE49-F238E27FC236}">
                <a16:creationId xmlns:a16="http://schemas.microsoft.com/office/drawing/2014/main" id="{2602CCD8-29DA-4D17-A56F-50A4A71A75C7}"/>
              </a:ext>
            </a:extLst>
          </p:cNvPr>
          <p:cNvGrpSpPr/>
          <p:nvPr/>
        </p:nvGrpSpPr>
        <p:grpSpPr>
          <a:xfrm>
            <a:off x="142875" y="6250498"/>
            <a:ext cx="628650" cy="470983"/>
            <a:chOff x="1452530" y="6019046"/>
            <a:chExt cx="838200" cy="627976"/>
          </a:xfrm>
        </p:grpSpPr>
        <p:pic>
          <p:nvPicPr>
            <p:cNvPr id="17" name="Picture 2" descr="C:\Program Files\Microsoft Office\MEDIA\CAGCAT10\j0185604.wmf">
              <a:hlinkClick r:id="rId3" action="ppaction://hlinksldjump"/>
              <a:extLst>
                <a:ext uri="{FF2B5EF4-FFF2-40B4-BE49-F238E27FC236}">
                  <a16:creationId xmlns:a16="http://schemas.microsoft.com/office/drawing/2014/main" id="{07610217-DF12-4E6C-B8CA-759F1FA9AC6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FA2070ED-2316-45F9-87B3-02CC024C82A0}"/>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Slide Number Placeholder 2">
            <a:extLst>
              <a:ext uri="{FF2B5EF4-FFF2-40B4-BE49-F238E27FC236}">
                <a16:creationId xmlns:a16="http://schemas.microsoft.com/office/drawing/2014/main" id="{CAEE8065-255B-4F62-82D9-97DD41815CD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pPr/>
              <a:t>39</a:t>
            </a:fld>
            <a:endParaRPr lang="en-AU"/>
          </a:p>
        </p:txBody>
      </p:sp>
      <p:sp>
        <p:nvSpPr>
          <p:cNvPr id="19" name="Footer Placeholder 1">
            <a:extLst>
              <a:ext uri="{FF2B5EF4-FFF2-40B4-BE49-F238E27FC236}">
                <a16:creationId xmlns:a16="http://schemas.microsoft.com/office/drawing/2014/main" id="{6B03B2F7-BA90-4843-88BE-1CC9AA4B840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5" name="TextBox 14">
            <a:extLst>
              <a:ext uri="{FF2B5EF4-FFF2-40B4-BE49-F238E27FC236}">
                <a16:creationId xmlns:a16="http://schemas.microsoft.com/office/drawing/2014/main" id="{AA3E9911-4057-6D46-B843-16983E4A503B}"/>
              </a:ext>
            </a:extLst>
          </p:cNvPr>
          <p:cNvSpPr txBox="1"/>
          <p:nvPr/>
        </p:nvSpPr>
        <p:spPr>
          <a:xfrm>
            <a:off x="4433505" y="2329625"/>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
        <p:nvSpPr>
          <p:cNvPr id="10" name="Title 2">
            <a:extLst>
              <a:ext uri="{FF2B5EF4-FFF2-40B4-BE49-F238E27FC236}">
                <a16:creationId xmlns:a16="http://schemas.microsoft.com/office/drawing/2014/main" id="{2BFDFA3D-D002-F74A-825D-A0CD32EEF88E}"/>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Tree>
    <p:extLst>
      <p:ext uri="{BB962C8B-B14F-4D97-AF65-F5344CB8AC3E}">
        <p14:creationId xmlns:p14="http://schemas.microsoft.com/office/powerpoint/2010/main" val="130821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618751F-4ADA-1749-A82C-1469B5CF9085}"/>
              </a:ext>
            </a:extLst>
          </p:cNvPr>
          <p:cNvGraphicFramePr>
            <a:graphicFrameLocks noGrp="1"/>
          </p:cNvGraphicFramePr>
          <p:nvPr>
            <p:extLst>
              <p:ext uri="{D42A27DB-BD31-4B8C-83A1-F6EECF244321}">
                <p14:modId xmlns:p14="http://schemas.microsoft.com/office/powerpoint/2010/main" val="285189245"/>
              </p:ext>
            </p:extLst>
          </p:nvPr>
        </p:nvGraphicFramePr>
        <p:xfrm>
          <a:off x="0" y="15878"/>
          <a:ext cx="9144000" cy="6842121"/>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487898">
                <a:tc>
                  <a:txBody>
                    <a:bodyPr/>
                    <a:lstStyle/>
                    <a:p>
                      <a:pPr algn="ctr"/>
                      <a:r>
                        <a:rPr lang="en-US" sz="240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1561273">
                <a:tc>
                  <a:txBody>
                    <a:bodyPr/>
                    <a:lstStyle/>
                    <a:p>
                      <a:pPr marL="0" lvl="0" indent="0">
                        <a:buFont typeface="Arial" panose="020B0604020202020204" pitchFamily="34" charset="0"/>
                        <a:buNone/>
                      </a:pPr>
                      <a:r>
                        <a:rPr lang="en-AU" sz="1800" dirty="0">
                          <a:solidFill>
                            <a:schemeClr val="tx1"/>
                          </a:solidFill>
                          <a:hlinkClick r:id="rId2" action="ppaction://hlinksldjump"/>
                        </a:rPr>
                        <a:t>Musculoskeletal system</a:t>
                      </a:r>
                      <a:endParaRPr lang="en-AU" sz="1800" dirty="0">
                        <a:solidFill>
                          <a:schemeClr val="tx1"/>
                        </a:solidFill>
                      </a:endParaRPr>
                    </a:p>
                    <a:p>
                      <a:pPr marL="285750" lvl="0" indent="-285750">
                        <a:buFont typeface="Arial" panose="020B0604020202020204" pitchFamily="34" charset="0"/>
                        <a:buChar char="•"/>
                      </a:pPr>
                      <a:r>
                        <a:rPr lang="en-AU" sz="1800" dirty="0">
                          <a:solidFill>
                            <a:schemeClr val="tx1"/>
                          </a:solidFill>
                          <a:hlinkClick r:id="rId3" action="ppaction://hlinksldjump"/>
                        </a:rPr>
                        <a:t>Classification of joints</a:t>
                      </a:r>
                      <a:endParaRPr lang="en-AU" sz="1800" dirty="0">
                        <a:solidFill>
                          <a:schemeClr val="tx1"/>
                        </a:solidFill>
                      </a:endParaRPr>
                    </a:p>
                    <a:p>
                      <a:pPr marL="285750" lvl="0" indent="-285750">
                        <a:buFont typeface="Arial" panose="020B0604020202020204" pitchFamily="34" charset="0"/>
                        <a:buChar char="•"/>
                      </a:pPr>
                      <a:r>
                        <a:rPr lang="en-AU" sz="1800" dirty="0">
                          <a:solidFill>
                            <a:schemeClr val="tx1"/>
                          </a:solidFill>
                          <a:hlinkClick r:id="rId4" action="ppaction://hlinksldjump"/>
                        </a:rPr>
                        <a:t>Types of synovial joints</a:t>
                      </a:r>
                      <a:endParaRPr lang="en-AU" sz="1800" dirty="0">
                        <a:solidFill>
                          <a:schemeClr val="tx1"/>
                        </a:solidFill>
                      </a:endParaRPr>
                    </a:p>
                    <a:p>
                      <a:pPr marL="285750" lvl="0" indent="-285750">
                        <a:buFont typeface="Arial" panose="020B0604020202020204" pitchFamily="34" charset="0"/>
                        <a:buChar char="•"/>
                      </a:pPr>
                      <a:r>
                        <a:rPr lang="en-AU" sz="1800" dirty="0">
                          <a:solidFill>
                            <a:schemeClr val="tx1"/>
                          </a:solidFill>
                          <a:hlinkClick r:id="rId5" action="ppaction://hlinksldjump"/>
                        </a:rPr>
                        <a:t>Origin and insertion points of muscles</a:t>
                      </a:r>
                      <a:endParaRPr lang="en-AU" sz="1800" dirty="0">
                        <a:solidFill>
                          <a:schemeClr val="tx1"/>
                        </a:solidFill>
                      </a:endParaRPr>
                    </a:p>
                    <a:p>
                      <a:pPr marL="285750" lvl="0" indent="-285750">
                        <a:buFont typeface="Arial" panose="020B0604020202020204" pitchFamily="34" charset="0"/>
                        <a:buChar char="•"/>
                      </a:pPr>
                      <a:r>
                        <a:rPr lang="en-AU" sz="1800" dirty="0">
                          <a:solidFill>
                            <a:schemeClr val="tx1"/>
                          </a:solidFill>
                          <a:hlinkClick r:id="rId6" action="ppaction://hlinksldjump"/>
                        </a:rPr>
                        <a:t>Agonist and antagonist</a:t>
                      </a:r>
                      <a:endParaRPr lang="en-AU" sz="1800" dirty="0">
                        <a:solidFill>
                          <a:schemeClr val="tx1"/>
                        </a:solidFill>
                      </a:endParaRPr>
                    </a:p>
                  </a:txBody>
                  <a:tcPr anchor="ctr"/>
                </a:tc>
                <a:extLst>
                  <a:ext uri="{0D108BD9-81ED-4DB2-BD59-A6C34878D82A}">
                    <a16:rowId xmlns:a16="http://schemas.microsoft.com/office/drawing/2014/main" val="3565162204"/>
                  </a:ext>
                </a:extLst>
              </a:tr>
              <a:tr h="1854012">
                <a:tc>
                  <a:txBody>
                    <a:bodyPr/>
                    <a:lstStyle/>
                    <a:p>
                      <a:r>
                        <a:rPr lang="en-AU" sz="1800" dirty="0">
                          <a:solidFill>
                            <a:schemeClr val="tx1"/>
                          </a:solidFill>
                          <a:hlinkClick r:id="rId7" action="ppaction://hlinksldjump"/>
                        </a:rPr>
                        <a:t>Circulatory system</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8" action="ppaction://hlinksldjump"/>
                        </a:rPr>
                        <a:t>Functions </a:t>
                      </a:r>
                      <a:endParaRPr lang="en-AU" sz="1800" dirty="0">
                        <a:solidFill>
                          <a:schemeClr val="tx1"/>
                        </a:solidFill>
                      </a:endParaRPr>
                    </a:p>
                    <a:p>
                      <a:pPr marL="285750" indent="-285750">
                        <a:buFont typeface="Arial" panose="020B0604020202020204" pitchFamily="34" charset="0"/>
                        <a:buChar char="•"/>
                      </a:pPr>
                      <a:r>
                        <a:rPr lang="en-AU" sz="1800" dirty="0">
                          <a:solidFill>
                            <a:schemeClr val="tx1"/>
                          </a:solidFill>
                          <a:hlinkClick r:id="rId9" action="ppaction://hlinksldjump"/>
                        </a:rPr>
                        <a:t>Structure</a:t>
                      </a:r>
                      <a:endParaRPr lang="en-AU" sz="1800" dirty="0">
                        <a:solidFill>
                          <a:schemeClr val="tx1"/>
                        </a:solidFill>
                      </a:endParaRPr>
                    </a:p>
                    <a:p>
                      <a:pPr marL="542925" lvl="1" indent="-285750">
                        <a:buFont typeface="Arial" panose="020B0604020202020204" pitchFamily="34" charset="0"/>
                        <a:buChar char="•"/>
                      </a:pPr>
                      <a:r>
                        <a:rPr lang="en-AU" sz="1800" dirty="0">
                          <a:solidFill>
                            <a:schemeClr val="tx1"/>
                          </a:solidFill>
                          <a:hlinkClick r:id="rId9" action="ppaction://hlinksldjump"/>
                        </a:rPr>
                        <a:t>Heart</a:t>
                      </a:r>
                      <a:endParaRPr lang="en-AU" sz="1800" dirty="0">
                        <a:solidFill>
                          <a:schemeClr val="tx1"/>
                        </a:solidFill>
                      </a:endParaRPr>
                    </a:p>
                    <a:p>
                      <a:pPr marL="542925" lvl="1" indent="-285750">
                        <a:buFont typeface="Arial" panose="020B0604020202020204" pitchFamily="34" charset="0"/>
                        <a:buChar char="•"/>
                      </a:pPr>
                      <a:r>
                        <a:rPr lang="en-AU" sz="1800" dirty="0">
                          <a:solidFill>
                            <a:schemeClr val="tx1"/>
                          </a:solidFill>
                          <a:hlinkClick r:id="rId10" action="ppaction://hlinksldjump"/>
                        </a:rPr>
                        <a:t>Blood vessels</a:t>
                      </a:r>
                      <a:endParaRPr lang="en-AU" sz="1800" dirty="0">
                        <a:solidFill>
                          <a:schemeClr val="tx1"/>
                        </a:solidFill>
                      </a:endParaRPr>
                    </a:p>
                    <a:p>
                      <a:pPr marL="542925" lvl="1" indent="-285750">
                        <a:buFont typeface="Arial" panose="020B0604020202020204" pitchFamily="34" charset="0"/>
                        <a:buChar char="•"/>
                      </a:pPr>
                      <a:r>
                        <a:rPr lang="en-AU" sz="1800" dirty="0">
                          <a:solidFill>
                            <a:schemeClr val="tx1"/>
                          </a:solidFill>
                          <a:hlinkClick r:id="rId11" action="ppaction://hlinksldjump"/>
                        </a:rPr>
                        <a:t>Blood </a:t>
                      </a:r>
                      <a:endParaRPr lang="en-AU" sz="1800" dirty="0">
                        <a:solidFill>
                          <a:schemeClr val="tx1"/>
                        </a:solidFill>
                      </a:endParaRPr>
                    </a:p>
                  </a:txBody>
                  <a:tcPr anchor="ctr"/>
                </a:tc>
                <a:extLst>
                  <a:ext uri="{0D108BD9-81ED-4DB2-BD59-A6C34878D82A}">
                    <a16:rowId xmlns:a16="http://schemas.microsoft.com/office/drawing/2014/main" val="3239593485"/>
                  </a:ext>
                </a:extLst>
              </a:tr>
              <a:tr h="2146751">
                <a:tc>
                  <a:txBody>
                    <a:bodyPr/>
                    <a:lstStyle/>
                    <a:p>
                      <a:r>
                        <a:rPr lang="en-AU" sz="1800">
                          <a:solidFill>
                            <a:schemeClr val="tx1"/>
                          </a:solidFill>
                          <a:hlinkClick r:id="rId12" action="ppaction://hlinksldjump"/>
                        </a:rPr>
                        <a:t>Respiratory system</a:t>
                      </a:r>
                      <a:endParaRPr lang="en-AU" sz="1800">
                        <a:solidFill>
                          <a:schemeClr val="tx1"/>
                        </a:solidFill>
                      </a:endParaRPr>
                    </a:p>
                    <a:p>
                      <a:pPr marL="285750" indent="-285750">
                        <a:buFont typeface="Arial" panose="020B0604020202020204" pitchFamily="34" charset="0"/>
                        <a:buChar char="•"/>
                      </a:pPr>
                      <a:r>
                        <a:rPr lang="en-AU" sz="1800">
                          <a:solidFill>
                            <a:schemeClr val="tx1"/>
                          </a:solidFill>
                          <a:hlinkClick r:id="rId13" action="ppaction://hlinksldjump"/>
                        </a:rPr>
                        <a:t>Functions</a:t>
                      </a:r>
                      <a:endParaRPr lang="en-AU" sz="1800">
                        <a:solidFill>
                          <a:schemeClr val="tx1"/>
                        </a:solidFill>
                      </a:endParaRPr>
                    </a:p>
                    <a:p>
                      <a:pPr marL="285750" indent="-285750">
                        <a:buFont typeface="Arial" panose="020B0604020202020204" pitchFamily="34" charset="0"/>
                        <a:buChar char="•"/>
                      </a:pPr>
                      <a:r>
                        <a:rPr lang="en-AU" sz="1800">
                          <a:solidFill>
                            <a:schemeClr val="tx1"/>
                          </a:solidFill>
                          <a:hlinkClick r:id="rId14" action="ppaction://hlinksldjump"/>
                        </a:rPr>
                        <a:t>Structure</a:t>
                      </a:r>
                      <a:endParaRPr lang="en-AU" sz="1800">
                        <a:solidFill>
                          <a:schemeClr val="tx1"/>
                        </a:solidFill>
                      </a:endParaRPr>
                    </a:p>
                    <a:p>
                      <a:pPr marL="542925" lvl="1" indent="-285750">
                        <a:buFont typeface="Arial" panose="020B0604020202020204" pitchFamily="34" charset="0"/>
                        <a:buChar char="•"/>
                      </a:pPr>
                      <a:r>
                        <a:rPr lang="en-AU" sz="1800">
                          <a:solidFill>
                            <a:schemeClr val="tx1"/>
                          </a:solidFill>
                          <a:hlinkClick r:id="rId15" action="ppaction://hlinksldjump"/>
                        </a:rPr>
                        <a:t>Lungs</a:t>
                      </a:r>
                      <a:endParaRPr lang="en-AU" sz="1800">
                        <a:solidFill>
                          <a:schemeClr val="tx1"/>
                        </a:solidFill>
                      </a:endParaRPr>
                    </a:p>
                    <a:p>
                      <a:pPr marL="542925" lvl="1" indent="-285750">
                        <a:buFont typeface="Arial" panose="020B0604020202020204" pitchFamily="34" charset="0"/>
                        <a:buChar char="•"/>
                      </a:pPr>
                      <a:r>
                        <a:rPr lang="en-AU" sz="1800">
                          <a:solidFill>
                            <a:schemeClr val="tx1"/>
                          </a:solidFill>
                          <a:hlinkClick r:id="rId16" action="ppaction://hlinksldjump"/>
                        </a:rPr>
                        <a:t>Diaphragm</a:t>
                      </a:r>
                      <a:endParaRPr lang="en-AU" sz="1800">
                        <a:solidFill>
                          <a:schemeClr val="tx1"/>
                        </a:solidFill>
                      </a:endParaRPr>
                    </a:p>
                    <a:p>
                      <a:pPr marL="542925" lvl="1" indent="-285750">
                        <a:buFont typeface="Arial" panose="020B0604020202020204" pitchFamily="34" charset="0"/>
                        <a:buChar char="•"/>
                      </a:pPr>
                      <a:r>
                        <a:rPr lang="en-AU" sz="1800">
                          <a:solidFill>
                            <a:schemeClr val="tx1"/>
                          </a:solidFill>
                          <a:hlinkClick r:id="rId17" action="ppaction://hlinksldjump"/>
                        </a:rPr>
                        <a:t>Alveoli </a:t>
                      </a:r>
                      <a:endParaRPr lang="en-AU" sz="1800">
                        <a:solidFill>
                          <a:schemeClr val="tx1"/>
                        </a:solidFill>
                      </a:endParaRPr>
                    </a:p>
                    <a:p>
                      <a:pPr marL="285750" lvl="0" indent="-285750">
                        <a:buFont typeface="Arial" panose="020B0604020202020204" pitchFamily="34" charset="0"/>
                        <a:buChar char="•"/>
                      </a:pPr>
                      <a:r>
                        <a:rPr lang="en-AU" sz="1800">
                          <a:solidFill>
                            <a:schemeClr val="tx1"/>
                          </a:solidFill>
                          <a:hlinkClick r:id="" action="ppaction://noaction"/>
                        </a:rPr>
                        <a:t>Mechanics of breathing </a:t>
                      </a:r>
                      <a:endParaRPr lang="en-AU" sz="1800">
                        <a:solidFill>
                          <a:schemeClr val="tx1"/>
                        </a:solidFill>
                      </a:endParaRPr>
                    </a:p>
                  </a:txBody>
                  <a:tcPr anchor="ctr"/>
                </a:tc>
                <a:extLst>
                  <a:ext uri="{0D108BD9-81ED-4DB2-BD59-A6C34878D82A}">
                    <a16:rowId xmlns:a16="http://schemas.microsoft.com/office/drawing/2014/main" val="3041215394"/>
                  </a:ext>
                </a:extLst>
              </a:tr>
              <a:tr h="792187">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AU" sz="1800" dirty="0">
                          <a:solidFill>
                            <a:prstClr val="black"/>
                          </a:solidFill>
                          <a:hlinkClick r:id="rId18" action="ppaction://hlinksldjump"/>
                        </a:rPr>
                        <a:t>References</a:t>
                      </a:r>
                      <a:endParaRPr lang="en-AU" sz="1800" dirty="0">
                        <a:solidFill>
                          <a:prstClr val="black"/>
                        </a:solidFill>
                      </a:endParaRPr>
                    </a:p>
                  </a:txBody>
                  <a:tcPr anchor="ctr"/>
                </a:tc>
                <a:extLst>
                  <a:ext uri="{0D108BD9-81ED-4DB2-BD59-A6C34878D82A}">
                    <a16:rowId xmlns:a16="http://schemas.microsoft.com/office/drawing/2014/main" val="2223884835"/>
                  </a:ext>
                </a:extLst>
              </a:tr>
            </a:tbl>
          </a:graphicData>
        </a:graphic>
      </p:graphicFrame>
      <p:sp>
        <p:nvSpPr>
          <p:cNvPr id="4" name="Footer Placeholder 3">
            <a:extLst>
              <a:ext uri="{FF2B5EF4-FFF2-40B4-BE49-F238E27FC236}">
                <a16:creationId xmlns:a16="http://schemas.microsoft.com/office/drawing/2014/main" id="{0BCC8D05-8465-0845-B67E-75C590646831}"/>
              </a:ext>
            </a:extLst>
          </p:cNvPr>
          <p:cNvSpPr>
            <a:spLocks noGrp="1"/>
          </p:cNvSpPr>
          <p:nvPr>
            <p:ph type="ftr" sz="quarter" idx="11"/>
          </p:nvPr>
        </p:nvSpPr>
        <p:spPr/>
        <p:txBody>
          <a:bodyPr/>
          <a:lstStyle/>
          <a:p>
            <a:r>
              <a:rPr lang="en-AU" sz="800">
                <a:solidFill>
                  <a:schemeClr val="tx1"/>
                </a:solidFill>
              </a:rPr>
              <a:t>©PE STUDIES RESOURCES</a:t>
            </a:r>
          </a:p>
        </p:txBody>
      </p:sp>
    </p:spTree>
    <p:extLst>
      <p:ext uri="{BB962C8B-B14F-4D97-AF65-F5344CB8AC3E}">
        <p14:creationId xmlns:p14="http://schemas.microsoft.com/office/powerpoint/2010/main" val="2818883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553" y="2958612"/>
            <a:ext cx="5646200" cy="3117831"/>
          </a:xfrm>
          <a:ln>
            <a:solidFill>
              <a:srgbClr val="92D050"/>
            </a:solidFill>
          </a:ln>
        </p:spPr>
        <p:style>
          <a:lnRef idx="2">
            <a:schemeClr val="accent2"/>
          </a:lnRef>
          <a:fillRef idx="1">
            <a:schemeClr val="lt1"/>
          </a:fillRef>
          <a:effectRef idx="0">
            <a:schemeClr val="accent2"/>
          </a:effectRef>
          <a:fontRef idx="minor">
            <a:schemeClr val="dk1"/>
          </a:fontRef>
        </p:style>
        <p:txBody>
          <a:bodyPr>
            <a:noAutofit/>
          </a:bodyPr>
          <a:lstStyle/>
          <a:p>
            <a:pPr marL="42862" lvl="1" indent="0">
              <a:buNone/>
            </a:pPr>
            <a:r>
              <a:rPr lang="en-AU" sz="1700" b="1">
                <a:solidFill>
                  <a:srgbClr val="FF0000"/>
                </a:solidFill>
              </a:rPr>
              <a:t>PRODUCING MOVEMENT</a:t>
            </a:r>
            <a:endParaRPr lang="en-AU" sz="1700">
              <a:solidFill>
                <a:schemeClr val="bg1"/>
              </a:solidFill>
            </a:endParaRPr>
          </a:p>
          <a:p>
            <a:pPr marL="600060" lvl="2" indent="-257168"/>
            <a:r>
              <a:rPr lang="en-AU" sz="1700"/>
              <a:t>Skeletal muscles which are consciously controlled (voluntary – “think then do”) are attached to 2 different  bones across a joint</a:t>
            </a:r>
          </a:p>
          <a:p>
            <a:pPr marL="600060" lvl="2" indent="-257168"/>
            <a:r>
              <a:rPr lang="en-US" sz="1700"/>
              <a:t>To create movement e.g. walking, swimming, the CNS delivers a message from the brain to the relevant muscle to contract, resulting in a pulling force to be exerted on the bone which causes movement to occur.</a:t>
            </a:r>
          </a:p>
          <a:p>
            <a:pPr marL="600060" lvl="2" indent="-257168"/>
            <a:r>
              <a:rPr lang="en-US" sz="1700"/>
              <a:t>This enables the human body to perform day to day tasks and to respond quickly to changes in the external environment e.g. changing direction in a game of sport</a:t>
            </a:r>
          </a:p>
        </p:txBody>
      </p:sp>
      <p:pic>
        <p:nvPicPr>
          <p:cNvPr id="1026" name="Picture 2" descr="Sport, Athletics, High Jump, Junior Gala Mannhe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966" y="1351213"/>
            <a:ext cx="3083199" cy="4624801"/>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7106199" y="5945430"/>
            <a:ext cx="2037801" cy="184666"/>
          </a:xfrm>
          <a:prstGeom prst="rect">
            <a:avLst/>
          </a:prstGeom>
        </p:spPr>
        <p:txBody>
          <a:bodyPr wrap="square">
            <a:spAutoFit/>
          </a:bodyPr>
          <a:lstStyle/>
          <a:p>
            <a:pPr algn="ctr"/>
            <a:r>
              <a:rPr lang="en-AU" sz="600"/>
              <a:t>https://pixabay.com/en/sport-athletics-high-jump-659563/</a:t>
            </a:r>
          </a:p>
        </p:txBody>
      </p:sp>
      <p:pic>
        <p:nvPicPr>
          <p:cNvPr id="15" name="Picture 2" descr="C:\Program Files\Microsoft Office\MEDIA\CAGCAT10\j0185604.wmf">
            <a:hlinkClick r:id="rId4" action="ppaction://hlinksldjump"/>
            <a:extLst>
              <a:ext uri="{FF2B5EF4-FFF2-40B4-BE49-F238E27FC236}">
                <a16:creationId xmlns:a16="http://schemas.microsoft.com/office/drawing/2014/main" id="{D9AECBC4-B635-4A09-AD84-F9F2F475F4DD}"/>
              </a:ext>
            </a:extLst>
          </p:cNvPr>
          <p:cNvPicPr>
            <a:picLocks noChangeAspect="1" noChangeArrowheads="1"/>
          </p:cNvPicPr>
          <p:nvPr/>
        </p:nvPicPr>
        <p:blipFill>
          <a:blip r:embed="rId5" cstate="print"/>
          <a:srcRect/>
          <a:stretch>
            <a:fillRect/>
          </a:stretch>
        </p:blipFill>
        <p:spPr bwMode="auto">
          <a:xfrm>
            <a:off x="116553" y="6261110"/>
            <a:ext cx="343126" cy="343466"/>
          </a:xfrm>
          <a:prstGeom prst="rect">
            <a:avLst/>
          </a:prstGeom>
          <a:noFill/>
        </p:spPr>
      </p:pic>
      <p:sp>
        <p:nvSpPr>
          <p:cNvPr id="16" name="TextBox 15">
            <a:hlinkClick r:id="rId4" action="ppaction://hlinksldjump"/>
            <a:extLst>
              <a:ext uri="{FF2B5EF4-FFF2-40B4-BE49-F238E27FC236}">
                <a16:creationId xmlns:a16="http://schemas.microsoft.com/office/drawing/2014/main" id="{D50BCE6B-AB4C-4C04-8021-DECA543640BC}"/>
              </a:ext>
            </a:extLst>
          </p:cNvPr>
          <p:cNvSpPr txBox="1"/>
          <p:nvPr/>
        </p:nvSpPr>
        <p:spPr>
          <a:xfrm>
            <a:off x="-26209" y="6604576"/>
            <a:ext cx="628650" cy="184666"/>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sp>
        <p:nvSpPr>
          <p:cNvPr id="5" name="Slide Number Placeholder 4">
            <a:extLst>
              <a:ext uri="{FF2B5EF4-FFF2-40B4-BE49-F238E27FC236}">
                <a16:creationId xmlns:a16="http://schemas.microsoft.com/office/drawing/2014/main" id="{92F9F053-7A37-43B6-9B80-649D6EC4D697}"/>
              </a:ext>
            </a:extLst>
          </p:cNvPr>
          <p:cNvSpPr>
            <a:spLocks noGrp="1"/>
          </p:cNvSpPr>
          <p:nvPr>
            <p:ph type="sldNum" sz="quarter" idx="12"/>
          </p:nvPr>
        </p:nvSpPr>
        <p:spPr/>
        <p:txBody>
          <a:bodyPr/>
          <a:lstStyle/>
          <a:p>
            <a:fld id="{ED159240-0329-477E-B1DB-8906887F1505}" type="slidenum">
              <a:rPr lang="en-AU" smtClean="0"/>
              <a:pPr/>
              <a:t>40</a:t>
            </a:fld>
            <a:endParaRPr lang="en-AU"/>
          </a:p>
        </p:txBody>
      </p:sp>
      <p:sp>
        <p:nvSpPr>
          <p:cNvPr id="13" name="Title 2">
            <a:extLst>
              <a:ext uri="{FF2B5EF4-FFF2-40B4-BE49-F238E27FC236}">
                <a16:creationId xmlns:a16="http://schemas.microsoft.com/office/drawing/2014/main" id="{E5567D63-1A45-784D-A00B-14B612340EA1}"/>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
        <p:nvSpPr>
          <p:cNvPr id="11" name="Footer Placeholder 1">
            <a:extLst>
              <a:ext uri="{FF2B5EF4-FFF2-40B4-BE49-F238E27FC236}">
                <a16:creationId xmlns:a16="http://schemas.microsoft.com/office/drawing/2014/main" id="{06EDD343-228C-9442-9538-9D124D32C55E}"/>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
        <p:nvSpPr>
          <p:cNvPr id="4" name="Rectangle 3">
            <a:extLst>
              <a:ext uri="{FF2B5EF4-FFF2-40B4-BE49-F238E27FC236}">
                <a16:creationId xmlns:a16="http://schemas.microsoft.com/office/drawing/2014/main" id="{87F38B24-2CB9-934E-B110-0A02B3A73160}"/>
              </a:ext>
            </a:extLst>
          </p:cNvPr>
          <p:cNvSpPr/>
          <p:nvPr/>
        </p:nvSpPr>
        <p:spPr>
          <a:xfrm>
            <a:off x="116553" y="1075473"/>
            <a:ext cx="5646200" cy="1631216"/>
          </a:xfrm>
          <a:prstGeom prst="rect">
            <a:avLst/>
          </a:prstGeom>
          <a:solidFill>
            <a:srgbClr val="7030A0"/>
          </a:solidFill>
        </p:spPr>
        <p:txBody>
          <a:bodyPr wrap="square">
            <a:spAutoFit/>
          </a:bodyPr>
          <a:lstStyle/>
          <a:p>
            <a:r>
              <a:rPr lang="en-AU">
                <a:solidFill>
                  <a:schemeClr val="bg1"/>
                </a:solidFill>
              </a:rPr>
              <a:t>The human body is made up of over 600 muscles, working together to provide both conscious and subconscious movements for the human body. </a:t>
            </a:r>
          </a:p>
          <a:p>
            <a:pPr marL="457189" indent="-457189"/>
            <a:endParaRPr lang="en-AU" sz="1000">
              <a:solidFill>
                <a:schemeClr val="bg1"/>
              </a:solidFill>
            </a:endParaRPr>
          </a:p>
          <a:p>
            <a:r>
              <a:rPr lang="en-AU">
                <a:solidFill>
                  <a:schemeClr val="bg1"/>
                </a:solidFill>
              </a:rPr>
              <a:t>One of the major functions of the muscular system is to produce movement</a:t>
            </a:r>
          </a:p>
        </p:txBody>
      </p:sp>
    </p:spTree>
    <p:extLst>
      <p:ext uri="{BB962C8B-B14F-4D97-AF65-F5344CB8AC3E}">
        <p14:creationId xmlns:p14="http://schemas.microsoft.com/office/powerpoint/2010/main" val="1700056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609" y="955662"/>
            <a:ext cx="4619044" cy="4974876"/>
          </a:xfrm>
          <a:ln>
            <a:solidFill>
              <a:srgbClr val="92D050"/>
            </a:solidFill>
          </a:ln>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AU" sz="1700">
                <a:solidFill>
                  <a:schemeClr val="tx1"/>
                </a:solidFill>
              </a:rPr>
              <a:t>Muscles have </a:t>
            </a:r>
            <a:r>
              <a:rPr lang="en-AU" sz="1700" u="sng">
                <a:solidFill>
                  <a:schemeClr val="tx1"/>
                </a:solidFill>
              </a:rPr>
              <a:t>two attachment points</a:t>
            </a:r>
            <a:r>
              <a:rPr lang="en-AU" sz="1700">
                <a:solidFill>
                  <a:schemeClr val="tx1"/>
                </a:solidFill>
              </a:rPr>
              <a:t> onto the skeleton. Each attachment is on a different bone and </a:t>
            </a:r>
            <a:r>
              <a:rPr lang="en-AU" sz="1700" u="sng">
                <a:solidFill>
                  <a:schemeClr val="tx1"/>
                </a:solidFill>
              </a:rPr>
              <a:t>across a joint</a:t>
            </a:r>
            <a:r>
              <a:rPr lang="en-AU" sz="1700">
                <a:solidFill>
                  <a:schemeClr val="tx1"/>
                </a:solidFill>
              </a:rPr>
              <a:t>.</a:t>
            </a:r>
          </a:p>
          <a:p>
            <a:pPr>
              <a:buNone/>
            </a:pPr>
            <a:endParaRPr lang="en-AU" sz="1000" b="1">
              <a:solidFill>
                <a:srgbClr val="FF0000"/>
              </a:solidFill>
            </a:endParaRPr>
          </a:p>
          <a:p>
            <a:pPr lvl="1">
              <a:buFont typeface="Arial" panose="020B0604020202020204" pitchFamily="34" charset="0"/>
              <a:buChar char="•"/>
            </a:pPr>
            <a:endParaRPr lang="en-AU" sz="1700"/>
          </a:p>
          <a:p>
            <a:pPr lvl="1">
              <a:buFont typeface="Arial" panose="020B0604020202020204" pitchFamily="34" charset="0"/>
              <a:buChar char="•"/>
            </a:pPr>
            <a:r>
              <a:rPr lang="en-AU" sz="1700"/>
              <a:t>The origin of a muscle is the attachment onto the bone that does not move when the muscle contracts. </a:t>
            </a:r>
          </a:p>
          <a:p>
            <a:pPr lvl="1">
              <a:buFont typeface="Arial" panose="020B0604020202020204" pitchFamily="34" charset="0"/>
              <a:buChar char="•"/>
            </a:pPr>
            <a:r>
              <a:rPr lang="en-AU" sz="1700"/>
              <a:t>The origin of a muscle is the attachment point at the proximal end (closer to midline of the body). </a:t>
            </a:r>
          </a:p>
          <a:p>
            <a:pPr lvl="1">
              <a:buNone/>
            </a:pPr>
            <a:endParaRPr lang="en-US" sz="1000">
              <a:solidFill>
                <a:schemeClr val="bg1"/>
              </a:solidFill>
            </a:endParaRPr>
          </a:p>
          <a:p>
            <a:pPr lvl="1">
              <a:buFont typeface="Arial" panose="020B0604020202020204" pitchFamily="34" charset="0"/>
              <a:buChar char="•"/>
            </a:pPr>
            <a:endParaRPr lang="en-US" sz="1700"/>
          </a:p>
          <a:p>
            <a:pPr lvl="1">
              <a:buFont typeface="Arial" panose="020B0604020202020204" pitchFamily="34" charset="0"/>
              <a:buChar char="•"/>
            </a:pPr>
            <a:r>
              <a:rPr lang="en-US" sz="1700"/>
              <a:t>The insertion is attached to the bone which moves more when the muscle contracts.</a:t>
            </a:r>
          </a:p>
          <a:p>
            <a:pPr lvl="1">
              <a:buFont typeface="Arial" panose="020B0604020202020204" pitchFamily="34" charset="0"/>
              <a:buChar char="•"/>
            </a:pPr>
            <a:r>
              <a:rPr lang="en-US" sz="1700"/>
              <a:t>Insertion of a muscle is the attachment point at the distal end (further from midline of the body</a:t>
            </a:r>
          </a:p>
        </p:txBody>
      </p:sp>
      <p:pic>
        <p:nvPicPr>
          <p:cNvPr id="6" name="Picture 5"/>
          <p:cNvPicPr>
            <a:picLocks noChangeAspect="1"/>
          </p:cNvPicPr>
          <p:nvPr/>
        </p:nvPicPr>
        <p:blipFill>
          <a:blip r:embed="rId3"/>
          <a:stretch>
            <a:fillRect/>
          </a:stretch>
        </p:blipFill>
        <p:spPr>
          <a:xfrm>
            <a:off x="5568219" y="1947244"/>
            <a:ext cx="2631670" cy="34022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4869198" y="5177342"/>
            <a:ext cx="1458162" cy="5078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sz="1350"/>
              <a:t>Insertion of Triceps</a:t>
            </a:r>
            <a:endParaRPr lang="en-US" sz="1350"/>
          </a:p>
        </p:txBody>
      </p:sp>
      <p:sp>
        <p:nvSpPr>
          <p:cNvPr id="8" name="TextBox 7"/>
          <p:cNvSpPr txBox="1"/>
          <p:nvPr/>
        </p:nvSpPr>
        <p:spPr>
          <a:xfrm>
            <a:off x="4819756" y="3186054"/>
            <a:ext cx="1592797" cy="3000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sz="1350"/>
              <a:t>Insertion of Biceps</a:t>
            </a:r>
            <a:endParaRPr lang="en-US" sz="1350"/>
          </a:p>
        </p:txBody>
      </p:sp>
      <p:sp>
        <p:nvSpPr>
          <p:cNvPr id="9" name="TextBox 8"/>
          <p:cNvSpPr txBox="1"/>
          <p:nvPr/>
        </p:nvSpPr>
        <p:spPr>
          <a:xfrm>
            <a:off x="7296104" y="3250869"/>
            <a:ext cx="1268760" cy="5078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sz="1350"/>
              <a:t>Origin of Biceps</a:t>
            </a:r>
            <a:endParaRPr lang="en-US" sz="1350"/>
          </a:p>
        </p:txBody>
      </p:sp>
      <p:sp>
        <p:nvSpPr>
          <p:cNvPr id="2" name="TextBox 1"/>
          <p:cNvSpPr txBox="1"/>
          <p:nvPr/>
        </p:nvSpPr>
        <p:spPr>
          <a:xfrm>
            <a:off x="7148223" y="5529401"/>
            <a:ext cx="1458162" cy="3000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sz="1350"/>
              <a:t>Origin of Triceps</a:t>
            </a:r>
            <a:endParaRPr lang="en-US" sz="1350"/>
          </a:p>
        </p:txBody>
      </p:sp>
      <p:cxnSp>
        <p:nvCxnSpPr>
          <p:cNvPr id="11" name="Straight Arrow Connector 10"/>
          <p:cNvCxnSpPr>
            <a:stCxn id="9" idx="2"/>
          </p:cNvCxnSpPr>
          <p:nvPr/>
        </p:nvCxnSpPr>
        <p:spPr>
          <a:xfrm>
            <a:off x="7930484" y="3758700"/>
            <a:ext cx="13692" cy="464280"/>
          </a:xfrm>
          <a:prstGeom prst="straightConnector1">
            <a:avLst/>
          </a:prstGeom>
          <a:ln w="31750">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a:off x="5916906" y="3504784"/>
            <a:ext cx="198065" cy="627831"/>
          </a:xfrm>
          <a:prstGeom prst="straightConnector1">
            <a:avLst/>
          </a:prstGeom>
          <a:ln w="31750">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a:stCxn id="2" idx="0"/>
          </p:cNvCxnSpPr>
          <p:nvPr/>
        </p:nvCxnSpPr>
        <p:spPr>
          <a:xfrm flipH="1" flipV="1">
            <a:off x="7845048" y="5021801"/>
            <a:ext cx="32256" cy="507600"/>
          </a:xfrm>
          <a:prstGeom prst="straightConnector1">
            <a:avLst/>
          </a:prstGeom>
          <a:ln w="31750">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V="1">
            <a:off x="5393913" y="4295278"/>
            <a:ext cx="310187" cy="882064"/>
          </a:xfrm>
          <a:prstGeom prst="straightConnector1">
            <a:avLst/>
          </a:prstGeom>
          <a:ln w="31750">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29" name="Rectangle 28"/>
          <p:cNvSpPr/>
          <p:nvPr/>
        </p:nvSpPr>
        <p:spPr>
          <a:xfrm>
            <a:off x="5712413" y="5841193"/>
            <a:ext cx="1401724" cy="276999"/>
          </a:xfrm>
          <a:prstGeom prst="rect">
            <a:avLst/>
          </a:prstGeom>
        </p:spPr>
        <p:txBody>
          <a:bodyPr wrap="square">
            <a:spAutoFit/>
          </a:bodyPr>
          <a:lstStyle/>
          <a:p>
            <a:r>
              <a:rPr lang="en-AU" sz="600"/>
              <a:t>https://</a:t>
            </a:r>
            <a:r>
              <a:rPr lang="en-AU" sz="600" err="1"/>
              <a:t>commons.wikimedia.org</a:t>
            </a:r>
            <a:r>
              <a:rPr lang="en-AU" sz="600"/>
              <a:t>/wiki/</a:t>
            </a:r>
            <a:r>
              <a:rPr lang="en-AU" sz="600" err="1"/>
              <a:t>File:Biceps</a:t>
            </a:r>
            <a:r>
              <a:rPr lang="en-AU" sz="600"/>
              <a:t>_(PSF).</a:t>
            </a:r>
            <a:r>
              <a:rPr lang="en-AU" sz="600" err="1"/>
              <a:t>png</a:t>
            </a:r>
            <a:endParaRPr lang="en-AU" sz="600"/>
          </a:p>
        </p:txBody>
      </p:sp>
      <p:grpSp>
        <p:nvGrpSpPr>
          <p:cNvPr id="28" name="Group 27">
            <a:extLst>
              <a:ext uri="{FF2B5EF4-FFF2-40B4-BE49-F238E27FC236}">
                <a16:creationId xmlns:a16="http://schemas.microsoft.com/office/drawing/2014/main" id="{FD350C81-2959-4486-BA07-BC6D03325AB2}"/>
              </a:ext>
            </a:extLst>
          </p:cNvPr>
          <p:cNvGrpSpPr/>
          <p:nvPr/>
        </p:nvGrpSpPr>
        <p:grpSpPr>
          <a:xfrm>
            <a:off x="0" y="6264978"/>
            <a:ext cx="628650" cy="470983"/>
            <a:chOff x="1452530" y="6019046"/>
            <a:chExt cx="838200" cy="627976"/>
          </a:xfrm>
        </p:grpSpPr>
        <p:pic>
          <p:nvPicPr>
            <p:cNvPr id="30" name="Picture 2" descr="C:\Program Files\Microsoft Office\MEDIA\CAGCAT10\j0185604.wmf">
              <a:hlinkClick r:id="rId4" action="ppaction://hlinksldjump"/>
              <a:extLst>
                <a:ext uri="{FF2B5EF4-FFF2-40B4-BE49-F238E27FC236}">
                  <a16:creationId xmlns:a16="http://schemas.microsoft.com/office/drawing/2014/main" id="{3ED6A960-EAB2-43C7-B671-B2D08AB47E7B}"/>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31" name="TextBox 30">
              <a:hlinkClick r:id="rId4" action="ppaction://hlinksldjump"/>
              <a:extLst>
                <a:ext uri="{FF2B5EF4-FFF2-40B4-BE49-F238E27FC236}">
                  <a16:creationId xmlns:a16="http://schemas.microsoft.com/office/drawing/2014/main" id="{929E6E08-CAD4-4995-BECA-823A1F1B167E}"/>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5" name="Slide Number Placeholder 4">
            <a:extLst>
              <a:ext uri="{FF2B5EF4-FFF2-40B4-BE49-F238E27FC236}">
                <a16:creationId xmlns:a16="http://schemas.microsoft.com/office/drawing/2014/main" id="{90716EC8-10A8-4D83-9260-B980F6393139}"/>
              </a:ext>
            </a:extLst>
          </p:cNvPr>
          <p:cNvSpPr>
            <a:spLocks noGrp="1"/>
          </p:cNvSpPr>
          <p:nvPr>
            <p:ph type="sldNum" sz="quarter" idx="12"/>
          </p:nvPr>
        </p:nvSpPr>
        <p:spPr>
          <a:xfrm>
            <a:off x="6672942" y="6452428"/>
            <a:ext cx="2133600" cy="365125"/>
          </a:xfrm>
        </p:spPr>
        <p:txBody>
          <a:bodyPr/>
          <a:lstStyle/>
          <a:p>
            <a:fld id="{ED159240-0329-477E-B1DB-8906887F1505}" type="slidenum">
              <a:rPr lang="en-AU" smtClean="0"/>
              <a:pPr/>
              <a:t>41</a:t>
            </a:fld>
            <a:endParaRPr lang="en-AU"/>
          </a:p>
        </p:txBody>
      </p:sp>
      <p:sp>
        <p:nvSpPr>
          <p:cNvPr id="23" name="Title 2">
            <a:extLst>
              <a:ext uri="{FF2B5EF4-FFF2-40B4-BE49-F238E27FC236}">
                <a16:creationId xmlns:a16="http://schemas.microsoft.com/office/drawing/2014/main" id="{8BCC5C8D-A242-4145-9762-EDDCE5C67F03}"/>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
        <p:nvSpPr>
          <p:cNvPr id="24" name="TextBox 23">
            <a:extLst>
              <a:ext uri="{FF2B5EF4-FFF2-40B4-BE49-F238E27FC236}">
                <a16:creationId xmlns:a16="http://schemas.microsoft.com/office/drawing/2014/main" id="{0EF1690C-926A-8144-91CA-5E5E8E98939E}"/>
              </a:ext>
            </a:extLst>
          </p:cNvPr>
          <p:cNvSpPr txBox="1"/>
          <p:nvPr/>
        </p:nvSpPr>
        <p:spPr>
          <a:xfrm>
            <a:off x="203863" y="1913606"/>
            <a:ext cx="1131526" cy="369332"/>
          </a:xfrm>
          <a:prstGeom prst="rect">
            <a:avLst/>
          </a:prstGeom>
          <a:solidFill>
            <a:srgbClr val="FF0000"/>
          </a:solidFill>
          <a:ln w="1905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a:t>Origin</a:t>
            </a:r>
            <a:endParaRPr lang="en-AU" b="1"/>
          </a:p>
        </p:txBody>
      </p:sp>
      <p:sp>
        <p:nvSpPr>
          <p:cNvPr id="25" name="TextBox 24">
            <a:extLst>
              <a:ext uri="{FF2B5EF4-FFF2-40B4-BE49-F238E27FC236}">
                <a16:creationId xmlns:a16="http://schemas.microsoft.com/office/drawing/2014/main" id="{72FFD754-072A-8C43-A60C-25E19583B752}"/>
              </a:ext>
            </a:extLst>
          </p:cNvPr>
          <p:cNvSpPr txBox="1"/>
          <p:nvPr/>
        </p:nvSpPr>
        <p:spPr>
          <a:xfrm>
            <a:off x="203863" y="4038314"/>
            <a:ext cx="1131526" cy="369332"/>
          </a:xfrm>
          <a:prstGeom prst="rect">
            <a:avLst/>
          </a:prstGeom>
          <a:solidFill>
            <a:srgbClr val="FF0000"/>
          </a:solidFill>
          <a:ln w="1905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a:t>Insertion</a:t>
            </a:r>
            <a:endParaRPr lang="en-AU" b="1"/>
          </a:p>
        </p:txBody>
      </p:sp>
      <p:sp>
        <p:nvSpPr>
          <p:cNvPr id="26" name="Footer Placeholder 1">
            <a:extLst>
              <a:ext uri="{FF2B5EF4-FFF2-40B4-BE49-F238E27FC236}">
                <a16:creationId xmlns:a16="http://schemas.microsoft.com/office/drawing/2014/main" id="{098DF713-0C3A-4246-BCE7-6A18E4304FFF}"/>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402259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716" y="829590"/>
            <a:ext cx="8522930" cy="2244059"/>
          </a:xfrm>
          <a:ln>
            <a:solidFill>
              <a:srgbClr val="92D050"/>
            </a:solidFill>
          </a:ln>
        </p:spPr>
        <p:style>
          <a:lnRef idx="2">
            <a:schemeClr val="accent2"/>
          </a:lnRef>
          <a:fillRef idx="1">
            <a:schemeClr val="lt1"/>
          </a:fillRef>
          <a:effectRef idx="0">
            <a:schemeClr val="accent2"/>
          </a:effectRef>
          <a:fontRef idx="minor">
            <a:schemeClr val="dk1"/>
          </a:fontRef>
        </p:style>
        <p:txBody>
          <a:bodyPr>
            <a:noAutofit/>
          </a:bodyPr>
          <a:lstStyle/>
          <a:p>
            <a:r>
              <a:rPr lang="en-US"/>
              <a:t>How do muscles help us to move?</a:t>
            </a:r>
          </a:p>
          <a:p>
            <a:pPr lvl="1"/>
            <a:r>
              <a:rPr lang="en-US" sz="1800"/>
              <a:t>When a muscle contracts, it pulls on 1 of the 2 bones to which it is attached, creating movement.</a:t>
            </a:r>
          </a:p>
          <a:p>
            <a:pPr lvl="1"/>
            <a:r>
              <a:rPr lang="en-US" sz="1800"/>
              <a:t>All muscles work across a joint and when contraction occurs, movement takes place altering the joint angle.</a:t>
            </a:r>
          </a:p>
          <a:p>
            <a:pPr lvl="1"/>
            <a:r>
              <a:rPr lang="en-US" sz="1800"/>
              <a:t>Once a muscle contracts to move a bone, another muscle must contract to return the bone to its original position –  muscles work in pairs to produce movement.</a:t>
            </a:r>
            <a:endParaRPr lang="en-AU" sz="1800"/>
          </a:p>
        </p:txBody>
      </p:sp>
      <p:sp>
        <p:nvSpPr>
          <p:cNvPr id="5" name="Slide Number Placeholder 4"/>
          <p:cNvSpPr>
            <a:spLocks noGrp="1"/>
          </p:cNvSpPr>
          <p:nvPr>
            <p:ph type="sldNum" sz="quarter" idx="12"/>
          </p:nvPr>
        </p:nvSpPr>
        <p:spPr>
          <a:xfrm>
            <a:off x="7380447" y="6396268"/>
            <a:ext cx="1600200" cy="273844"/>
          </a:xfrm>
        </p:spPr>
        <p:txBody>
          <a:bodyPr/>
          <a:lstStyle/>
          <a:p>
            <a:fld id="{FDDB2F68-3F03-4C2C-87CF-4DEA889FF116}" type="slidenum">
              <a:rPr lang="en-AU" smtClean="0"/>
              <a:pPr/>
              <a:t>42</a:t>
            </a:fld>
            <a:endParaRPr lang="en-AU"/>
          </a:p>
        </p:txBody>
      </p:sp>
      <p:sp>
        <p:nvSpPr>
          <p:cNvPr id="6" name="TextBox 5"/>
          <p:cNvSpPr txBox="1"/>
          <p:nvPr/>
        </p:nvSpPr>
        <p:spPr>
          <a:xfrm>
            <a:off x="5383623" y="3396131"/>
            <a:ext cx="3597023" cy="2677656"/>
          </a:xfrm>
          <a:prstGeom prst="rect">
            <a:avLst/>
          </a:prstGeom>
          <a:solidFill>
            <a:srgbClr val="FF00FF"/>
          </a:solidFill>
          <a:ln w="28575">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b="1">
                <a:solidFill>
                  <a:schemeClr val="bg1"/>
                </a:solidFill>
              </a:rPr>
              <a:t>Picture 1 </a:t>
            </a:r>
            <a:endParaRPr lang="en-US" sz="1400">
              <a:solidFill>
                <a:schemeClr val="bg1"/>
              </a:solidFill>
            </a:endParaRPr>
          </a:p>
          <a:p>
            <a:pPr lvl="1"/>
            <a:r>
              <a:rPr lang="en-US" sz="1400">
                <a:solidFill>
                  <a:schemeClr val="bg1"/>
                </a:solidFill>
              </a:rPr>
              <a:t>Player brings back his kicking leg</a:t>
            </a:r>
          </a:p>
          <a:p>
            <a:pPr lvl="1"/>
            <a:r>
              <a:rPr lang="en-US" sz="1400">
                <a:solidFill>
                  <a:schemeClr val="bg1"/>
                </a:solidFill>
              </a:rPr>
              <a:t>by contracting his hamstrings and relaxing his quadriceps</a:t>
            </a:r>
          </a:p>
          <a:p>
            <a:endParaRPr lang="en-US" sz="1400">
              <a:solidFill>
                <a:schemeClr val="bg1"/>
              </a:solidFill>
            </a:endParaRPr>
          </a:p>
          <a:p>
            <a:r>
              <a:rPr lang="en-US" sz="1400" b="1">
                <a:solidFill>
                  <a:schemeClr val="bg1"/>
                </a:solidFill>
              </a:rPr>
              <a:t>Picture 2 </a:t>
            </a:r>
          </a:p>
          <a:p>
            <a:pPr lvl="1"/>
            <a:r>
              <a:rPr lang="en-US" sz="1400">
                <a:solidFill>
                  <a:schemeClr val="bg1"/>
                </a:solidFill>
              </a:rPr>
              <a:t>Player extends her kicking leg by contracting her quadriceps and relaxing her hamstrings.</a:t>
            </a:r>
          </a:p>
          <a:p>
            <a:endParaRPr lang="en-US" sz="1400">
              <a:solidFill>
                <a:schemeClr val="bg1"/>
              </a:solidFill>
            </a:endParaRPr>
          </a:p>
          <a:p>
            <a:r>
              <a:rPr lang="en-US" sz="1400">
                <a:solidFill>
                  <a:schemeClr val="bg1"/>
                </a:solidFill>
              </a:rPr>
              <a:t>In both instances movement occurs around the knee and hip joints which change angle.</a:t>
            </a:r>
          </a:p>
        </p:txBody>
      </p:sp>
      <p:pic>
        <p:nvPicPr>
          <p:cNvPr id="7" name="Picture 6"/>
          <p:cNvPicPr>
            <a:picLocks noChangeAspect="1"/>
          </p:cNvPicPr>
          <p:nvPr/>
        </p:nvPicPr>
        <p:blipFill>
          <a:blip r:embed="rId2"/>
          <a:stretch>
            <a:fillRect/>
          </a:stretch>
        </p:blipFill>
        <p:spPr>
          <a:xfrm>
            <a:off x="858515" y="3426444"/>
            <a:ext cx="2171699" cy="2512156"/>
          </a:xfrm>
          <a:prstGeom prst="rect">
            <a:avLst/>
          </a:prstGeom>
          <a:ln w="38100">
            <a:solidFill>
              <a:srgbClr val="0070C0"/>
            </a:solidFill>
          </a:ln>
        </p:spPr>
      </p:pic>
      <p:sp>
        <p:nvSpPr>
          <p:cNvPr id="8" name="Rectangle 7"/>
          <p:cNvSpPr/>
          <p:nvPr/>
        </p:nvSpPr>
        <p:spPr>
          <a:xfrm>
            <a:off x="1167991" y="5938600"/>
            <a:ext cx="1438214" cy="184666"/>
          </a:xfrm>
          <a:prstGeom prst="rect">
            <a:avLst/>
          </a:prstGeom>
        </p:spPr>
        <p:txBody>
          <a:bodyPr wrap="none">
            <a:spAutoFit/>
          </a:bodyPr>
          <a:lstStyle/>
          <a:p>
            <a:r>
              <a:rPr lang="en-AU" sz="600">
                <a:solidFill>
                  <a:schemeClr val="tx2">
                    <a:lumMod val="40000"/>
                    <a:lumOff val="60000"/>
                  </a:schemeClr>
                </a:solidFill>
              </a:rPr>
              <a:t>https://pixabay.com/en/photos/soccer/</a:t>
            </a:r>
          </a:p>
        </p:txBody>
      </p:sp>
      <p:sp>
        <p:nvSpPr>
          <p:cNvPr id="2" name="TextBox 1"/>
          <p:cNvSpPr txBox="1"/>
          <p:nvPr/>
        </p:nvSpPr>
        <p:spPr>
          <a:xfrm>
            <a:off x="2663019" y="3478467"/>
            <a:ext cx="216024" cy="300082"/>
          </a:xfrm>
          <a:prstGeom prst="rect">
            <a:avLst/>
          </a:prstGeom>
          <a:solidFill>
            <a:srgbClr val="FFFF00"/>
          </a:solidFill>
        </p:spPr>
        <p:txBody>
          <a:bodyPr wrap="square" rtlCol="0">
            <a:spAutoFit/>
          </a:bodyPr>
          <a:lstStyle/>
          <a:p>
            <a:r>
              <a:rPr lang="en-US" sz="1350"/>
              <a:t>1</a:t>
            </a:r>
          </a:p>
        </p:txBody>
      </p:sp>
      <p:pic>
        <p:nvPicPr>
          <p:cNvPr id="11" name="Picture 10"/>
          <p:cNvPicPr>
            <a:picLocks noChangeAspect="1"/>
          </p:cNvPicPr>
          <p:nvPr/>
        </p:nvPicPr>
        <p:blipFill>
          <a:blip r:embed="rId3"/>
          <a:stretch>
            <a:fillRect/>
          </a:stretch>
        </p:blipFill>
        <p:spPr>
          <a:xfrm>
            <a:off x="3297341" y="3416602"/>
            <a:ext cx="1819156" cy="2472520"/>
          </a:xfrm>
          <a:prstGeom prst="rect">
            <a:avLst/>
          </a:prstGeom>
          <a:ln w="38100">
            <a:solidFill>
              <a:srgbClr val="0070C0"/>
            </a:solidFill>
          </a:ln>
        </p:spPr>
      </p:pic>
      <p:sp>
        <p:nvSpPr>
          <p:cNvPr id="9" name="TextBox 8"/>
          <p:cNvSpPr txBox="1"/>
          <p:nvPr/>
        </p:nvSpPr>
        <p:spPr>
          <a:xfrm>
            <a:off x="4328973" y="3469693"/>
            <a:ext cx="216024" cy="300082"/>
          </a:xfrm>
          <a:prstGeom prst="rect">
            <a:avLst/>
          </a:prstGeom>
          <a:solidFill>
            <a:srgbClr val="FFFF00"/>
          </a:solidFill>
        </p:spPr>
        <p:txBody>
          <a:bodyPr wrap="square" rtlCol="0">
            <a:spAutoFit/>
          </a:bodyPr>
          <a:lstStyle/>
          <a:p>
            <a:r>
              <a:rPr lang="en-US" sz="1350"/>
              <a:t>2</a:t>
            </a:r>
          </a:p>
        </p:txBody>
      </p:sp>
      <p:sp>
        <p:nvSpPr>
          <p:cNvPr id="12" name="Rectangle 11"/>
          <p:cNvSpPr/>
          <p:nvPr/>
        </p:nvSpPr>
        <p:spPr>
          <a:xfrm>
            <a:off x="3297341" y="5889121"/>
            <a:ext cx="1890210" cy="184666"/>
          </a:xfrm>
          <a:prstGeom prst="rect">
            <a:avLst/>
          </a:prstGeom>
        </p:spPr>
        <p:txBody>
          <a:bodyPr wrap="square">
            <a:spAutoFit/>
          </a:bodyPr>
          <a:lstStyle/>
          <a:p>
            <a:r>
              <a:rPr lang="en-AU" sz="600">
                <a:solidFill>
                  <a:schemeClr val="tx2">
                    <a:lumMod val="40000"/>
                    <a:lumOff val="60000"/>
                  </a:schemeClr>
                </a:solidFill>
              </a:rPr>
              <a:t>https://pixabay.com/en/photos/practice/?cat=sports</a:t>
            </a:r>
          </a:p>
        </p:txBody>
      </p:sp>
      <p:grpSp>
        <p:nvGrpSpPr>
          <p:cNvPr id="19" name="Group 18">
            <a:extLst>
              <a:ext uri="{FF2B5EF4-FFF2-40B4-BE49-F238E27FC236}">
                <a16:creationId xmlns:a16="http://schemas.microsoft.com/office/drawing/2014/main" id="{0FF3C783-409C-4C82-BB05-04404348BC17}"/>
              </a:ext>
            </a:extLst>
          </p:cNvPr>
          <p:cNvGrpSpPr/>
          <p:nvPr/>
        </p:nvGrpSpPr>
        <p:grpSpPr>
          <a:xfrm>
            <a:off x="289" y="6274410"/>
            <a:ext cx="628650" cy="470983"/>
            <a:chOff x="1452530" y="6019046"/>
            <a:chExt cx="838200" cy="627976"/>
          </a:xfrm>
        </p:grpSpPr>
        <p:pic>
          <p:nvPicPr>
            <p:cNvPr id="20" name="Picture 2" descr="C:\Program Files\Microsoft Office\MEDIA\CAGCAT10\j0185604.wmf">
              <a:hlinkClick r:id="rId4" action="ppaction://hlinksldjump"/>
              <a:extLst>
                <a:ext uri="{FF2B5EF4-FFF2-40B4-BE49-F238E27FC236}">
                  <a16:creationId xmlns:a16="http://schemas.microsoft.com/office/drawing/2014/main" id="{4D3D36C9-495F-4FF4-914D-6454DACDDDF8}"/>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1" name="TextBox 20">
              <a:hlinkClick r:id="rId4" action="ppaction://hlinksldjump"/>
              <a:extLst>
                <a:ext uri="{FF2B5EF4-FFF2-40B4-BE49-F238E27FC236}">
                  <a16:creationId xmlns:a16="http://schemas.microsoft.com/office/drawing/2014/main" id="{CE0E8DEE-BC20-4120-BEC4-98A83F2DCB9A}"/>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4" name="Title 2">
            <a:extLst>
              <a:ext uri="{FF2B5EF4-FFF2-40B4-BE49-F238E27FC236}">
                <a16:creationId xmlns:a16="http://schemas.microsoft.com/office/drawing/2014/main" id="{C6FA6122-14FB-0548-8909-6A75F2097FB7}"/>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
        <p:nvSpPr>
          <p:cNvPr id="16" name="Footer Placeholder 1">
            <a:extLst>
              <a:ext uri="{FF2B5EF4-FFF2-40B4-BE49-F238E27FC236}">
                <a16:creationId xmlns:a16="http://schemas.microsoft.com/office/drawing/2014/main" id="{BF92D8C3-2183-264A-88C6-F7F49787184E}"/>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14704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099" y="1105936"/>
            <a:ext cx="8733802" cy="1409541"/>
          </a:xfrm>
          <a:ln>
            <a:solidFill>
              <a:srgbClr val="92D050"/>
            </a:solidFill>
          </a:ln>
        </p:spPr>
        <p:style>
          <a:lnRef idx="2">
            <a:schemeClr val="accent2"/>
          </a:lnRef>
          <a:fillRef idx="1">
            <a:schemeClr val="lt1"/>
          </a:fillRef>
          <a:effectRef idx="0">
            <a:schemeClr val="accent2"/>
          </a:effectRef>
          <a:fontRef idx="minor">
            <a:schemeClr val="dk1"/>
          </a:fontRef>
        </p:style>
        <p:txBody>
          <a:bodyPr>
            <a:noAutofit/>
          </a:bodyPr>
          <a:lstStyle/>
          <a:p>
            <a:r>
              <a:rPr lang="en-US"/>
              <a:t>The </a:t>
            </a:r>
            <a:r>
              <a:rPr lang="en-US" b="1" u="sng">
                <a:solidFill>
                  <a:srgbClr val="0070C0"/>
                </a:solidFill>
              </a:rPr>
              <a:t>AGONIST</a:t>
            </a:r>
            <a:r>
              <a:rPr lang="en-US" b="1">
                <a:solidFill>
                  <a:srgbClr val="0070C0"/>
                </a:solidFill>
              </a:rPr>
              <a:t> </a:t>
            </a:r>
            <a:r>
              <a:rPr lang="en-US">
                <a:solidFill>
                  <a:schemeClr val="tx1"/>
                </a:solidFill>
              </a:rPr>
              <a:t>(prime mover) is the muscle responsible for the movement.</a:t>
            </a:r>
          </a:p>
          <a:p>
            <a:r>
              <a:rPr lang="en-US"/>
              <a:t>The muscle which relaxes to allow the movement to occur is called the </a:t>
            </a:r>
            <a:r>
              <a:rPr lang="en-US" b="1" u="sng">
                <a:solidFill>
                  <a:srgbClr val="0070C0"/>
                </a:solidFill>
              </a:rPr>
              <a:t>ANTAGONIST</a:t>
            </a:r>
          </a:p>
          <a:p>
            <a:r>
              <a:rPr lang="en-AU"/>
              <a:t>The term </a:t>
            </a:r>
            <a:r>
              <a:rPr lang="en-AU" b="1" u="sng">
                <a:solidFill>
                  <a:srgbClr val="FF0000"/>
                </a:solidFill>
              </a:rPr>
              <a:t>reciprocal inhibition</a:t>
            </a:r>
            <a:r>
              <a:rPr lang="en-AU" b="1">
                <a:solidFill>
                  <a:srgbClr val="FF0000"/>
                </a:solidFill>
              </a:rPr>
              <a:t> </a:t>
            </a:r>
            <a:r>
              <a:rPr lang="en-AU"/>
              <a:t>is used to describe the coordinated relaxing of muscles on one side of a joint to accommodate contraction on the other side of that joint.</a:t>
            </a:r>
            <a:endParaRPr lang="en-AU" u="sng"/>
          </a:p>
        </p:txBody>
      </p:sp>
      <p:pic>
        <p:nvPicPr>
          <p:cNvPr id="4" name="Picture 3"/>
          <p:cNvPicPr>
            <a:picLocks noChangeAspect="1"/>
          </p:cNvPicPr>
          <p:nvPr/>
        </p:nvPicPr>
        <p:blipFill>
          <a:blip r:embed="rId2"/>
          <a:stretch>
            <a:fillRect/>
          </a:stretch>
        </p:blipFill>
        <p:spPr>
          <a:xfrm>
            <a:off x="463400" y="2851706"/>
            <a:ext cx="1703673" cy="2206258"/>
          </a:xfrm>
          <a:prstGeom prst="rect">
            <a:avLst/>
          </a:prstGeom>
          <a:ln w="38100">
            <a:solidFill>
              <a:srgbClr val="FFFF00"/>
            </a:solidFill>
          </a:ln>
        </p:spPr>
      </p:pic>
      <p:sp>
        <p:nvSpPr>
          <p:cNvPr id="6" name="Rectangle 5"/>
          <p:cNvSpPr/>
          <p:nvPr/>
        </p:nvSpPr>
        <p:spPr>
          <a:xfrm>
            <a:off x="205099" y="5096652"/>
            <a:ext cx="2041657" cy="184666"/>
          </a:xfrm>
          <a:prstGeom prst="rect">
            <a:avLst/>
          </a:prstGeom>
        </p:spPr>
        <p:txBody>
          <a:bodyPr wrap="square">
            <a:spAutoFit/>
          </a:bodyPr>
          <a:lstStyle/>
          <a:p>
            <a:pPr algn="ctr"/>
            <a:r>
              <a:rPr lang="en-AU" sz="600"/>
              <a:t>https://</a:t>
            </a:r>
            <a:r>
              <a:rPr lang="en-AU" sz="600" err="1"/>
              <a:t>commons.wikimedia.org</a:t>
            </a:r>
            <a:r>
              <a:rPr lang="en-AU" sz="600"/>
              <a:t>/wiki/File:Bicep-curls-1.png</a:t>
            </a:r>
          </a:p>
        </p:txBody>
      </p:sp>
      <p:pic>
        <p:nvPicPr>
          <p:cNvPr id="8" name="Picture 7"/>
          <p:cNvPicPr>
            <a:picLocks noChangeAspect="1"/>
          </p:cNvPicPr>
          <p:nvPr/>
        </p:nvPicPr>
        <p:blipFill>
          <a:blip r:embed="rId3"/>
          <a:stretch>
            <a:fillRect/>
          </a:stretch>
        </p:blipFill>
        <p:spPr>
          <a:xfrm>
            <a:off x="2327218" y="2851705"/>
            <a:ext cx="1806001" cy="2206258"/>
          </a:xfrm>
          <a:prstGeom prst="rect">
            <a:avLst/>
          </a:prstGeom>
          <a:ln w="38100">
            <a:solidFill>
              <a:srgbClr val="FFFF00"/>
            </a:solidFill>
          </a:ln>
        </p:spPr>
      </p:pic>
      <p:sp>
        <p:nvSpPr>
          <p:cNvPr id="10" name="Rectangle 9"/>
          <p:cNvSpPr/>
          <p:nvPr/>
        </p:nvSpPr>
        <p:spPr>
          <a:xfrm>
            <a:off x="2192374" y="5118066"/>
            <a:ext cx="2059405" cy="184666"/>
          </a:xfrm>
          <a:prstGeom prst="rect">
            <a:avLst/>
          </a:prstGeom>
        </p:spPr>
        <p:txBody>
          <a:bodyPr wrap="square">
            <a:spAutoFit/>
          </a:bodyPr>
          <a:lstStyle/>
          <a:p>
            <a:r>
              <a:rPr lang="en-AU" sz="600"/>
              <a:t>https://</a:t>
            </a:r>
            <a:r>
              <a:rPr lang="en-AU" sz="600" err="1"/>
              <a:t>commons.wikimedia.org</a:t>
            </a:r>
            <a:r>
              <a:rPr lang="en-AU" sz="600"/>
              <a:t>/wiki/File:Bicep-curls-2.png</a:t>
            </a:r>
          </a:p>
        </p:txBody>
      </p:sp>
      <p:pic>
        <p:nvPicPr>
          <p:cNvPr id="11" name="Picture 10"/>
          <p:cNvPicPr>
            <a:picLocks noChangeAspect="1"/>
          </p:cNvPicPr>
          <p:nvPr/>
        </p:nvPicPr>
        <p:blipFill>
          <a:blip r:embed="rId4"/>
          <a:stretch>
            <a:fillRect/>
          </a:stretch>
        </p:blipFill>
        <p:spPr>
          <a:xfrm>
            <a:off x="4309154" y="3062303"/>
            <a:ext cx="2299353" cy="1764007"/>
          </a:xfrm>
          <a:prstGeom prst="rect">
            <a:avLst/>
          </a:prstGeom>
          <a:ln w="38100">
            <a:solidFill>
              <a:srgbClr val="92D050"/>
            </a:solidFill>
          </a:ln>
        </p:spPr>
      </p:pic>
      <p:sp>
        <p:nvSpPr>
          <p:cNvPr id="12" name="Rectangle 11"/>
          <p:cNvSpPr/>
          <p:nvPr/>
        </p:nvSpPr>
        <p:spPr>
          <a:xfrm>
            <a:off x="4133219" y="4897808"/>
            <a:ext cx="2482472" cy="184666"/>
          </a:xfrm>
          <a:prstGeom prst="rect">
            <a:avLst/>
          </a:prstGeom>
        </p:spPr>
        <p:txBody>
          <a:bodyPr wrap="square">
            <a:spAutoFit/>
          </a:bodyPr>
          <a:lstStyle/>
          <a:p>
            <a:pPr algn="ctr"/>
            <a:r>
              <a:rPr lang="en-AU" sz="600"/>
              <a:t>https://</a:t>
            </a:r>
            <a:r>
              <a:rPr lang="en-AU" sz="600" err="1"/>
              <a:t>commons.wikimedia.org</a:t>
            </a:r>
            <a:r>
              <a:rPr lang="en-AU" sz="600"/>
              <a:t>/wiki/File:Lying-triceps-press-1.gif</a:t>
            </a:r>
          </a:p>
        </p:txBody>
      </p:sp>
      <p:pic>
        <p:nvPicPr>
          <p:cNvPr id="2050" name="Picture 2" descr="Image result for trice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442" y="3065463"/>
            <a:ext cx="2163847" cy="1764007"/>
          </a:xfrm>
          <a:prstGeom prst="rect">
            <a:avLst/>
          </a:prstGeom>
          <a:noFill/>
          <a:ln w="38100">
            <a:solidFill>
              <a:srgbClr val="92D050"/>
            </a:solidFill>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6691685" y="4868134"/>
            <a:ext cx="2256603" cy="184666"/>
          </a:xfrm>
          <a:prstGeom prst="rect">
            <a:avLst/>
          </a:prstGeom>
        </p:spPr>
        <p:txBody>
          <a:bodyPr wrap="square">
            <a:spAutoFit/>
          </a:bodyPr>
          <a:lstStyle/>
          <a:p>
            <a:pPr algn="ctr"/>
            <a:r>
              <a:rPr lang="en-AU" sz="600"/>
              <a:t>https://</a:t>
            </a:r>
            <a:r>
              <a:rPr lang="en-AU" sz="600" err="1"/>
              <a:t>commons.wikimedia.org</a:t>
            </a:r>
            <a:r>
              <a:rPr lang="en-AU" sz="600"/>
              <a:t>/wiki/File:Jm-press-2.gif</a:t>
            </a:r>
          </a:p>
        </p:txBody>
      </p:sp>
      <p:sp>
        <p:nvSpPr>
          <p:cNvPr id="14" name="TextBox 13"/>
          <p:cNvSpPr txBox="1"/>
          <p:nvPr/>
        </p:nvSpPr>
        <p:spPr>
          <a:xfrm>
            <a:off x="883889" y="5324145"/>
            <a:ext cx="2725733" cy="715581"/>
          </a:xfrm>
          <a:prstGeom prst="rect">
            <a:avLst/>
          </a:prstGeom>
          <a:solidFill>
            <a:srgbClr val="FFFF00"/>
          </a:solidFill>
          <a:ln w="28575">
            <a:solidFill>
              <a:schemeClr val="tx1"/>
            </a:solidFill>
          </a:ln>
        </p:spPr>
        <p:txBody>
          <a:bodyPr wrap="square" rtlCol="0">
            <a:spAutoFit/>
          </a:bodyPr>
          <a:lstStyle/>
          <a:p>
            <a:r>
              <a:rPr lang="en-AU" sz="1350" b="1" u="sng"/>
              <a:t>Bicep Curl</a:t>
            </a:r>
          </a:p>
          <a:p>
            <a:pPr marL="214308" indent="-214308">
              <a:buFont typeface="Arial" panose="020B0604020202020204" pitchFamily="34" charset="0"/>
              <a:buChar char="•"/>
            </a:pPr>
            <a:r>
              <a:rPr lang="en-AU" sz="1350"/>
              <a:t>Biceps  - agonist - contract</a:t>
            </a:r>
          </a:p>
          <a:p>
            <a:pPr marL="214308" indent="-214308">
              <a:buFont typeface="Arial" panose="020B0604020202020204" pitchFamily="34" charset="0"/>
              <a:buChar char="•"/>
            </a:pPr>
            <a:r>
              <a:rPr lang="en-AU" sz="1350"/>
              <a:t>Triceps - antagonist - relax</a:t>
            </a:r>
          </a:p>
        </p:txBody>
      </p:sp>
      <p:sp>
        <p:nvSpPr>
          <p:cNvPr id="15" name="TextBox 14"/>
          <p:cNvSpPr txBox="1"/>
          <p:nvPr/>
        </p:nvSpPr>
        <p:spPr>
          <a:xfrm>
            <a:off x="4716996" y="5324194"/>
            <a:ext cx="3672408" cy="715581"/>
          </a:xfrm>
          <a:prstGeom prst="rect">
            <a:avLst/>
          </a:prstGeom>
          <a:solidFill>
            <a:srgbClr val="66FF32"/>
          </a:solidFill>
          <a:ln w="28575">
            <a:solidFill>
              <a:schemeClr val="tx1"/>
            </a:solidFill>
          </a:ln>
        </p:spPr>
        <p:txBody>
          <a:bodyPr wrap="square" rtlCol="0">
            <a:spAutoFit/>
          </a:bodyPr>
          <a:lstStyle/>
          <a:p>
            <a:r>
              <a:rPr lang="en-AU" sz="1350" b="1" u="sng"/>
              <a:t>Triceps Extension</a:t>
            </a:r>
          </a:p>
          <a:p>
            <a:pPr marL="285750" indent="-285750">
              <a:buFont typeface="Arial" panose="020B0604020202020204" pitchFamily="34" charset="0"/>
              <a:buChar char="•"/>
            </a:pPr>
            <a:r>
              <a:rPr lang="en-AU" sz="1350"/>
              <a:t>Triceps – agonist – contract</a:t>
            </a:r>
          </a:p>
          <a:p>
            <a:pPr marL="285750" indent="-285750">
              <a:buFont typeface="Arial" panose="020B0604020202020204" pitchFamily="34" charset="0"/>
              <a:buChar char="•"/>
            </a:pPr>
            <a:r>
              <a:rPr lang="en-AU" sz="1350"/>
              <a:t>Biceps – antagonist - relax</a:t>
            </a:r>
          </a:p>
        </p:txBody>
      </p:sp>
      <p:sp>
        <p:nvSpPr>
          <p:cNvPr id="17" name="Slide Number Placeholder 6">
            <a:extLst>
              <a:ext uri="{FF2B5EF4-FFF2-40B4-BE49-F238E27FC236}">
                <a16:creationId xmlns:a16="http://schemas.microsoft.com/office/drawing/2014/main" id="{24ED996F-573E-4A9D-9313-560920BBF9B2}"/>
              </a:ext>
            </a:extLst>
          </p:cNvPr>
          <p:cNvSpPr>
            <a:spLocks noGrp="1"/>
          </p:cNvSpPr>
          <p:nvPr>
            <p:ph type="sldNum" sz="quarter" idx="12"/>
          </p:nvPr>
        </p:nvSpPr>
        <p:spPr>
          <a:xfrm>
            <a:off x="6784442" y="6491916"/>
            <a:ext cx="2133600" cy="365125"/>
          </a:xfrm>
        </p:spPr>
        <p:txBody>
          <a:bodyPr/>
          <a:lstStyle/>
          <a:p>
            <a:pPr>
              <a:defRPr/>
            </a:pPr>
            <a:fld id="{9CC6D304-DD60-4AEA-ACDD-010319871A2D}" type="slidenum">
              <a:rPr lang="en-US">
                <a:solidFill>
                  <a:prstClr val="black">
                    <a:tint val="75000"/>
                  </a:prstClr>
                </a:solidFill>
                <a:latin typeface="Calibri"/>
              </a:rPr>
              <a:pPr>
                <a:defRPr/>
              </a:pPr>
              <a:t>43</a:t>
            </a:fld>
            <a:endParaRPr lang="en-US">
              <a:solidFill>
                <a:prstClr val="black">
                  <a:tint val="75000"/>
                </a:prstClr>
              </a:solidFill>
              <a:latin typeface="Calibri"/>
            </a:endParaRPr>
          </a:p>
        </p:txBody>
      </p:sp>
      <p:grpSp>
        <p:nvGrpSpPr>
          <p:cNvPr id="20" name="Group 19">
            <a:extLst>
              <a:ext uri="{FF2B5EF4-FFF2-40B4-BE49-F238E27FC236}">
                <a16:creationId xmlns:a16="http://schemas.microsoft.com/office/drawing/2014/main" id="{C5DADB3C-D1EF-4FA3-A419-818CC59E733A}"/>
              </a:ext>
            </a:extLst>
          </p:cNvPr>
          <p:cNvGrpSpPr/>
          <p:nvPr/>
        </p:nvGrpSpPr>
        <p:grpSpPr>
          <a:xfrm>
            <a:off x="53228" y="6303426"/>
            <a:ext cx="628650" cy="470983"/>
            <a:chOff x="1452530" y="6019046"/>
            <a:chExt cx="838200" cy="627976"/>
          </a:xfrm>
        </p:grpSpPr>
        <p:pic>
          <p:nvPicPr>
            <p:cNvPr id="21" name="Picture 2" descr="C:\Program Files\Microsoft Office\MEDIA\CAGCAT10\j0185604.wmf">
              <a:hlinkClick r:id="rId6" action="ppaction://hlinksldjump"/>
              <a:extLst>
                <a:ext uri="{FF2B5EF4-FFF2-40B4-BE49-F238E27FC236}">
                  <a16:creationId xmlns:a16="http://schemas.microsoft.com/office/drawing/2014/main" id="{2456F4A2-C706-436D-AE73-2E9FDC91ECF3}"/>
                </a:ext>
              </a:extLst>
            </p:cNvPr>
            <p:cNvPicPr>
              <a:picLocks noChangeAspect="1" noChangeArrowheads="1"/>
            </p:cNvPicPr>
            <p:nvPr/>
          </p:nvPicPr>
          <p:blipFill>
            <a:blip r:embed="rId7" cstate="print"/>
            <a:srcRect/>
            <a:stretch>
              <a:fillRect/>
            </a:stretch>
          </p:blipFill>
          <p:spPr bwMode="auto">
            <a:xfrm>
              <a:off x="1604931" y="6019046"/>
              <a:ext cx="457501" cy="457955"/>
            </a:xfrm>
            <a:prstGeom prst="rect">
              <a:avLst/>
            </a:prstGeom>
            <a:noFill/>
          </p:spPr>
        </p:pic>
        <p:sp>
          <p:nvSpPr>
            <p:cNvPr id="22" name="TextBox 21">
              <a:hlinkClick r:id="rId6" action="ppaction://hlinksldjump"/>
              <a:extLst>
                <a:ext uri="{FF2B5EF4-FFF2-40B4-BE49-F238E27FC236}">
                  <a16:creationId xmlns:a16="http://schemas.microsoft.com/office/drawing/2014/main" id="{C382BD17-5C4C-4758-AD81-C8A62C2DFCA9}"/>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4" name="Title 2">
            <a:extLst>
              <a:ext uri="{FF2B5EF4-FFF2-40B4-BE49-F238E27FC236}">
                <a16:creationId xmlns:a16="http://schemas.microsoft.com/office/drawing/2014/main" id="{D188DC08-874D-9347-88B0-9DD0DF8B39C4}"/>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
        <p:nvSpPr>
          <p:cNvPr id="19" name="Footer Placeholder 1">
            <a:extLst>
              <a:ext uri="{FF2B5EF4-FFF2-40B4-BE49-F238E27FC236}">
                <a16:creationId xmlns:a16="http://schemas.microsoft.com/office/drawing/2014/main" id="{ACED9960-2816-CA43-AB8B-0D64A3DC3E4D}"/>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498031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099" y="760250"/>
            <a:ext cx="8733802" cy="2045106"/>
          </a:xfrm>
          <a:ln>
            <a:solidFill>
              <a:srgbClr val="92D050"/>
            </a:solidFill>
          </a:ln>
        </p:spPr>
        <p:style>
          <a:lnRef idx="2">
            <a:schemeClr val="accent2"/>
          </a:lnRef>
          <a:fillRef idx="1">
            <a:schemeClr val="lt1"/>
          </a:fillRef>
          <a:effectRef idx="0">
            <a:schemeClr val="accent2"/>
          </a:effectRef>
          <a:fontRef idx="minor">
            <a:schemeClr val="dk1"/>
          </a:fontRef>
        </p:style>
        <p:txBody>
          <a:bodyPr>
            <a:noAutofit/>
          </a:bodyPr>
          <a:lstStyle/>
          <a:p>
            <a:pPr>
              <a:buClr>
                <a:schemeClr val="tx1"/>
              </a:buClr>
            </a:pPr>
            <a:r>
              <a:rPr lang="en-US" sz="1600" b="1" u="sng">
                <a:solidFill>
                  <a:srgbClr val="0070C0"/>
                </a:solidFill>
              </a:rPr>
              <a:t>FIXATOR</a:t>
            </a:r>
            <a:r>
              <a:rPr lang="en-US" sz="1600" b="1">
                <a:solidFill>
                  <a:srgbClr val="0070C0"/>
                </a:solidFill>
              </a:rPr>
              <a:t> </a:t>
            </a:r>
            <a:r>
              <a:rPr lang="en-US" sz="1600">
                <a:solidFill>
                  <a:schemeClr val="tx1"/>
                </a:solidFill>
              </a:rPr>
              <a:t>muscles</a:t>
            </a:r>
            <a:r>
              <a:rPr lang="en-US" sz="1600">
                <a:solidFill>
                  <a:srgbClr val="0070C0"/>
                </a:solidFill>
              </a:rPr>
              <a:t> </a:t>
            </a:r>
            <a:r>
              <a:rPr lang="en-US" sz="1600">
                <a:solidFill>
                  <a:schemeClr val="tx1"/>
                </a:solidFill>
              </a:rPr>
              <a:t>(or </a:t>
            </a:r>
            <a:r>
              <a:rPr lang="en-US" sz="1600" b="1" u="sng">
                <a:solidFill>
                  <a:srgbClr val="0070C0"/>
                </a:solidFill>
              </a:rPr>
              <a:t>STABILISERS</a:t>
            </a:r>
            <a:r>
              <a:rPr lang="en-US" sz="1600">
                <a:solidFill>
                  <a:schemeClr val="tx1"/>
                </a:solidFill>
              </a:rPr>
              <a:t>) are </a:t>
            </a:r>
            <a:r>
              <a:rPr lang="en-US" sz="1600"/>
              <a:t>also involved in contractions by holding or </a:t>
            </a:r>
            <a:r>
              <a:rPr lang="en-US" sz="1600" err="1"/>
              <a:t>stabilising</a:t>
            </a:r>
            <a:r>
              <a:rPr lang="en-US" sz="1600"/>
              <a:t> a body part, making it immobile while another body part is moving.</a:t>
            </a:r>
          </a:p>
          <a:p>
            <a:pPr lvl="1"/>
            <a:r>
              <a:rPr lang="en-US" sz="1600"/>
              <a:t>Provides stability to the origin (most proximal end of the joint), so that maximal contraction force can be applied (called proximal </a:t>
            </a:r>
            <a:r>
              <a:rPr lang="en-US" sz="1600" err="1"/>
              <a:t>stabilisation</a:t>
            </a:r>
            <a:r>
              <a:rPr lang="en-US" sz="1600"/>
              <a:t>) &amp; is usually an isometric contraction.</a:t>
            </a:r>
          </a:p>
          <a:p>
            <a:pPr lvl="1"/>
            <a:endParaRPr lang="en-US" sz="1000"/>
          </a:p>
          <a:p>
            <a:pPr>
              <a:buClr>
                <a:schemeClr val="tx1"/>
              </a:buClr>
            </a:pPr>
            <a:r>
              <a:rPr lang="en-US" sz="1600" b="1" u="sng">
                <a:solidFill>
                  <a:srgbClr val="0070C0"/>
                </a:solidFill>
              </a:rPr>
              <a:t>SYNERGIST</a:t>
            </a:r>
            <a:r>
              <a:rPr lang="en-US" sz="1600">
                <a:solidFill>
                  <a:schemeClr val="tx1"/>
                </a:solidFill>
              </a:rPr>
              <a:t> muscles assist movement by </a:t>
            </a:r>
            <a:r>
              <a:rPr lang="en-US" sz="1600" err="1">
                <a:solidFill>
                  <a:schemeClr val="tx1"/>
                </a:solidFill>
              </a:rPr>
              <a:t>stabilising</a:t>
            </a:r>
            <a:r>
              <a:rPr lang="en-US" sz="1600">
                <a:solidFill>
                  <a:schemeClr val="tx1"/>
                </a:solidFill>
              </a:rPr>
              <a:t> and controlling the surrounding muscles to assist the production of smooth, controlled movement. </a:t>
            </a:r>
          </a:p>
        </p:txBody>
      </p:sp>
      <p:pic>
        <p:nvPicPr>
          <p:cNvPr id="8" name="Picture 7"/>
          <p:cNvPicPr>
            <a:picLocks noChangeAspect="1"/>
          </p:cNvPicPr>
          <p:nvPr/>
        </p:nvPicPr>
        <p:blipFill>
          <a:blip r:embed="rId2"/>
          <a:stretch>
            <a:fillRect/>
          </a:stretch>
        </p:blipFill>
        <p:spPr>
          <a:xfrm>
            <a:off x="450912" y="3830409"/>
            <a:ext cx="2290205" cy="2316689"/>
          </a:xfrm>
          <a:prstGeom prst="rect">
            <a:avLst/>
          </a:prstGeom>
          <a:ln w="38100">
            <a:solidFill>
              <a:srgbClr val="FFFF00"/>
            </a:solidFill>
          </a:ln>
        </p:spPr>
      </p:pic>
      <p:sp>
        <p:nvSpPr>
          <p:cNvPr id="10" name="Rectangle 9"/>
          <p:cNvSpPr/>
          <p:nvPr/>
        </p:nvSpPr>
        <p:spPr>
          <a:xfrm>
            <a:off x="566313" y="6154469"/>
            <a:ext cx="2059405" cy="184666"/>
          </a:xfrm>
          <a:prstGeom prst="rect">
            <a:avLst/>
          </a:prstGeom>
        </p:spPr>
        <p:txBody>
          <a:bodyPr wrap="square">
            <a:spAutoFit/>
          </a:bodyPr>
          <a:lstStyle/>
          <a:p>
            <a:r>
              <a:rPr lang="en-AU" sz="600"/>
              <a:t>https://commons.wikimedia.org/wiki/File:Bicep-curls-2.png</a:t>
            </a:r>
          </a:p>
        </p:txBody>
      </p:sp>
      <p:sp>
        <p:nvSpPr>
          <p:cNvPr id="14" name="TextBox 13"/>
          <p:cNvSpPr txBox="1"/>
          <p:nvPr/>
        </p:nvSpPr>
        <p:spPr>
          <a:xfrm>
            <a:off x="367553" y="2935418"/>
            <a:ext cx="2456927" cy="738664"/>
          </a:xfrm>
          <a:prstGeom prst="rect">
            <a:avLst/>
          </a:prstGeom>
          <a:solidFill>
            <a:srgbClr val="FFFF00"/>
          </a:solidFill>
          <a:ln w="28575">
            <a:solidFill>
              <a:schemeClr val="tx1"/>
            </a:solidFill>
          </a:ln>
        </p:spPr>
        <p:txBody>
          <a:bodyPr wrap="square" rtlCol="0">
            <a:spAutoFit/>
          </a:bodyPr>
          <a:lstStyle/>
          <a:p>
            <a:r>
              <a:rPr lang="en-AU" sz="1400" b="1" u="sng"/>
              <a:t>Bicep Curl – upwards phase</a:t>
            </a:r>
          </a:p>
          <a:p>
            <a:pPr marL="214308" indent="-214308">
              <a:buFont typeface="Arial" panose="020B0604020202020204" pitchFamily="34" charset="0"/>
              <a:buChar char="•"/>
            </a:pPr>
            <a:r>
              <a:rPr lang="en-AU" sz="1400"/>
              <a:t>Trapezius  = stabiliser</a:t>
            </a:r>
          </a:p>
          <a:p>
            <a:pPr marL="214308" indent="-214308">
              <a:buFont typeface="Arial" panose="020B0604020202020204" pitchFamily="34" charset="0"/>
              <a:buChar char="•"/>
            </a:pPr>
            <a:r>
              <a:rPr lang="en-AU" sz="1400"/>
              <a:t>Biceps = agonist (contracts)</a:t>
            </a:r>
            <a:endParaRPr lang="en-AU" sz="1350"/>
          </a:p>
        </p:txBody>
      </p:sp>
      <p:sp>
        <p:nvSpPr>
          <p:cNvPr id="17" name="Slide Number Placeholder 6">
            <a:extLst>
              <a:ext uri="{FF2B5EF4-FFF2-40B4-BE49-F238E27FC236}">
                <a16:creationId xmlns:a16="http://schemas.microsoft.com/office/drawing/2014/main" id="{24ED996F-573E-4A9D-9313-560920BBF9B2}"/>
              </a:ext>
            </a:extLst>
          </p:cNvPr>
          <p:cNvSpPr>
            <a:spLocks noGrp="1"/>
          </p:cNvSpPr>
          <p:nvPr>
            <p:ph type="sldNum" sz="quarter" idx="12"/>
          </p:nvPr>
        </p:nvSpPr>
        <p:spPr>
          <a:xfrm>
            <a:off x="6805301" y="6530321"/>
            <a:ext cx="2133600" cy="365125"/>
          </a:xfrm>
        </p:spPr>
        <p:txBody>
          <a:bodyPr/>
          <a:lstStyle/>
          <a:p>
            <a:pPr>
              <a:defRPr/>
            </a:pPr>
            <a:fld id="{9CC6D304-DD60-4AEA-ACDD-010319871A2D}" type="slidenum">
              <a:rPr lang="en-US">
                <a:solidFill>
                  <a:prstClr val="black">
                    <a:tint val="75000"/>
                  </a:prstClr>
                </a:solidFill>
                <a:latin typeface="Calibri"/>
              </a:rPr>
              <a:pPr>
                <a:defRPr/>
              </a:pPr>
              <a:t>44</a:t>
            </a:fld>
            <a:endParaRPr lang="en-US">
              <a:solidFill>
                <a:prstClr val="black">
                  <a:tint val="75000"/>
                </a:prstClr>
              </a:solidFill>
              <a:latin typeface="Calibri"/>
            </a:endParaRPr>
          </a:p>
        </p:txBody>
      </p:sp>
      <p:grpSp>
        <p:nvGrpSpPr>
          <p:cNvPr id="20" name="Group 19">
            <a:extLst>
              <a:ext uri="{FF2B5EF4-FFF2-40B4-BE49-F238E27FC236}">
                <a16:creationId xmlns:a16="http://schemas.microsoft.com/office/drawing/2014/main" id="{C5DADB3C-D1EF-4FA3-A419-818CC59E733A}"/>
              </a:ext>
            </a:extLst>
          </p:cNvPr>
          <p:cNvGrpSpPr/>
          <p:nvPr/>
        </p:nvGrpSpPr>
        <p:grpSpPr>
          <a:xfrm>
            <a:off x="53228" y="6303426"/>
            <a:ext cx="628650" cy="470983"/>
            <a:chOff x="1452530" y="6019046"/>
            <a:chExt cx="838200" cy="627976"/>
          </a:xfrm>
        </p:grpSpPr>
        <p:pic>
          <p:nvPicPr>
            <p:cNvPr id="21" name="Picture 2" descr="C:\Program Files\Microsoft Office\MEDIA\CAGCAT10\j0185604.wmf">
              <a:hlinkClick r:id="rId3" action="ppaction://hlinksldjump"/>
              <a:extLst>
                <a:ext uri="{FF2B5EF4-FFF2-40B4-BE49-F238E27FC236}">
                  <a16:creationId xmlns:a16="http://schemas.microsoft.com/office/drawing/2014/main" id="{2456F4A2-C706-436D-AE73-2E9FDC91ECF3}"/>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22" name="TextBox 21">
              <a:hlinkClick r:id="rId3" action="ppaction://hlinksldjump"/>
              <a:extLst>
                <a:ext uri="{FF2B5EF4-FFF2-40B4-BE49-F238E27FC236}">
                  <a16:creationId xmlns:a16="http://schemas.microsoft.com/office/drawing/2014/main" id="{C382BD17-5C4C-4758-AD81-C8A62C2DFCA9}"/>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5" name="Content Placeholder 2">
            <a:extLst>
              <a:ext uri="{FF2B5EF4-FFF2-40B4-BE49-F238E27FC236}">
                <a16:creationId xmlns:a16="http://schemas.microsoft.com/office/drawing/2014/main" id="{F69CCE66-3B34-4D1F-850C-A64642ED668A}"/>
              </a:ext>
            </a:extLst>
          </p:cNvPr>
          <p:cNvSpPr txBox="1">
            <a:spLocks/>
          </p:cNvSpPr>
          <p:nvPr/>
        </p:nvSpPr>
        <p:spPr>
          <a:xfrm>
            <a:off x="3101949" y="4301509"/>
            <a:ext cx="4916478" cy="878443"/>
          </a:xfrm>
          <a:prstGeom prst="rect">
            <a:avLst/>
          </a:prstGeom>
          <a:solidFill>
            <a:srgbClr val="FF00FF"/>
          </a:solidFill>
          <a:ln>
            <a:solidFill>
              <a:schemeClr val="tx1"/>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257168" indent="-257168" algn="l" defTabSz="685783" rtl="0" eaLnBrk="1" latinLnBrk="0" hangingPunct="1">
              <a:spcBef>
                <a:spcPct val="20000"/>
              </a:spcBef>
              <a:buFont typeface="Arial" pitchFamily="34" charset="0"/>
              <a:buChar char="•"/>
              <a:defRPr sz="2400" kern="1200">
                <a:solidFill>
                  <a:schemeClr val="dk1"/>
                </a:solidFill>
                <a:latin typeface="+mn-lt"/>
                <a:ea typeface="+mn-ea"/>
                <a:cs typeface="+mn-cs"/>
              </a:defRPr>
            </a:lvl1pPr>
            <a:lvl2pPr marL="557199" indent="-214308" algn="l" defTabSz="685783" rtl="0" eaLnBrk="1" latinLnBrk="0" hangingPunct="1">
              <a:spcBef>
                <a:spcPct val="20000"/>
              </a:spcBef>
              <a:buFont typeface="Arial" pitchFamily="34" charset="0"/>
              <a:buChar char="–"/>
              <a:defRPr sz="2100" kern="1200">
                <a:solidFill>
                  <a:schemeClr val="dk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dk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dk1"/>
                </a:solidFill>
                <a:latin typeface="+mn-lt"/>
                <a:ea typeface="+mn-ea"/>
                <a:cs typeface="+mn-cs"/>
              </a:defRPr>
            </a:lvl9pPr>
          </a:lstStyle>
          <a:p>
            <a:pPr marL="42860" indent="0">
              <a:buNone/>
            </a:pPr>
            <a:r>
              <a:rPr lang="en-US" sz="1600" b="1">
                <a:solidFill>
                  <a:schemeClr val="bg1"/>
                </a:solidFill>
              </a:rPr>
              <a:t>Trapezius</a:t>
            </a:r>
            <a:r>
              <a:rPr lang="en-US" sz="1600">
                <a:solidFill>
                  <a:schemeClr val="bg1"/>
                </a:solidFill>
              </a:rPr>
              <a:t> contracts to stabilize the scapula, locking it in place and provides a strong, rigid base for the </a:t>
            </a:r>
            <a:r>
              <a:rPr lang="en-US" sz="1600" b="1">
                <a:solidFill>
                  <a:schemeClr val="bg1"/>
                </a:solidFill>
              </a:rPr>
              <a:t>biceps</a:t>
            </a:r>
            <a:r>
              <a:rPr lang="en-US" sz="1600">
                <a:solidFill>
                  <a:schemeClr val="bg1"/>
                </a:solidFill>
              </a:rPr>
              <a:t> to pull on in order to raise the bar.</a:t>
            </a:r>
          </a:p>
        </p:txBody>
      </p:sp>
      <p:sp>
        <p:nvSpPr>
          <p:cNvPr id="15" name="Title 2">
            <a:extLst>
              <a:ext uri="{FF2B5EF4-FFF2-40B4-BE49-F238E27FC236}">
                <a16:creationId xmlns:a16="http://schemas.microsoft.com/office/drawing/2014/main" id="{BD537C3A-3829-1F45-A1ED-D396726E8BB7}"/>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
        <p:nvSpPr>
          <p:cNvPr id="16" name="Footer Placeholder 1">
            <a:extLst>
              <a:ext uri="{FF2B5EF4-FFF2-40B4-BE49-F238E27FC236}">
                <a16:creationId xmlns:a16="http://schemas.microsoft.com/office/drawing/2014/main" id="{AF39EE52-D373-C148-8791-F569730E09D6}"/>
              </a:ext>
            </a:extLst>
          </p:cNvPr>
          <p:cNvSpPr>
            <a:spLocks noGrp="1"/>
          </p:cNvSpPr>
          <p:nvPr>
            <p:ph type="ftr" sz="quarter" idx="11"/>
          </p:nvPr>
        </p:nvSpPr>
        <p:spPr>
          <a:xfrm>
            <a:off x="3124200" y="633407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094476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CCF6EEC-2645-BB4E-BDB9-249993B9D6CE}"/>
              </a:ext>
            </a:extLst>
          </p:cNvPr>
          <p:cNvGraphicFramePr>
            <a:graphicFrameLocks noGrp="1"/>
          </p:cNvGraphicFramePr>
          <p:nvPr>
            <p:extLst>
              <p:ext uri="{D42A27DB-BD31-4B8C-83A1-F6EECF244321}">
                <p14:modId xmlns:p14="http://schemas.microsoft.com/office/powerpoint/2010/main" val="2176278633"/>
              </p:ext>
            </p:extLst>
          </p:nvPr>
        </p:nvGraphicFramePr>
        <p:xfrm>
          <a:off x="0" y="924743"/>
          <a:ext cx="9144000" cy="575733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04808112"/>
                    </a:ext>
                  </a:extLst>
                </a:gridCol>
                <a:gridCol w="3048000">
                  <a:extLst>
                    <a:ext uri="{9D8B030D-6E8A-4147-A177-3AD203B41FA5}">
                      <a16:colId xmlns:a16="http://schemas.microsoft.com/office/drawing/2014/main" val="938853372"/>
                    </a:ext>
                  </a:extLst>
                </a:gridCol>
                <a:gridCol w="3048000">
                  <a:extLst>
                    <a:ext uri="{9D8B030D-6E8A-4147-A177-3AD203B41FA5}">
                      <a16:colId xmlns:a16="http://schemas.microsoft.com/office/drawing/2014/main" val="3146525022"/>
                    </a:ext>
                  </a:extLst>
                </a:gridCol>
              </a:tblGrid>
              <a:tr h="687844">
                <a:tc>
                  <a:txBody>
                    <a:bodyPr/>
                    <a:lstStyle/>
                    <a:p>
                      <a:pPr algn="ctr"/>
                      <a:r>
                        <a:rPr lang="en-US" sz="1800"/>
                        <a:t>Muscle</a:t>
                      </a:r>
                    </a:p>
                  </a:txBody>
                  <a:tcPr anchor="ctr"/>
                </a:tc>
                <a:tc>
                  <a:txBody>
                    <a:bodyPr/>
                    <a:lstStyle/>
                    <a:p>
                      <a:pPr algn="ctr"/>
                      <a:r>
                        <a:rPr lang="en-US" sz="1800"/>
                        <a:t>Origin</a:t>
                      </a:r>
                    </a:p>
                  </a:txBody>
                  <a:tcPr anchor="ctr"/>
                </a:tc>
                <a:tc>
                  <a:txBody>
                    <a:bodyPr/>
                    <a:lstStyle/>
                    <a:p>
                      <a:pPr algn="ctr"/>
                      <a:r>
                        <a:rPr lang="en-US" sz="1800"/>
                        <a:t>Insertion</a:t>
                      </a:r>
                    </a:p>
                  </a:txBody>
                  <a:tcPr anchor="ctr"/>
                </a:tc>
                <a:extLst>
                  <a:ext uri="{0D108BD9-81ED-4DB2-BD59-A6C34878D82A}">
                    <a16:rowId xmlns:a16="http://schemas.microsoft.com/office/drawing/2014/main" val="1472227430"/>
                  </a:ext>
                </a:extLst>
              </a:tr>
              <a:tr h="701393">
                <a:tc>
                  <a:txBody>
                    <a:bodyPr/>
                    <a:lstStyle/>
                    <a:p>
                      <a:pPr algn="ctr"/>
                      <a:r>
                        <a:rPr lang="en-US" sz="1800" b="1"/>
                        <a:t>Biceps</a:t>
                      </a:r>
                    </a:p>
                  </a:txBody>
                  <a:tcPr anchor="ctr"/>
                </a:tc>
                <a:tc>
                  <a:txBody>
                    <a:bodyPr/>
                    <a:lstStyle/>
                    <a:p>
                      <a:pPr algn="ctr"/>
                      <a:r>
                        <a:rPr lang="en-US" sz="1800"/>
                        <a:t>Scapula</a:t>
                      </a:r>
                    </a:p>
                  </a:txBody>
                  <a:tcPr anchor="ctr"/>
                </a:tc>
                <a:tc>
                  <a:txBody>
                    <a:bodyPr/>
                    <a:lstStyle/>
                    <a:p>
                      <a:pPr algn="ctr"/>
                      <a:r>
                        <a:rPr lang="en-US" sz="1800"/>
                        <a:t>Ulna</a:t>
                      </a:r>
                    </a:p>
                    <a:p>
                      <a:pPr algn="ctr"/>
                      <a:r>
                        <a:rPr lang="en-US" sz="1800"/>
                        <a:t>Radius</a:t>
                      </a:r>
                    </a:p>
                  </a:txBody>
                  <a:tcPr anchor="ctr"/>
                </a:tc>
                <a:extLst>
                  <a:ext uri="{0D108BD9-81ED-4DB2-BD59-A6C34878D82A}">
                    <a16:rowId xmlns:a16="http://schemas.microsoft.com/office/drawing/2014/main" val="1482226037"/>
                  </a:ext>
                </a:extLst>
              </a:tr>
              <a:tr h="773278">
                <a:tc>
                  <a:txBody>
                    <a:bodyPr/>
                    <a:lstStyle/>
                    <a:p>
                      <a:pPr algn="ctr"/>
                      <a:r>
                        <a:rPr lang="en-US" sz="1800" b="1"/>
                        <a:t>Triceps </a:t>
                      </a:r>
                    </a:p>
                  </a:txBody>
                  <a:tcPr anchor="ctr"/>
                </a:tc>
                <a:tc>
                  <a:txBody>
                    <a:bodyPr/>
                    <a:lstStyle/>
                    <a:p>
                      <a:pPr algn="ctr"/>
                      <a:r>
                        <a:rPr lang="en-US" sz="1800"/>
                        <a:t>Scapula</a:t>
                      </a:r>
                    </a:p>
                    <a:p>
                      <a:pPr algn="ctr"/>
                      <a:r>
                        <a:rPr lang="en-US" sz="1800"/>
                        <a:t>Humerus </a:t>
                      </a:r>
                    </a:p>
                  </a:txBody>
                  <a:tcPr anchor="ctr"/>
                </a:tc>
                <a:tc>
                  <a:txBody>
                    <a:bodyPr/>
                    <a:lstStyle/>
                    <a:p>
                      <a:pPr algn="ctr"/>
                      <a:r>
                        <a:rPr lang="en-US" sz="1800"/>
                        <a:t>Ulna </a:t>
                      </a:r>
                    </a:p>
                  </a:txBody>
                  <a:tcPr anchor="ctr"/>
                </a:tc>
                <a:extLst>
                  <a:ext uri="{0D108BD9-81ED-4DB2-BD59-A6C34878D82A}">
                    <a16:rowId xmlns:a16="http://schemas.microsoft.com/office/drawing/2014/main" val="1716004588"/>
                  </a:ext>
                </a:extLst>
              </a:tr>
              <a:tr h="501706">
                <a:tc>
                  <a:txBody>
                    <a:bodyPr/>
                    <a:lstStyle/>
                    <a:p>
                      <a:pPr algn="ctr"/>
                      <a:r>
                        <a:rPr lang="en-US" sz="1800" b="1"/>
                        <a:t>Gastrocnemius </a:t>
                      </a:r>
                    </a:p>
                  </a:txBody>
                  <a:tcPr anchor="ctr"/>
                </a:tc>
                <a:tc>
                  <a:txBody>
                    <a:bodyPr/>
                    <a:lstStyle/>
                    <a:p>
                      <a:pPr algn="ctr"/>
                      <a:r>
                        <a:rPr lang="en-US" sz="1800"/>
                        <a:t>Femur </a:t>
                      </a:r>
                    </a:p>
                  </a:txBody>
                  <a:tcPr anchor="ctr"/>
                </a:tc>
                <a:tc>
                  <a:txBody>
                    <a:bodyPr/>
                    <a:lstStyle/>
                    <a:p>
                      <a:pPr algn="ctr"/>
                      <a:r>
                        <a:rPr lang="en-US" sz="1800"/>
                        <a:t>Tarsal</a:t>
                      </a:r>
                    </a:p>
                  </a:txBody>
                  <a:tcPr anchor="ctr"/>
                </a:tc>
                <a:extLst>
                  <a:ext uri="{0D108BD9-81ED-4DB2-BD59-A6C34878D82A}">
                    <a16:rowId xmlns:a16="http://schemas.microsoft.com/office/drawing/2014/main" val="1562782358"/>
                  </a:ext>
                </a:extLst>
              </a:tr>
              <a:tr h="773278">
                <a:tc>
                  <a:txBody>
                    <a:bodyPr/>
                    <a:lstStyle/>
                    <a:p>
                      <a:pPr algn="ctr"/>
                      <a:r>
                        <a:rPr lang="en-US" sz="1800" b="1"/>
                        <a:t>Trapezius </a:t>
                      </a:r>
                    </a:p>
                  </a:txBody>
                  <a:tcPr anchor="ctr"/>
                </a:tc>
                <a:tc>
                  <a:txBody>
                    <a:bodyPr/>
                    <a:lstStyle/>
                    <a:p>
                      <a:pPr algn="ctr"/>
                      <a:r>
                        <a:rPr lang="en-US" sz="1800"/>
                        <a:t>Skull</a:t>
                      </a:r>
                    </a:p>
                    <a:p>
                      <a:pPr algn="ctr"/>
                      <a:r>
                        <a:rPr lang="en-US" sz="1800"/>
                        <a:t>Vertebrae </a:t>
                      </a:r>
                    </a:p>
                  </a:txBody>
                  <a:tcPr anchor="ctr"/>
                </a:tc>
                <a:tc>
                  <a:txBody>
                    <a:bodyPr/>
                    <a:lstStyle/>
                    <a:p>
                      <a:pPr algn="ctr"/>
                      <a:r>
                        <a:rPr lang="en-US" sz="1800"/>
                        <a:t>Scapula</a:t>
                      </a:r>
                    </a:p>
                    <a:p>
                      <a:pPr algn="ctr"/>
                      <a:r>
                        <a:rPr lang="en-US" sz="1800"/>
                        <a:t>Clavicle </a:t>
                      </a:r>
                    </a:p>
                  </a:txBody>
                  <a:tcPr anchor="ctr"/>
                </a:tc>
                <a:extLst>
                  <a:ext uri="{0D108BD9-81ED-4DB2-BD59-A6C34878D82A}">
                    <a16:rowId xmlns:a16="http://schemas.microsoft.com/office/drawing/2014/main" val="1292348510"/>
                  </a:ext>
                </a:extLst>
              </a:tr>
              <a:tr h="773278">
                <a:tc>
                  <a:txBody>
                    <a:bodyPr/>
                    <a:lstStyle/>
                    <a:p>
                      <a:pPr algn="ctr"/>
                      <a:r>
                        <a:rPr lang="en-US" sz="1800" b="1"/>
                        <a:t>Deltoid </a:t>
                      </a:r>
                    </a:p>
                  </a:txBody>
                  <a:tcPr anchor="ctr"/>
                </a:tc>
                <a:tc>
                  <a:txBody>
                    <a:bodyPr/>
                    <a:lstStyle/>
                    <a:p>
                      <a:pPr algn="ctr"/>
                      <a:r>
                        <a:rPr lang="en-US" sz="1800"/>
                        <a:t>Clavicle</a:t>
                      </a:r>
                    </a:p>
                    <a:p>
                      <a:pPr algn="ctr"/>
                      <a:r>
                        <a:rPr lang="en-US" sz="1800"/>
                        <a:t>Scapula</a:t>
                      </a:r>
                    </a:p>
                  </a:txBody>
                  <a:tcPr anchor="ctr"/>
                </a:tc>
                <a:tc>
                  <a:txBody>
                    <a:bodyPr/>
                    <a:lstStyle/>
                    <a:p>
                      <a:pPr algn="ctr"/>
                      <a:r>
                        <a:rPr lang="en-US" sz="1800"/>
                        <a:t>Humerus </a:t>
                      </a:r>
                    </a:p>
                  </a:txBody>
                  <a:tcPr anchor="ctr"/>
                </a:tc>
                <a:extLst>
                  <a:ext uri="{0D108BD9-81ED-4DB2-BD59-A6C34878D82A}">
                    <a16:rowId xmlns:a16="http://schemas.microsoft.com/office/drawing/2014/main" val="3421737917"/>
                  </a:ext>
                </a:extLst>
              </a:tr>
              <a:tr h="773278">
                <a:tc>
                  <a:txBody>
                    <a:bodyPr/>
                    <a:lstStyle/>
                    <a:p>
                      <a:pPr algn="ctr"/>
                      <a:r>
                        <a:rPr lang="en-US" sz="1800" b="1"/>
                        <a:t>Quadriceps </a:t>
                      </a:r>
                    </a:p>
                  </a:txBody>
                  <a:tcPr anchor="ctr"/>
                </a:tc>
                <a:tc>
                  <a:txBody>
                    <a:bodyPr/>
                    <a:lstStyle/>
                    <a:p>
                      <a:pPr algn="ctr"/>
                      <a:r>
                        <a:rPr lang="en-US" sz="1800"/>
                        <a:t>Femur</a:t>
                      </a:r>
                    </a:p>
                    <a:p>
                      <a:pPr algn="ctr"/>
                      <a:r>
                        <a:rPr lang="en-US" sz="1800"/>
                        <a:t>Pelvis </a:t>
                      </a:r>
                    </a:p>
                  </a:txBody>
                  <a:tcPr anchor="ctr"/>
                </a:tc>
                <a:tc>
                  <a:txBody>
                    <a:bodyPr/>
                    <a:lstStyle/>
                    <a:p>
                      <a:pPr algn="ctr"/>
                      <a:r>
                        <a:rPr lang="en-US" sz="1800"/>
                        <a:t>Tibia </a:t>
                      </a:r>
                    </a:p>
                  </a:txBody>
                  <a:tcPr anchor="ctr"/>
                </a:tc>
                <a:extLst>
                  <a:ext uri="{0D108BD9-81ED-4DB2-BD59-A6C34878D82A}">
                    <a16:rowId xmlns:a16="http://schemas.microsoft.com/office/drawing/2014/main" val="3733482805"/>
                  </a:ext>
                </a:extLst>
              </a:tr>
              <a:tr h="773278">
                <a:tc>
                  <a:txBody>
                    <a:bodyPr/>
                    <a:lstStyle/>
                    <a:p>
                      <a:pPr algn="ctr"/>
                      <a:r>
                        <a:rPr lang="en-US" sz="1800" b="1"/>
                        <a:t>Hamstrings </a:t>
                      </a:r>
                    </a:p>
                  </a:txBody>
                  <a:tcPr anchor="ctr"/>
                </a:tc>
                <a:tc>
                  <a:txBody>
                    <a:bodyPr/>
                    <a:lstStyle/>
                    <a:p>
                      <a:pPr algn="ctr"/>
                      <a:r>
                        <a:rPr lang="en-US" sz="1800"/>
                        <a:t>Femur</a:t>
                      </a:r>
                    </a:p>
                    <a:p>
                      <a:pPr algn="ctr"/>
                      <a:r>
                        <a:rPr lang="en-US" sz="1800"/>
                        <a:t>Pelvis </a:t>
                      </a:r>
                    </a:p>
                  </a:txBody>
                  <a:tcPr anchor="ctr"/>
                </a:tc>
                <a:tc>
                  <a:txBody>
                    <a:bodyPr/>
                    <a:lstStyle/>
                    <a:p>
                      <a:pPr algn="ctr"/>
                      <a:r>
                        <a:rPr lang="en-US" sz="1800"/>
                        <a:t>Tibia </a:t>
                      </a:r>
                    </a:p>
                  </a:txBody>
                  <a:tcPr anchor="ctr"/>
                </a:tc>
                <a:extLst>
                  <a:ext uri="{0D108BD9-81ED-4DB2-BD59-A6C34878D82A}">
                    <a16:rowId xmlns:a16="http://schemas.microsoft.com/office/drawing/2014/main" val="1296728393"/>
                  </a:ext>
                </a:extLst>
              </a:tr>
            </a:tbl>
          </a:graphicData>
        </a:graphic>
      </p:graphicFrame>
      <p:sp>
        <p:nvSpPr>
          <p:cNvPr id="4" name="Footer Placeholder 3">
            <a:extLst>
              <a:ext uri="{FF2B5EF4-FFF2-40B4-BE49-F238E27FC236}">
                <a16:creationId xmlns:a16="http://schemas.microsoft.com/office/drawing/2014/main" id="{54CFA02A-2A9C-BB47-8622-2CF747130554}"/>
              </a:ext>
            </a:extLst>
          </p:cNvPr>
          <p:cNvSpPr>
            <a:spLocks noGrp="1"/>
          </p:cNvSpPr>
          <p:nvPr>
            <p:ph type="ftr" sz="quarter" idx="11"/>
          </p:nvPr>
        </p:nvSpPr>
        <p:spPr>
          <a:xfrm>
            <a:off x="3124200" y="6586172"/>
            <a:ext cx="2895600" cy="365125"/>
          </a:xfrm>
        </p:spPr>
        <p:txBody>
          <a:bodyPr/>
          <a:lstStyle/>
          <a:p>
            <a:r>
              <a:rPr lang="en-AU" sz="1000">
                <a:solidFill>
                  <a:schemeClr val="tx1"/>
                </a:solidFill>
              </a:rPr>
              <a:t>©PE STUDIES RESOURCES</a:t>
            </a:r>
          </a:p>
        </p:txBody>
      </p:sp>
      <p:grpSp>
        <p:nvGrpSpPr>
          <p:cNvPr id="6" name="Group 5">
            <a:extLst>
              <a:ext uri="{FF2B5EF4-FFF2-40B4-BE49-F238E27FC236}">
                <a16:creationId xmlns:a16="http://schemas.microsoft.com/office/drawing/2014/main" id="{6A675D9C-D4DB-8D49-A32E-069AFB806674}"/>
              </a:ext>
            </a:extLst>
          </p:cNvPr>
          <p:cNvGrpSpPr/>
          <p:nvPr/>
        </p:nvGrpSpPr>
        <p:grpSpPr>
          <a:xfrm>
            <a:off x="53228" y="6303426"/>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C66AE4F-FB8D-9740-9EF7-0B43FF478087}"/>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4FC0AED7-80DC-2B46-AA30-209E5D907F3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Title 2">
            <a:extLst>
              <a:ext uri="{FF2B5EF4-FFF2-40B4-BE49-F238E27FC236}">
                <a16:creationId xmlns:a16="http://schemas.microsoft.com/office/drawing/2014/main" id="{1E88619E-002B-DE44-ACF9-67427E078C16}"/>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Tree>
    <p:extLst>
      <p:ext uri="{BB962C8B-B14F-4D97-AF65-F5344CB8AC3E}">
        <p14:creationId xmlns:p14="http://schemas.microsoft.com/office/powerpoint/2010/main" val="3572789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CCF6EEC-2645-BB4E-BDB9-249993B9D6CE}"/>
              </a:ext>
            </a:extLst>
          </p:cNvPr>
          <p:cNvGraphicFramePr>
            <a:graphicFrameLocks noGrp="1"/>
          </p:cNvGraphicFramePr>
          <p:nvPr>
            <p:extLst>
              <p:ext uri="{D42A27DB-BD31-4B8C-83A1-F6EECF244321}">
                <p14:modId xmlns:p14="http://schemas.microsoft.com/office/powerpoint/2010/main" val="29180759"/>
              </p:ext>
            </p:extLst>
          </p:nvPr>
        </p:nvGraphicFramePr>
        <p:xfrm>
          <a:off x="0" y="915476"/>
          <a:ext cx="9144000" cy="585893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04808112"/>
                    </a:ext>
                  </a:extLst>
                </a:gridCol>
                <a:gridCol w="3048000">
                  <a:extLst>
                    <a:ext uri="{9D8B030D-6E8A-4147-A177-3AD203B41FA5}">
                      <a16:colId xmlns:a16="http://schemas.microsoft.com/office/drawing/2014/main" val="938853372"/>
                    </a:ext>
                  </a:extLst>
                </a:gridCol>
                <a:gridCol w="3048000">
                  <a:extLst>
                    <a:ext uri="{9D8B030D-6E8A-4147-A177-3AD203B41FA5}">
                      <a16:colId xmlns:a16="http://schemas.microsoft.com/office/drawing/2014/main" val="3146525022"/>
                    </a:ext>
                  </a:extLst>
                </a:gridCol>
              </a:tblGrid>
              <a:tr h="756983">
                <a:tc>
                  <a:txBody>
                    <a:bodyPr/>
                    <a:lstStyle/>
                    <a:p>
                      <a:pPr algn="ctr"/>
                      <a:r>
                        <a:rPr lang="en-US" sz="1800"/>
                        <a:t>Muscle</a:t>
                      </a:r>
                    </a:p>
                  </a:txBody>
                  <a:tcPr anchor="ctr"/>
                </a:tc>
                <a:tc>
                  <a:txBody>
                    <a:bodyPr/>
                    <a:lstStyle/>
                    <a:p>
                      <a:pPr algn="ctr"/>
                      <a:r>
                        <a:rPr lang="en-US" sz="1800"/>
                        <a:t>Origin</a:t>
                      </a:r>
                    </a:p>
                  </a:txBody>
                  <a:tcPr anchor="ctr"/>
                </a:tc>
                <a:tc>
                  <a:txBody>
                    <a:bodyPr/>
                    <a:lstStyle/>
                    <a:p>
                      <a:pPr algn="ctr"/>
                      <a:r>
                        <a:rPr lang="en-US" sz="1800"/>
                        <a:t>Insertion</a:t>
                      </a:r>
                    </a:p>
                  </a:txBody>
                  <a:tcPr anchor="ctr"/>
                </a:tc>
                <a:extLst>
                  <a:ext uri="{0D108BD9-81ED-4DB2-BD59-A6C34878D82A}">
                    <a16:rowId xmlns:a16="http://schemas.microsoft.com/office/drawing/2014/main" val="1472227430"/>
                  </a:ext>
                </a:extLst>
              </a:tr>
              <a:tr h="552135">
                <a:tc>
                  <a:txBody>
                    <a:bodyPr/>
                    <a:lstStyle/>
                    <a:p>
                      <a:pPr algn="ctr"/>
                      <a:r>
                        <a:rPr lang="en-US" sz="1800" b="1"/>
                        <a:t>Tibialis Anterior </a:t>
                      </a:r>
                    </a:p>
                  </a:txBody>
                  <a:tcPr anchor="ctr"/>
                </a:tc>
                <a:tc>
                  <a:txBody>
                    <a:bodyPr/>
                    <a:lstStyle/>
                    <a:p>
                      <a:pPr algn="ctr"/>
                      <a:r>
                        <a:rPr lang="en-US" sz="1800"/>
                        <a:t>Tibia </a:t>
                      </a:r>
                    </a:p>
                  </a:txBody>
                  <a:tcPr anchor="ctr"/>
                </a:tc>
                <a:tc>
                  <a:txBody>
                    <a:bodyPr/>
                    <a:lstStyle/>
                    <a:p>
                      <a:pPr algn="ctr"/>
                      <a:r>
                        <a:rPr lang="en-US" sz="1800"/>
                        <a:t>Metatarsal </a:t>
                      </a:r>
                    </a:p>
                  </a:txBody>
                  <a:tcPr anchor="ctr"/>
                </a:tc>
                <a:extLst>
                  <a:ext uri="{0D108BD9-81ED-4DB2-BD59-A6C34878D82A}">
                    <a16:rowId xmlns:a16="http://schemas.microsoft.com/office/drawing/2014/main" val="4192232240"/>
                  </a:ext>
                </a:extLst>
              </a:tr>
              <a:tr h="552135">
                <a:tc>
                  <a:txBody>
                    <a:bodyPr/>
                    <a:lstStyle/>
                    <a:p>
                      <a:pPr algn="ctr"/>
                      <a:r>
                        <a:rPr lang="en-US" sz="1800" b="1"/>
                        <a:t>Adductor Group</a:t>
                      </a:r>
                    </a:p>
                  </a:txBody>
                  <a:tcPr anchor="ctr"/>
                </a:tc>
                <a:tc>
                  <a:txBody>
                    <a:bodyPr/>
                    <a:lstStyle/>
                    <a:p>
                      <a:pPr algn="ctr"/>
                      <a:r>
                        <a:rPr lang="en-US" sz="1800"/>
                        <a:t>Pelvis </a:t>
                      </a:r>
                    </a:p>
                  </a:txBody>
                  <a:tcPr anchor="ctr"/>
                </a:tc>
                <a:tc>
                  <a:txBody>
                    <a:bodyPr/>
                    <a:lstStyle/>
                    <a:p>
                      <a:pPr algn="ctr"/>
                      <a:r>
                        <a:rPr lang="en-US" sz="1800"/>
                        <a:t>Femur </a:t>
                      </a:r>
                    </a:p>
                  </a:txBody>
                  <a:tcPr anchor="ctr"/>
                </a:tc>
                <a:extLst>
                  <a:ext uri="{0D108BD9-81ED-4DB2-BD59-A6C34878D82A}">
                    <a16:rowId xmlns:a16="http://schemas.microsoft.com/office/drawing/2014/main" val="1990775049"/>
                  </a:ext>
                </a:extLst>
              </a:tr>
              <a:tr h="851003">
                <a:tc>
                  <a:txBody>
                    <a:bodyPr/>
                    <a:lstStyle/>
                    <a:p>
                      <a:pPr algn="ctr"/>
                      <a:r>
                        <a:rPr lang="en-US" sz="1800" b="1"/>
                        <a:t>Latissimus Dorsi </a:t>
                      </a:r>
                    </a:p>
                  </a:txBody>
                  <a:tcPr anchor="ctr"/>
                </a:tc>
                <a:tc>
                  <a:txBody>
                    <a:bodyPr/>
                    <a:lstStyle/>
                    <a:p>
                      <a:pPr algn="ctr"/>
                      <a:r>
                        <a:rPr lang="en-US" sz="1800"/>
                        <a:t>Vertebrae</a:t>
                      </a:r>
                    </a:p>
                    <a:p>
                      <a:pPr algn="ctr"/>
                      <a:r>
                        <a:rPr lang="en-US" sz="1800"/>
                        <a:t>Pelvis </a:t>
                      </a:r>
                    </a:p>
                  </a:txBody>
                  <a:tcPr anchor="ctr"/>
                </a:tc>
                <a:tc>
                  <a:txBody>
                    <a:bodyPr/>
                    <a:lstStyle/>
                    <a:p>
                      <a:pPr algn="ctr"/>
                      <a:r>
                        <a:rPr lang="en-US" sz="1800"/>
                        <a:t>Humerus </a:t>
                      </a:r>
                    </a:p>
                  </a:txBody>
                  <a:tcPr anchor="ctr"/>
                </a:tc>
                <a:extLst>
                  <a:ext uri="{0D108BD9-81ED-4DB2-BD59-A6C34878D82A}">
                    <a16:rowId xmlns:a16="http://schemas.microsoft.com/office/drawing/2014/main" val="3444459995"/>
                  </a:ext>
                </a:extLst>
              </a:tr>
              <a:tr h="851003">
                <a:tc>
                  <a:txBody>
                    <a:bodyPr/>
                    <a:lstStyle/>
                    <a:p>
                      <a:pPr algn="ctr"/>
                      <a:r>
                        <a:rPr lang="en-US" sz="1800" b="1"/>
                        <a:t>Soleus </a:t>
                      </a:r>
                    </a:p>
                  </a:txBody>
                  <a:tcPr anchor="ctr"/>
                </a:tc>
                <a:tc>
                  <a:txBody>
                    <a:bodyPr/>
                    <a:lstStyle/>
                    <a:p>
                      <a:pPr algn="ctr"/>
                      <a:r>
                        <a:rPr lang="en-US" sz="1800"/>
                        <a:t>Fibula</a:t>
                      </a:r>
                    </a:p>
                    <a:p>
                      <a:pPr algn="ctr"/>
                      <a:r>
                        <a:rPr lang="en-US" sz="1800"/>
                        <a:t>Tibia </a:t>
                      </a:r>
                    </a:p>
                  </a:txBody>
                  <a:tcPr anchor="ctr"/>
                </a:tc>
                <a:tc>
                  <a:txBody>
                    <a:bodyPr/>
                    <a:lstStyle/>
                    <a:p>
                      <a:pPr algn="ctr"/>
                      <a:r>
                        <a:rPr lang="en-US" sz="1800"/>
                        <a:t>Tarsal </a:t>
                      </a:r>
                    </a:p>
                  </a:txBody>
                  <a:tcPr anchor="ctr"/>
                </a:tc>
                <a:extLst>
                  <a:ext uri="{0D108BD9-81ED-4DB2-BD59-A6C34878D82A}">
                    <a16:rowId xmlns:a16="http://schemas.microsoft.com/office/drawing/2014/main" val="955579733"/>
                  </a:ext>
                </a:extLst>
              </a:tr>
              <a:tr h="552135">
                <a:tc>
                  <a:txBody>
                    <a:bodyPr/>
                    <a:lstStyle/>
                    <a:p>
                      <a:pPr algn="ctr"/>
                      <a:r>
                        <a:rPr lang="en-US" sz="1800" b="1"/>
                        <a:t>Abdominal </a:t>
                      </a:r>
                    </a:p>
                  </a:txBody>
                  <a:tcPr anchor="ctr"/>
                </a:tc>
                <a:tc>
                  <a:txBody>
                    <a:bodyPr/>
                    <a:lstStyle/>
                    <a:p>
                      <a:pPr algn="ctr"/>
                      <a:r>
                        <a:rPr lang="en-US" sz="1800"/>
                        <a:t>Pelvis </a:t>
                      </a:r>
                    </a:p>
                  </a:txBody>
                  <a:tcPr anchor="ctr"/>
                </a:tc>
                <a:tc>
                  <a:txBody>
                    <a:bodyPr/>
                    <a:lstStyle/>
                    <a:p>
                      <a:pPr algn="ctr"/>
                      <a:r>
                        <a:rPr lang="en-US" sz="1800"/>
                        <a:t>Ribs </a:t>
                      </a:r>
                    </a:p>
                  </a:txBody>
                  <a:tcPr anchor="ctr"/>
                </a:tc>
                <a:extLst>
                  <a:ext uri="{0D108BD9-81ED-4DB2-BD59-A6C34878D82A}">
                    <a16:rowId xmlns:a16="http://schemas.microsoft.com/office/drawing/2014/main" val="3429404932"/>
                  </a:ext>
                </a:extLst>
              </a:tr>
              <a:tr h="552135">
                <a:tc>
                  <a:txBody>
                    <a:bodyPr/>
                    <a:lstStyle/>
                    <a:p>
                      <a:pPr algn="ctr"/>
                      <a:r>
                        <a:rPr lang="en-US" sz="1800" b="1"/>
                        <a:t>Gluteus Maximus</a:t>
                      </a:r>
                    </a:p>
                  </a:txBody>
                  <a:tcPr anchor="ctr"/>
                </a:tc>
                <a:tc>
                  <a:txBody>
                    <a:bodyPr/>
                    <a:lstStyle/>
                    <a:p>
                      <a:pPr algn="ctr"/>
                      <a:r>
                        <a:rPr lang="en-US" sz="1800"/>
                        <a:t>Pelvis </a:t>
                      </a:r>
                    </a:p>
                  </a:txBody>
                  <a:tcPr anchor="ctr"/>
                </a:tc>
                <a:tc>
                  <a:txBody>
                    <a:bodyPr/>
                    <a:lstStyle/>
                    <a:p>
                      <a:pPr algn="ctr"/>
                      <a:r>
                        <a:rPr lang="en-US" sz="1800"/>
                        <a:t>Femur </a:t>
                      </a:r>
                    </a:p>
                  </a:txBody>
                  <a:tcPr anchor="ctr"/>
                </a:tc>
                <a:extLst>
                  <a:ext uri="{0D108BD9-81ED-4DB2-BD59-A6C34878D82A}">
                    <a16:rowId xmlns:a16="http://schemas.microsoft.com/office/drawing/2014/main" val="1972360231"/>
                  </a:ext>
                </a:extLst>
              </a:tr>
              <a:tr h="1191404">
                <a:tc>
                  <a:txBody>
                    <a:bodyPr/>
                    <a:lstStyle/>
                    <a:p>
                      <a:pPr algn="ctr"/>
                      <a:r>
                        <a:rPr lang="en-US" sz="1800" b="1"/>
                        <a:t>Pectorals </a:t>
                      </a:r>
                    </a:p>
                  </a:txBody>
                  <a:tcPr anchor="ctr"/>
                </a:tc>
                <a:tc>
                  <a:txBody>
                    <a:bodyPr/>
                    <a:lstStyle/>
                    <a:p>
                      <a:pPr algn="ctr"/>
                      <a:r>
                        <a:rPr lang="en-US" sz="1800"/>
                        <a:t>Clavicle</a:t>
                      </a:r>
                    </a:p>
                    <a:p>
                      <a:pPr algn="ctr"/>
                      <a:r>
                        <a:rPr lang="en-US" sz="1800"/>
                        <a:t>Sternum </a:t>
                      </a:r>
                    </a:p>
                    <a:p>
                      <a:pPr algn="ctr"/>
                      <a:r>
                        <a:rPr lang="en-US" sz="1800"/>
                        <a:t>Ribs </a:t>
                      </a:r>
                    </a:p>
                  </a:txBody>
                  <a:tcPr anchor="ctr"/>
                </a:tc>
                <a:tc>
                  <a:txBody>
                    <a:bodyPr/>
                    <a:lstStyle/>
                    <a:p>
                      <a:pPr algn="ctr"/>
                      <a:r>
                        <a:rPr lang="en-US" sz="1800"/>
                        <a:t>Humerus </a:t>
                      </a:r>
                    </a:p>
                  </a:txBody>
                  <a:tcPr anchor="ctr"/>
                </a:tc>
                <a:extLst>
                  <a:ext uri="{0D108BD9-81ED-4DB2-BD59-A6C34878D82A}">
                    <a16:rowId xmlns:a16="http://schemas.microsoft.com/office/drawing/2014/main" val="464012399"/>
                  </a:ext>
                </a:extLst>
              </a:tr>
            </a:tbl>
          </a:graphicData>
        </a:graphic>
      </p:graphicFrame>
      <p:sp>
        <p:nvSpPr>
          <p:cNvPr id="4" name="Footer Placeholder 3">
            <a:extLst>
              <a:ext uri="{FF2B5EF4-FFF2-40B4-BE49-F238E27FC236}">
                <a16:creationId xmlns:a16="http://schemas.microsoft.com/office/drawing/2014/main" id="{54CFA02A-2A9C-BB47-8622-2CF747130554}"/>
              </a:ext>
            </a:extLst>
          </p:cNvPr>
          <p:cNvSpPr>
            <a:spLocks noGrp="1"/>
          </p:cNvSpPr>
          <p:nvPr>
            <p:ph type="ftr" sz="quarter" idx="11"/>
          </p:nvPr>
        </p:nvSpPr>
        <p:spPr>
          <a:xfrm>
            <a:off x="1848556" y="6653519"/>
            <a:ext cx="2895600" cy="365125"/>
          </a:xfrm>
        </p:spPr>
        <p:txBody>
          <a:bodyPr/>
          <a:lstStyle/>
          <a:p>
            <a:r>
              <a:rPr lang="en-AU" sz="800">
                <a:solidFill>
                  <a:schemeClr val="tx1"/>
                </a:solidFill>
              </a:rPr>
              <a:t>©PE STUDIES RESOURCES</a:t>
            </a:r>
          </a:p>
        </p:txBody>
      </p:sp>
      <p:grpSp>
        <p:nvGrpSpPr>
          <p:cNvPr id="6" name="Group 5">
            <a:extLst>
              <a:ext uri="{FF2B5EF4-FFF2-40B4-BE49-F238E27FC236}">
                <a16:creationId xmlns:a16="http://schemas.microsoft.com/office/drawing/2014/main" id="{6A675D9C-D4DB-8D49-A32E-069AFB806674}"/>
              </a:ext>
            </a:extLst>
          </p:cNvPr>
          <p:cNvGrpSpPr/>
          <p:nvPr/>
        </p:nvGrpSpPr>
        <p:grpSpPr>
          <a:xfrm>
            <a:off x="53228" y="6303426"/>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C66AE4F-FB8D-9740-9EF7-0B43FF478087}"/>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4FC0AED7-80DC-2B46-AA30-209E5D907F3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Title 2">
            <a:extLst>
              <a:ext uri="{FF2B5EF4-FFF2-40B4-BE49-F238E27FC236}">
                <a16:creationId xmlns:a16="http://schemas.microsoft.com/office/drawing/2014/main" id="{0F7E08A0-7728-7149-96CB-6F050B86F884}"/>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a:t>HOW DOES THE  MUSCULOSKELETAL SYSTEM PRODUCE MOVEMENT?</a:t>
            </a:r>
          </a:p>
        </p:txBody>
      </p:sp>
    </p:spTree>
    <p:extLst>
      <p:ext uri="{BB962C8B-B14F-4D97-AF65-F5344CB8AC3E}">
        <p14:creationId xmlns:p14="http://schemas.microsoft.com/office/powerpoint/2010/main" val="3478123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1D27B88-86BD-47AF-B43B-DC50AAC348A8}"/>
              </a:ext>
            </a:extLst>
          </p:cNvPr>
          <p:cNvSpPr>
            <a:spLocks noGrp="1"/>
          </p:cNvSpPr>
          <p:nvPr>
            <p:ph idx="1"/>
          </p:nvPr>
        </p:nvSpPr>
        <p:spPr>
          <a:xfrm>
            <a:off x="347267" y="960699"/>
            <a:ext cx="8508539" cy="5278775"/>
          </a:xfrm>
          <a:ln>
            <a:solidFill>
              <a:srgbClr val="92D050"/>
            </a:solidFill>
          </a:ln>
        </p:spPr>
        <p:style>
          <a:lnRef idx="2">
            <a:schemeClr val="accent4"/>
          </a:lnRef>
          <a:fillRef idx="1">
            <a:schemeClr val="lt1"/>
          </a:fillRef>
          <a:effectRef idx="0">
            <a:schemeClr val="accent4"/>
          </a:effectRef>
          <a:fontRef idx="minor">
            <a:schemeClr val="dk1"/>
          </a:fontRef>
        </p:style>
        <p:txBody>
          <a:bodyPr>
            <a:noAutofit/>
          </a:bodyPr>
          <a:lstStyle/>
          <a:p>
            <a:pPr marL="0" indent="0">
              <a:spcBef>
                <a:spcPts val="0"/>
              </a:spcBef>
              <a:buNone/>
            </a:pPr>
            <a:r>
              <a:rPr lang="en-AU" sz="1800" dirty="0">
                <a:solidFill>
                  <a:srgbClr val="FFFFFF"/>
                </a:solidFill>
              </a:rPr>
              <a:t>z</a:t>
            </a:r>
          </a:p>
        </p:txBody>
      </p:sp>
      <p:sp>
        <p:nvSpPr>
          <p:cNvPr id="4" name="Footer Placeholder 3">
            <a:extLst>
              <a:ext uri="{FF2B5EF4-FFF2-40B4-BE49-F238E27FC236}">
                <a16:creationId xmlns:a16="http://schemas.microsoft.com/office/drawing/2014/main" id="{54CFA02A-2A9C-BB47-8622-2CF747130554}"/>
              </a:ext>
            </a:extLst>
          </p:cNvPr>
          <p:cNvSpPr>
            <a:spLocks noGrp="1"/>
          </p:cNvSpPr>
          <p:nvPr>
            <p:ph type="ftr" sz="quarter" idx="11"/>
          </p:nvPr>
        </p:nvSpPr>
        <p:spPr>
          <a:xfrm>
            <a:off x="1848556" y="6653519"/>
            <a:ext cx="2895600" cy="365125"/>
          </a:xfrm>
        </p:spPr>
        <p:txBody>
          <a:bodyPr/>
          <a:lstStyle/>
          <a:p>
            <a:r>
              <a:rPr lang="en-AU" sz="800">
                <a:solidFill>
                  <a:schemeClr val="tx1"/>
                </a:solidFill>
              </a:rPr>
              <a:t>©PE STUDIES RESOURCES</a:t>
            </a:r>
          </a:p>
        </p:txBody>
      </p:sp>
      <p:grpSp>
        <p:nvGrpSpPr>
          <p:cNvPr id="6" name="Group 5">
            <a:extLst>
              <a:ext uri="{FF2B5EF4-FFF2-40B4-BE49-F238E27FC236}">
                <a16:creationId xmlns:a16="http://schemas.microsoft.com/office/drawing/2014/main" id="{6A675D9C-D4DB-8D49-A32E-069AFB806674}"/>
              </a:ext>
            </a:extLst>
          </p:cNvPr>
          <p:cNvGrpSpPr/>
          <p:nvPr/>
        </p:nvGrpSpPr>
        <p:grpSpPr>
          <a:xfrm>
            <a:off x="53228" y="6303426"/>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C66AE4F-FB8D-9740-9EF7-0B43FF478087}"/>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4FC0AED7-80DC-2B46-AA30-209E5D907F3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Title 2">
            <a:extLst>
              <a:ext uri="{FF2B5EF4-FFF2-40B4-BE49-F238E27FC236}">
                <a16:creationId xmlns:a16="http://schemas.microsoft.com/office/drawing/2014/main" id="{0F7E08A0-7728-7149-96CB-6F050B86F884}"/>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dirty="0"/>
              <a:t>REVISION QUESTIONS</a:t>
            </a:r>
          </a:p>
        </p:txBody>
      </p:sp>
      <p:sp>
        <p:nvSpPr>
          <p:cNvPr id="11" name="TextBox 10">
            <a:extLst>
              <a:ext uri="{FF2B5EF4-FFF2-40B4-BE49-F238E27FC236}">
                <a16:creationId xmlns:a16="http://schemas.microsoft.com/office/drawing/2014/main" id="{8996B839-184F-4049-BD99-8C4FD9F61513}"/>
              </a:ext>
            </a:extLst>
          </p:cNvPr>
          <p:cNvSpPr txBox="1"/>
          <p:nvPr/>
        </p:nvSpPr>
        <p:spPr>
          <a:xfrm>
            <a:off x="570430" y="988254"/>
            <a:ext cx="6647974" cy="1569660"/>
          </a:xfrm>
          <a:prstGeom prst="rect">
            <a:avLst/>
          </a:prstGeom>
          <a:noFill/>
        </p:spPr>
        <p:txBody>
          <a:bodyPr wrap="none" rtlCol="0">
            <a:spAutoFit/>
          </a:bodyPr>
          <a:lstStyle/>
          <a:p>
            <a:r>
              <a:rPr lang="en-US" sz="1600" b="1" dirty="0"/>
              <a:t>1	The function of the skeletal system is to:</a:t>
            </a:r>
            <a:endParaRPr lang="en-AU" sz="1600" b="1" dirty="0"/>
          </a:p>
          <a:p>
            <a:r>
              <a:rPr lang="en-US" sz="1600" b="1" dirty="0"/>
              <a:t>	A/	provide protection of vital organs.		</a:t>
            </a:r>
            <a:endParaRPr lang="en-AU" sz="1600" b="1" dirty="0"/>
          </a:p>
          <a:p>
            <a:r>
              <a:rPr lang="en-US" sz="1600" b="1" dirty="0"/>
              <a:t>	B/	allow movement.	</a:t>
            </a:r>
            <a:endParaRPr lang="en-AU" sz="1600" b="1" dirty="0"/>
          </a:p>
          <a:p>
            <a:r>
              <a:rPr lang="en-US" sz="1600" b="1" dirty="0"/>
              <a:t>	C/	blood cell production	</a:t>
            </a:r>
          </a:p>
          <a:p>
            <a:r>
              <a:rPr lang="en-US" sz="1600" b="1" dirty="0"/>
              <a:t>	D/	all of the above</a:t>
            </a:r>
          </a:p>
          <a:p>
            <a:endParaRPr lang="en-US" sz="1600" dirty="0"/>
          </a:p>
        </p:txBody>
      </p:sp>
      <p:sp>
        <p:nvSpPr>
          <p:cNvPr id="12" name="TextBox 11">
            <a:extLst>
              <a:ext uri="{FF2B5EF4-FFF2-40B4-BE49-F238E27FC236}">
                <a16:creationId xmlns:a16="http://schemas.microsoft.com/office/drawing/2014/main" id="{39A86870-8B7A-45DF-AC26-1D1AC60CF95E}"/>
              </a:ext>
            </a:extLst>
          </p:cNvPr>
          <p:cNvSpPr txBox="1"/>
          <p:nvPr/>
        </p:nvSpPr>
        <p:spPr>
          <a:xfrm>
            <a:off x="570430" y="2242241"/>
            <a:ext cx="6647974" cy="1631216"/>
          </a:xfrm>
          <a:prstGeom prst="rect">
            <a:avLst/>
          </a:prstGeom>
          <a:noFill/>
        </p:spPr>
        <p:txBody>
          <a:bodyPr wrap="none" rtlCol="0">
            <a:spAutoFit/>
          </a:bodyPr>
          <a:lstStyle/>
          <a:p>
            <a:r>
              <a:rPr lang="en-US" sz="1600" b="1" dirty="0"/>
              <a:t>2.	Which of the following form the axial skeleton ?</a:t>
            </a:r>
            <a:endParaRPr lang="en-AU" sz="1600" b="1" dirty="0"/>
          </a:p>
          <a:p>
            <a:r>
              <a:rPr lang="en-US" sz="1600" b="1" dirty="0"/>
              <a:t>	A/	skull, sternum, rib cage, vertebral column		</a:t>
            </a:r>
            <a:endParaRPr lang="en-AU" sz="1600" b="1" dirty="0"/>
          </a:p>
          <a:p>
            <a:r>
              <a:rPr lang="en-US" sz="1600" b="1" dirty="0"/>
              <a:t>	B/	skull, shoulder girdle, spine, pelvic girdle	</a:t>
            </a:r>
            <a:endParaRPr lang="en-AU" sz="1600" b="1" dirty="0"/>
          </a:p>
          <a:p>
            <a:r>
              <a:rPr lang="en-US" sz="1600" b="1" dirty="0"/>
              <a:t>	C/	skull, sternum, </a:t>
            </a:r>
            <a:r>
              <a:rPr lang="en-US" sz="1600" b="1" dirty="0" err="1"/>
              <a:t>humerus</a:t>
            </a:r>
            <a:r>
              <a:rPr lang="en-US" sz="1600" b="1" dirty="0"/>
              <a:t>, pelvis, femur	</a:t>
            </a:r>
          </a:p>
          <a:p>
            <a:r>
              <a:rPr lang="en-US" sz="1600" b="1" dirty="0"/>
              <a:t>	D/	shoulder girdle, arms, pelvic girdle, legs</a:t>
            </a:r>
            <a:r>
              <a:rPr lang="en-US" b="1" dirty="0"/>
              <a:t>	</a:t>
            </a:r>
          </a:p>
          <a:p>
            <a:endParaRPr lang="en-US" dirty="0"/>
          </a:p>
        </p:txBody>
      </p:sp>
      <p:sp>
        <p:nvSpPr>
          <p:cNvPr id="13" name="TextBox 12">
            <a:extLst>
              <a:ext uri="{FF2B5EF4-FFF2-40B4-BE49-F238E27FC236}">
                <a16:creationId xmlns:a16="http://schemas.microsoft.com/office/drawing/2014/main" id="{67B622D7-FB8D-46E1-A5C5-B6C20B2CF4CF}"/>
              </a:ext>
            </a:extLst>
          </p:cNvPr>
          <p:cNvSpPr txBox="1"/>
          <p:nvPr/>
        </p:nvSpPr>
        <p:spPr>
          <a:xfrm>
            <a:off x="570430" y="3600086"/>
            <a:ext cx="5695277" cy="1600438"/>
          </a:xfrm>
          <a:prstGeom prst="rect">
            <a:avLst/>
          </a:prstGeom>
          <a:noFill/>
        </p:spPr>
        <p:txBody>
          <a:bodyPr wrap="none" rtlCol="0">
            <a:spAutoFit/>
          </a:bodyPr>
          <a:lstStyle/>
          <a:p>
            <a:r>
              <a:rPr lang="en-US" sz="1600" b="1" dirty="0"/>
              <a:t>3.	Bones are attached to each other mainly by means of:</a:t>
            </a:r>
            <a:endParaRPr lang="en-AU" sz="1600" b="1" dirty="0"/>
          </a:p>
          <a:p>
            <a:r>
              <a:rPr lang="en-US" sz="1600" b="1" dirty="0"/>
              <a:t>	A/	ligaments</a:t>
            </a:r>
            <a:endParaRPr lang="en-AU" sz="1600" b="1" dirty="0"/>
          </a:p>
          <a:p>
            <a:r>
              <a:rPr lang="en-US" sz="1600" b="1" dirty="0"/>
              <a:t>	B/ 	muscle</a:t>
            </a:r>
            <a:endParaRPr lang="en-AU" sz="1600" b="1" dirty="0"/>
          </a:p>
          <a:p>
            <a:r>
              <a:rPr lang="en-US" sz="1600" b="1" dirty="0"/>
              <a:t>	C/	tendons</a:t>
            </a:r>
            <a:endParaRPr lang="en-AU" sz="1600" b="1" dirty="0"/>
          </a:p>
          <a:p>
            <a:r>
              <a:rPr lang="en-US" sz="1600" b="1" dirty="0"/>
              <a:t>	D/	skin</a:t>
            </a:r>
            <a:endParaRPr lang="en-AU" sz="1600" b="1" dirty="0"/>
          </a:p>
          <a:p>
            <a:endParaRPr lang="en-US" dirty="0"/>
          </a:p>
        </p:txBody>
      </p:sp>
    </p:spTree>
    <p:extLst>
      <p:ext uri="{BB962C8B-B14F-4D97-AF65-F5344CB8AC3E}">
        <p14:creationId xmlns:p14="http://schemas.microsoft.com/office/powerpoint/2010/main" val="222251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4" end="4"/>
                                            </p:txEl>
                                          </p:spTgt>
                                        </p:tgtEl>
                                        <p:attrNameLst>
                                          <p:attrName>style.color</p:attrName>
                                        </p:attrNameLst>
                                      </p:cBhvr>
                                      <p:to>
                                        <a:srgbClr val="FF0F0F"/>
                                      </p:to>
                                    </p:animClr>
                                    <p:animClr clrSpc="rgb" dir="cw">
                                      <p:cBhvr>
                                        <p:cTn id="7" dur="500" fill="hold"/>
                                        <p:tgtEl>
                                          <p:spTgt spid="11">
                                            <p:txEl>
                                              <p:pRg st="4" end="4"/>
                                            </p:txEl>
                                          </p:spTgt>
                                        </p:tgtEl>
                                        <p:attrNameLst>
                                          <p:attrName>fillcolor</p:attrName>
                                        </p:attrNameLst>
                                      </p:cBhvr>
                                      <p:to>
                                        <a:srgbClr val="FF0F0F"/>
                                      </p:to>
                                    </p:animClr>
                                    <p:set>
                                      <p:cBhvr>
                                        <p:cTn id="8" dur="500" fill="hold"/>
                                        <p:tgtEl>
                                          <p:spTgt spid="11">
                                            <p:txEl>
                                              <p:pRg st="4" end="4"/>
                                            </p:txEl>
                                          </p:spTgt>
                                        </p:tgtEl>
                                        <p:attrNameLst>
                                          <p:attrName>fill.type</p:attrName>
                                        </p:attrNameLst>
                                      </p:cBhvr>
                                      <p:to>
                                        <p:strVal val="solid"/>
                                      </p:to>
                                    </p:set>
                                    <p:set>
                                      <p:cBhvr>
                                        <p:cTn id="9" dur="500" fill="hold"/>
                                        <p:tgtEl>
                                          <p:spTgt spid="11">
                                            <p:txEl>
                                              <p:pRg st="4" end="4"/>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2">
                                            <p:txEl>
                                              <p:pRg st="1" end="1"/>
                                            </p:txEl>
                                          </p:spTgt>
                                        </p:tgtEl>
                                        <p:attrNameLst>
                                          <p:attrName>style.color</p:attrName>
                                        </p:attrNameLst>
                                      </p:cBhvr>
                                      <p:to>
                                        <a:srgbClr val="FF0000"/>
                                      </p:to>
                                    </p:animClr>
                                    <p:animClr clrSpc="rgb" dir="cw">
                                      <p:cBhvr>
                                        <p:cTn id="14" dur="500" fill="hold"/>
                                        <p:tgtEl>
                                          <p:spTgt spid="12">
                                            <p:txEl>
                                              <p:pRg st="1" end="1"/>
                                            </p:txEl>
                                          </p:spTgt>
                                        </p:tgtEl>
                                        <p:attrNameLst>
                                          <p:attrName>fillcolor</p:attrName>
                                        </p:attrNameLst>
                                      </p:cBhvr>
                                      <p:to>
                                        <a:srgbClr val="FF0000"/>
                                      </p:to>
                                    </p:animClr>
                                    <p:set>
                                      <p:cBhvr>
                                        <p:cTn id="15" dur="500" fill="hold"/>
                                        <p:tgtEl>
                                          <p:spTgt spid="12">
                                            <p:txEl>
                                              <p:pRg st="1" end="1"/>
                                            </p:txEl>
                                          </p:spTgt>
                                        </p:tgtEl>
                                        <p:attrNameLst>
                                          <p:attrName>fill.type</p:attrName>
                                        </p:attrNameLst>
                                      </p:cBhvr>
                                      <p:to>
                                        <p:strVal val="solid"/>
                                      </p:to>
                                    </p:set>
                                    <p:set>
                                      <p:cBhvr>
                                        <p:cTn id="16" dur="500" fill="hold"/>
                                        <p:tgtEl>
                                          <p:spTgt spid="12">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3">
                                            <p:txEl>
                                              <p:pRg st="1" end="1"/>
                                            </p:txEl>
                                          </p:spTgt>
                                        </p:tgtEl>
                                        <p:attrNameLst>
                                          <p:attrName>style.color</p:attrName>
                                        </p:attrNameLst>
                                      </p:cBhvr>
                                      <p:to>
                                        <a:srgbClr val="FF0000"/>
                                      </p:to>
                                    </p:animClr>
                                    <p:animClr clrSpc="rgb" dir="cw">
                                      <p:cBhvr>
                                        <p:cTn id="21" dur="500" fill="hold"/>
                                        <p:tgtEl>
                                          <p:spTgt spid="13">
                                            <p:txEl>
                                              <p:pRg st="1" end="1"/>
                                            </p:txEl>
                                          </p:spTgt>
                                        </p:tgtEl>
                                        <p:attrNameLst>
                                          <p:attrName>fillcolor</p:attrName>
                                        </p:attrNameLst>
                                      </p:cBhvr>
                                      <p:to>
                                        <a:srgbClr val="FF0000"/>
                                      </p:to>
                                    </p:animClr>
                                    <p:set>
                                      <p:cBhvr>
                                        <p:cTn id="22" dur="500" fill="hold"/>
                                        <p:tgtEl>
                                          <p:spTgt spid="13">
                                            <p:txEl>
                                              <p:pRg st="1" end="1"/>
                                            </p:txEl>
                                          </p:spTgt>
                                        </p:tgtEl>
                                        <p:attrNameLst>
                                          <p:attrName>fill.type</p:attrName>
                                        </p:attrNameLst>
                                      </p:cBhvr>
                                      <p:to>
                                        <p:strVal val="solid"/>
                                      </p:to>
                                    </p:set>
                                    <p:set>
                                      <p:cBhvr>
                                        <p:cTn id="23" dur="500" fill="hold"/>
                                        <p:tgtEl>
                                          <p:spTgt spid="1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B12AD4A-C966-4AC6-BC3F-2DEF553936A3}"/>
              </a:ext>
            </a:extLst>
          </p:cNvPr>
          <p:cNvSpPr>
            <a:spLocks noGrp="1"/>
          </p:cNvSpPr>
          <p:nvPr>
            <p:ph idx="1"/>
          </p:nvPr>
        </p:nvSpPr>
        <p:spPr>
          <a:xfrm>
            <a:off x="347267" y="960699"/>
            <a:ext cx="8508539" cy="5278775"/>
          </a:xfrm>
          <a:ln>
            <a:solidFill>
              <a:srgbClr val="92D050"/>
            </a:solidFill>
          </a:ln>
        </p:spPr>
        <p:style>
          <a:lnRef idx="2">
            <a:schemeClr val="accent4"/>
          </a:lnRef>
          <a:fillRef idx="1">
            <a:schemeClr val="lt1"/>
          </a:fillRef>
          <a:effectRef idx="0">
            <a:schemeClr val="accent4"/>
          </a:effectRef>
          <a:fontRef idx="minor">
            <a:schemeClr val="dk1"/>
          </a:fontRef>
        </p:style>
        <p:txBody>
          <a:bodyPr>
            <a:noAutofit/>
          </a:bodyPr>
          <a:lstStyle/>
          <a:p>
            <a:pPr marL="0" indent="0">
              <a:spcBef>
                <a:spcPts val="0"/>
              </a:spcBef>
              <a:buNone/>
            </a:pPr>
            <a:r>
              <a:rPr lang="en-AU" sz="1800" dirty="0">
                <a:solidFill>
                  <a:srgbClr val="FFFFFF"/>
                </a:solidFill>
              </a:rPr>
              <a:t>z</a:t>
            </a:r>
          </a:p>
        </p:txBody>
      </p:sp>
      <p:sp>
        <p:nvSpPr>
          <p:cNvPr id="4" name="Footer Placeholder 3">
            <a:extLst>
              <a:ext uri="{FF2B5EF4-FFF2-40B4-BE49-F238E27FC236}">
                <a16:creationId xmlns:a16="http://schemas.microsoft.com/office/drawing/2014/main" id="{54CFA02A-2A9C-BB47-8622-2CF747130554}"/>
              </a:ext>
            </a:extLst>
          </p:cNvPr>
          <p:cNvSpPr>
            <a:spLocks noGrp="1"/>
          </p:cNvSpPr>
          <p:nvPr>
            <p:ph type="ftr" sz="quarter" idx="11"/>
          </p:nvPr>
        </p:nvSpPr>
        <p:spPr>
          <a:xfrm>
            <a:off x="1848556" y="6653519"/>
            <a:ext cx="2895600" cy="365125"/>
          </a:xfrm>
        </p:spPr>
        <p:txBody>
          <a:bodyPr/>
          <a:lstStyle/>
          <a:p>
            <a:r>
              <a:rPr lang="en-AU" sz="800">
                <a:solidFill>
                  <a:schemeClr val="tx1"/>
                </a:solidFill>
              </a:rPr>
              <a:t>©PE STUDIES RESOURCES</a:t>
            </a:r>
          </a:p>
        </p:txBody>
      </p:sp>
      <p:grpSp>
        <p:nvGrpSpPr>
          <p:cNvPr id="6" name="Group 5">
            <a:extLst>
              <a:ext uri="{FF2B5EF4-FFF2-40B4-BE49-F238E27FC236}">
                <a16:creationId xmlns:a16="http://schemas.microsoft.com/office/drawing/2014/main" id="{6A675D9C-D4DB-8D49-A32E-069AFB806674}"/>
              </a:ext>
            </a:extLst>
          </p:cNvPr>
          <p:cNvGrpSpPr/>
          <p:nvPr/>
        </p:nvGrpSpPr>
        <p:grpSpPr>
          <a:xfrm>
            <a:off x="53228" y="6303426"/>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C66AE4F-FB8D-9740-9EF7-0B43FF478087}"/>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4FC0AED7-80DC-2B46-AA30-209E5D907F3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Title 2">
            <a:extLst>
              <a:ext uri="{FF2B5EF4-FFF2-40B4-BE49-F238E27FC236}">
                <a16:creationId xmlns:a16="http://schemas.microsoft.com/office/drawing/2014/main" id="{0F7E08A0-7728-7149-96CB-6F050B86F884}"/>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dirty="0"/>
              <a:t>REVISION QUESTIONS</a:t>
            </a:r>
          </a:p>
        </p:txBody>
      </p:sp>
      <p:sp>
        <p:nvSpPr>
          <p:cNvPr id="11" name="TextBox 10">
            <a:extLst>
              <a:ext uri="{FF2B5EF4-FFF2-40B4-BE49-F238E27FC236}">
                <a16:creationId xmlns:a16="http://schemas.microsoft.com/office/drawing/2014/main" id="{5337797D-A4C6-4E57-ACFD-4E71C38989C2}"/>
              </a:ext>
            </a:extLst>
          </p:cNvPr>
          <p:cNvSpPr txBox="1"/>
          <p:nvPr/>
        </p:nvSpPr>
        <p:spPr>
          <a:xfrm>
            <a:off x="510655" y="1049840"/>
            <a:ext cx="8055667" cy="1600438"/>
          </a:xfrm>
          <a:prstGeom prst="rect">
            <a:avLst/>
          </a:prstGeom>
          <a:noFill/>
        </p:spPr>
        <p:txBody>
          <a:bodyPr wrap="none" rtlCol="0">
            <a:spAutoFit/>
          </a:bodyPr>
          <a:lstStyle/>
          <a:p>
            <a:r>
              <a:rPr lang="en-US" sz="1600" b="1" dirty="0"/>
              <a:t>8.	Whilst carrying a tray in front of the body with the hands lying flat under the tray:</a:t>
            </a:r>
            <a:endParaRPr lang="en-AU" sz="1600" b="1" dirty="0"/>
          </a:p>
          <a:p>
            <a:r>
              <a:rPr lang="en-US" sz="1600" b="1" dirty="0"/>
              <a:t>	A/	the hands are flexed.</a:t>
            </a:r>
            <a:endParaRPr lang="en-AU" sz="1600" b="1" dirty="0"/>
          </a:p>
          <a:p>
            <a:r>
              <a:rPr lang="en-US" sz="1600" b="1" dirty="0"/>
              <a:t>	B/	the hands are extended.</a:t>
            </a:r>
            <a:endParaRPr lang="en-AU" sz="1600" b="1" dirty="0"/>
          </a:p>
          <a:p>
            <a:r>
              <a:rPr lang="en-US" sz="1600" b="1" dirty="0"/>
              <a:t>	C/	the hands are </a:t>
            </a:r>
            <a:r>
              <a:rPr lang="en-US" sz="1600" b="1" dirty="0" err="1"/>
              <a:t>supinated</a:t>
            </a:r>
            <a:r>
              <a:rPr lang="en-US" sz="1600" b="1" dirty="0"/>
              <a:t>.</a:t>
            </a:r>
            <a:endParaRPr lang="en-AU" sz="1600" b="1" dirty="0"/>
          </a:p>
          <a:p>
            <a:r>
              <a:rPr lang="en-US" sz="1600" b="1" dirty="0"/>
              <a:t>	D/	the hands are </a:t>
            </a:r>
            <a:r>
              <a:rPr lang="en-US" sz="1600" b="1" dirty="0" err="1"/>
              <a:t>pronated</a:t>
            </a:r>
            <a:r>
              <a:rPr lang="en-US" sz="1600" b="1" dirty="0"/>
              <a:t>.</a:t>
            </a:r>
            <a:endParaRPr lang="en-AU" sz="1600" b="1" dirty="0"/>
          </a:p>
          <a:p>
            <a:endParaRPr lang="en-US" dirty="0"/>
          </a:p>
        </p:txBody>
      </p:sp>
      <p:sp>
        <p:nvSpPr>
          <p:cNvPr id="12" name="TextBox 11">
            <a:extLst>
              <a:ext uri="{FF2B5EF4-FFF2-40B4-BE49-F238E27FC236}">
                <a16:creationId xmlns:a16="http://schemas.microsoft.com/office/drawing/2014/main" id="{403D96C5-06FA-492F-8CCE-E269FD7A9DB3}"/>
              </a:ext>
            </a:extLst>
          </p:cNvPr>
          <p:cNvSpPr txBox="1"/>
          <p:nvPr/>
        </p:nvSpPr>
        <p:spPr>
          <a:xfrm>
            <a:off x="510655" y="2379949"/>
            <a:ext cx="6647974" cy="1323439"/>
          </a:xfrm>
          <a:prstGeom prst="rect">
            <a:avLst/>
          </a:prstGeom>
          <a:noFill/>
        </p:spPr>
        <p:txBody>
          <a:bodyPr wrap="none" rtlCol="0">
            <a:spAutoFit/>
          </a:bodyPr>
          <a:lstStyle/>
          <a:p>
            <a:r>
              <a:rPr lang="en-US" sz="1600" b="1" dirty="0"/>
              <a:t>9.	The movement “adduction” involves :</a:t>
            </a:r>
            <a:endParaRPr lang="en-AU" sz="1600" b="1" dirty="0"/>
          </a:p>
          <a:p>
            <a:r>
              <a:rPr lang="en-US" sz="1600" b="1" dirty="0"/>
              <a:t>	A/	a decrease in the joint angle		</a:t>
            </a:r>
            <a:endParaRPr lang="en-AU" sz="1600" b="1" dirty="0"/>
          </a:p>
          <a:p>
            <a:r>
              <a:rPr lang="en-US" sz="1600" b="1" dirty="0"/>
              <a:t>	B/	an increase in the joint angle		</a:t>
            </a:r>
            <a:endParaRPr lang="en-AU" sz="1600" b="1" dirty="0"/>
          </a:p>
          <a:p>
            <a:r>
              <a:rPr lang="en-US" sz="1600" b="1" dirty="0"/>
              <a:t>	C/	taking a body part away from the midline of the body	</a:t>
            </a:r>
          </a:p>
          <a:p>
            <a:r>
              <a:rPr lang="en-US" sz="1600" b="1" dirty="0"/>
              <a:t>	D/	taking a body part towards the midline of the body</a:t>
            </a:r>
          </a:p>
        </p:txBody>
      </p:sp>
      <p:sp>
        <p:nvSpPr>
          <p:cNvPr id="14" name="TextBox 13">
            <a:extLst>
              <a:ext uri="{FF2B5EF4-FFF2-40B4-BE49-F238E27FC236}">
                <a16:creationId xmlns:a16="http://schemas.microsoft.com/office/drawing/2014/main" id="{9DDDD5F7-E78C-4E64-A58B-ABA4620FFF1A}"/>
              </a:ext>
            </a:extLst>
          </p:cNvPr>
          <p:cNvSpPr txBox="1"/>
          <p:nvPr/>
        </p:nvSpPr>
        <p:spPr>
          <a:xfrm>
            <a:off x="510655" y="3698949"/>
            <a:ext cx="7049046" cy="1600438"/>
          </a:xfrm>
          <a:prstGeom prst="rect">
            <a:avLst/>
          </a:prstGeom>
          <a:noFill/>
        </p:spPr>
        <p:txBody>
          <a:bodyPr wrap="none" rtlCol="0">
            <a:spAutoFit/>
          </a:bodyPr>
          <a:lstStyle/>
          <a:p>
            <a:r>
              <a:rPr lang="en-US" sz="1600" b="1" dirty="0"/>
              <a:t>10.	The muscles mainly responsible for making movements are known as:</a:t>
            </a:r>
            <a:endParaRPr lang="en-AU" sz="1600" b="1" dirty="0"/>
          </a:p>
          <a:p>
            <a:r>
              <a:rPr lang="en-US" sz="1600" b="1" dirty="0"/>
              <a:t>	A/	</a:t>
            </a:r>
            <a:r>
              <a:rPr lang="en-US" sz="1600" b="1" dirty="0" err="1"/>
              <a:t>stabilisers</a:t>
            </a:r>
            <a:r>
              <a:rPr lang="en-US" sz="1600" b="1" dirty="0"/>
              <a:t>.</a:t>
            </a:r>
            <a:endParaRPr lang="en-AU" sz="1600" b="1" dirty="0"/>
          </a:p>
          <a:p>
            <a:r>
              <a:rPr lang="en-US" sz="1600" b="1" dirty="0"/>
              <a:t>	B/	antagonists.</a:t>
            </a:r>
            <a:endParaRPr lang="en-AU" sz="1600" b="1" dirty="0"/>
          </a:p>
          <a:p>
            <a:r>
              <a:rPr lang="en-US" sz="1600" b="1" dirty="0"/>
              <a:t>	C/	agonists.</a:t>
            </a:r>
            <a:endParaRPr lang="en-AU" sz="1600" b="1" dirty="0"/>
          </a:p>
          <a:p>
            <a:r>
              <a:rPr lang="en-US" sz="1600" b="1" dirty="0"/>
              <a:t>	D/	</a:t>
            </a:r>
            <a:r>
              <a:rPr lang="en-US" sz="1600" b="1" dirty="0" err="1"/>
              <a:t>fixators</a:t>
            </a:r>
            <a:r>
              <a:rPr lang="en-US" sz="1600" b="1" dirty="0"/>
              <a:t>.</a:t>
            </a:r>
            <a:endParaRPr lang="en-AU" sz="1600" b="1" dirty="0"/>
          </a:p>
          <a:p>
            <a:endParaRPr lang="en-US" dirty="0"/>
          </a:p>
        </p:txBody>
      </p:sp>
      <p:sp>
        <p:nvSpPr>
          <p:cNvPr id="15" name="TextBox 14">
            <a:extLst>
              <a:ext uri="{FF2B5EF4-FFF2-40B4-BE49-F238E27FC236}">
                <a16:creationId xmlns:a16="http://schemas.microsoft.com/office/drawing/2014/main" id="{E3D55423-6D30-4397-A4FE-5C5BEBE1DF4D}"/>
              </a:ext>
            </a:extLst>
          </p:cNvPr>
          <p:cNvSpPr txBox="1"/>
          <p:nvPr/>
        </p:nvSpPr>
        <p:spPr>
          <a:xfrm>
            <a:off x="510655" y="4925353"/>
            <a:ext cx="6037487" cy="1600438"/>
          </a:xfrm>
          <a:prstGeom prst="rect">
            <a:avLst/>
          </a:prstGeom>
          <a:noFill/>
        </p:spPr>
        <p:txBody>
          <a:bodyPr wrap="none" rtlCol="0">
            <a:spAutoFit/>
          </a:bodyPr>
          <a:lstStyle/>
          <a:p>
            <a:r>
              <a:rPr lang="en-US" sz="1600" b="1" dirty="0"/>
              <a:t>11.	The muscle responsible for shrugging the shoulders is the:</a:t>
            </a:r>
            <a:endParaRPr lang="en-AU" sz="1600" b="1" dirty="0"/>
          </a:p>
          <a:p>
            <a:r>
              <a:rPr lang="en-US" sz="1600" b="1" dirty="0"/>
              <a:t>	A/ 	</a:t>
            </a:r>
            <a:r>
              <a:rPr lang="en-US" sz="1600" b="1" dirty="0" err="1"/>
              <a:t>trapezius</a:t>
            </a:r>
            <a:r>
              <a:rPr lang="en-US" sz="1600" b="1" dirty="0"/>
              <a:t>.			</a:t>
            </a:r>
            <a:endParaRPr lang="en-AU" sz="1600" b="1" dirty="0"/>
          </a:p>
          <a:p>
            <a:r>
              <a:rPr lang="en-US" sz="1600" b="1" dirty="0"/>
              <a:t>	B/	rhomboids.</a:t>
            </a:r>
            <a:endParaRPr lang="en-AU" sz="1600" b="1" dirty="0"/>
          </a:p>
          <a:p>
            <a:r>
              <a:rPr lang="en-US" sz="1600" b="1" dirty="0"/>
              <a:t>	C/	</a:t>
            </a:r>
            <a:r>
              <a:rPr lang="en-US" sz="1600" b="1" dirty="0" err="1"/>
              <a:t>latissimus</a:t>
            </a:r>
            <a:r>
              <a:rPr lang="en-US" sz="1600" b="1" dirty="0"/>
              <a:t> </a:t>
            </a:r>
            <a:r>
              <a:rPr lang="en-US" sz="1600" b="1" dirty="0" err="1"/>
              <a:t>dorsi</a:t>
            </a:r>
            <a:r>
              <a:rPr lang="en-US" sz="1600" b="1" dirty="0"/>
              <a:t>.			</a:t>
            </a:r>
            <a:endParaRPr lang="en-AU" sz="1600" b="1" dirty="0"/>
          </a:p>
          <a:p>
            <a:r>
              <a:rPr lang="en-US" sz="1600" b="1" dirty="0"/>
              <a:t>	D/	</a:t>
            </a:r>
            <a:r>
              <a:rPr lang="en-US" sz="1600" b="1" dirty="0" err="1"/>
              <a:t>pectoralis</a:t>
            </a:r>
            <a:r>
              <a:rPr lang="en-US" sz="1600" b="1" dirty="0"/>
              <a:t> major.</a:t>
            </a:r>
            <a:endParaRPr lang="en-AU" sz="1600" b="1" dirty="0"/>
          </a:p>
          <a:p>
            <a:endParaRPr lang="en-US" dirty="0"/>
          </a:p>
        </p:txBody>
      </p:sp>
    </p:spTree>
    <p:extLst>
      <p:ext uri="{BB962C8B-B14F-4D97-AF65-F5344CB8AC3E}">
        <p14:creationId xmlns:p14="http://schemas.microsoft.com/office/powerpoint/2010/main" val="325907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
                                            <p:txEl>
                                              <p:pRg st="3" end="3"/>
                                            </p:txEl>
                                          </p:spTgt>
                                        </p:tgtEl>
                                        <p:attrNameLst>
                                          <p:attrName>style.color</p:attrName>
                                        </p:attrNameLst>
                                      </p:cBhvr>
                                      <p:to>
                                        <a:srgbClr val="FF0000"/>
                                      </p:to>
                                    </p:animClr>
                                    <p:animClr clrSpc="rgb" dir="cw">
                                      <p:cBhvr>
                                        <p:cTn id="7" dur="500" fill="hold"/>
                                        <p:tgtEl>
                                          <p:spTgt spid="11">
                                            <p:txEl>
                                              <p:pRg st="3" end="3"/>
                                            </p:txEl>
                                          </p:spTgt>
                                        </p:tgtEl>
                                        <p:attrNameLst>
                                          <p:attrName>fillcolor</p:attrName>
                                        </p:attrNameLst>
                                      </p:cBhvr>
                                      <p:to>
                                        <a:srgbClr val="FF0000"/>
                                      </p:to>
                                    </p:animClr>
                                    <p:set>
                                      <p:cBhvr>
                                        <p:cTn id="8" dur="500" fill="hold"/>
                                        <p:tgtEl>
                                          <p:spTgt spid="11">
                                            <p:txEl>
                                              <p:pRg st="3" end="3"/>
                                            </p:txEl>
                                          </p:spTgt>
                                        </p:tgtEl>
                                        <p:attrNameLst>
                                          <p:attrName>fill.type</p:attrName>
                                        </p:attrNameLst>
                                      </p:cBhvr>
                                      <p:to>
                                        <p:strVal val="solid"/>
                                      </p:to>
                                    </p:set>
                                    <p:set>
                                      <p:cBhvr>
                                        <p:cTn id="9" dur="500" fill="hold"/>
                                        <p:tgtEl>
                                          <p:spTgt spid="11">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2">
                                            <p:txEl>
                                              <p:pRg st="4" end="4"/>
                                            </p:txEl>
                                          </p:spTgt>
                                        </p:tgtEl>
                                        <p:attrNameLst>
                                          <p:attrName>style.color</p:attrName>
                                        </p:attrNameLst>
                                      </p:cBhvr>
                                      <p:to>
                                        <a:srgbClr val="FF0000"/>
                                      </p:to>
                                    </p:animClr>
                                    <p:animClr clrSpc="rgb" dir="cw">
                                      <p:cBhvr>
                                        <p:cTn id="14" dur="500" fill="hold"/>
                                        <p:tgtEl>
                                          <p:spTgt spid="12">
                                            <p:txEl>
                                              <p:pRg st="4" end="4"/>
                                            </p:txEl>
                                          </p:spTgt>
                                        </p:tgtEl>
                                        <p:attrNameLst>
                                          <p:attrName>fillcolor</p:attrName>
                                        </p:attrNameLst>
                                      </p:cBhvr>
                                      <p:to>
                                        <a:srgbClr val="FF0000"/>
                                      </p:to>
                                    </p:animClr>
                                    <p:set>
                                      <p:cBhvr>
                                        <p:cTn id="15" dur="500" fill="hold"/>
                                        <p:tgtEl>
                                          <p:spTgt spid="12">
                                            <p:txEl>
                                              <p:pRg st="4" end="4"/>
                                            </p:txEl>
                                          </p:spTgt>
                                        </p:tgtEl>
                                        <p:attrNameLst>
                                          <p:attrName>fill.type</p:attrName>
                                        </p:attrNameLst>
                                      </p:cBhvr>
                                      <p:to>
                                        <p:strVal val="solid"/>
                                      </p:to>
                                    </p:set>
                                    <p:set>
                                      <p:cBhvr>
                                        <p:cTn id="16" dur="500" fill="hold"/>
                                        <p:tgtEl>
                                          <p:spTgt spid="12">
                                            <p:txEl>
                                              <p:pRg st="4" end="4"/>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4">
                                            <p:txEl>
                                              <p:pRg st="3" end="3"/>
                                            </p:txEl>
                                          </p:spTgt>
                                        </p:tgtEl>
                                        <p:attrNameLst>
                                          <p:attrName>style.color</p:attrName>
                                        </p:attrNameLst>
                                      </p:cBhvr>
                                      <p:to>
                                        <a:srgbClr val="FF0000"/>
                                      </p:to>
                                    </p:animClr>
                                    <p:animClr clrSpc="rgb" dir="cw">
                                      <p:cBhvr>
                                        <p:cTn id="21" dur="500" fill="hold"/>
                                        <p:tgtEl>
                                          <p:spTgt spid="14">
                                            <p:txEl>
                                              <p:pRg st="3" end="3"/>
                                            </p:txEl>
                                          </p:spTgt>
                                        </p:tgtEl>
                                        <p:attrNameLst>
                                          <p:attrName>fillcolor</p:attrName>
                                        </p:attrNameLst>
                                      </p:cBhvr>
                                      <p:to>
                                        <a:srgbClr val="FF0000"/>
                                      </p:to>
                                    </p:animClr>
                                    <p:set>
                                      <p:cBhvr>
                                        <p:cTn id="22" dur="500" fill="hold"/>
                                        <p:tgtEl>
                                          <p:spTgt spid="14">
                                            <p:txEl>
                                              <p:pRg st="3" end="3"/>
                                            </p:txEl>
                                          </p:spTgt>
                                        </p:tgtEl>
                                        <p:attrNameLst>
                                          <p:attrName>fill.type</p:attrName>
                                        </p:attrNameLst>
                                      </p:cBhvr>
                                      <p:to>
                                        <p:strVal val="solid"/>
                                      </p:to>
                                    </p:set>
                                    <p:set>
                                      <p:cBhvr>
                                        <p:cTn id="23" dur="500" fill="hold"/>
                                        <p:tgtEl>
                                          <p:spTgt spid="14">
                                            <p:txEl>
                                              <p:pRg st="3" end="3"/>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15">
                                            <p:txEl>
                                              <p:pRg st="1" end="1"/>
                                            </p:txEl>
                                          </p:spTgt>
                                        </p:tgtEl>
                                        <p:attrNameLst>
                                          <p:attrName>style.color</p:attrName>
                                        </p:attrNameLst>
                                      </p:cBhvr>
                                      <p:to>
                                        <a:srgbClr val="FF0000"/>
                                      </p:to>
                                    </p:animClr>
                                    <p:animClr clrSpc="rgb" dir="cw">
                                      <p:cBhvr>
                                        <p:cTn id="28" dur="500" fill="hold"/>
                                        <p:tgtEl>
                                          <p:spTgt spid="15">
                                            <p:txEl>
                                              <p:pRg st="1" end="1"/>
                                            </p:txEl>
                                          </p:spTgt>
                                        </p:tgtEl>
                                        <p:attrNameLst>
                                          <p:attrName>fillcolor</p:attrName>
                                        </p:attrNameLst>
                                      </p:cBhvr>
                                      <p:to>
                                        <a:srgbClr val="FF0000"/>
                                      </p:to>
                                    </p:animClr>
                                    <p:set>
                                      <p:cBhvr>
                                        <p:cTn id="29" dur="500" fill="hold"/>
                                        <p:tgtEl>
                                          <p:spTgt spid="15">
                                            <p:txEl>
                                              <p:pRg st="1" end="1"/>
                                            </p:txEl>
                                          </p:spTgt>
                                        </p:tgtEl>
                                        <p:attrNameLst>
                                          <p:attrName>fill.type</p:attrName>
                                        </p:attrNameLst>
                                      </p:cBhvr>
                                      <p:to>
                                        <p:strVal val="solid"/>
                                      </p:to>
                                    </p:set>
                                    <p:set>
                                      <p:cBhvr>
                                        <p:cTn id="30" dur="500" fill="hold"/>
                                        <p:tgtEl>
                                          <p:spTgt spid="1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E1BC072D-5924-42A0-A49A-FF411EDF545E}"/>
              </a:ext>
            </a:extLst>
          </p:cNvPr>
          <p:cNvSpPr>
            <a:spLocks noGrp="1"/>
          </p:cNvSpPr>
          <p:nvPr>
            <p:ph idx="1"/>
          </p:nvPr>
        </p:nvSpPr>
        <p:spPr>
          <a:xfrm>
            <a:off x="347267" y="960699"/>
            <a:ext cx="8508539" cy="5278775"/>
          </a:xfrm>
          <a:ln>
            <a:solidFill>
              <a:srgbClr val="92D050"/>
            </a:solidFill>
          </a:ln>
        </p:spPr>
        <p:style>
          <a:lnRef idx="2">
            <a:schemeClr val="accent4"/>
          </a:lnRef>
          <a:fillRef idx="1">
            <a:schemeClr val="lt1"/>
          </a:fillRef>
          <a:effectRef idx="0">
            <a:schemeClr val="accent4"/>
          </a:effectRef>
          <a:fontRef idx="minor">
            <a:schemeClr val="dk1"/>
          </a:fontRef>
        </p:style>
        <p:txBody>
          <a:bodyPr>
            <a:noAutofit/>
          </a:bodyPr>
          <a:lstStyle/>
          <a:p>
            <a:pPr marL="0" indent="0">
              <a:spcBef>
                <a:spcPts val="0"/>
              </a:spcBef>
              <a:buNone/>
            </a:pPr>
            <a:r>
              <a:rPr lang="en-AU" sz="1800" dirty="0">
                <a:solidFill>
                  <a:srgbClr val="FFFFFF"/>
                </a:solidFill>
              </a:rPr>
              <a:t>z</a:t>
            </a:r>
          </a:p>
        </p:txBody>
      </p:sp>
      <p:sp>
        <p:nvSpPr>
          <p:cNvPr id="4" name="Footer Placeholder 3">
            <a:extLst>
              <a:ext uri="{FF2B5EF4-FFF2-40B4-BE49-F238E27FC236}">
                <a16:creationId xmlns:a16="http://schemas.microsoft.com/office/drawing/2014/main" id="{54CFA02A-2A9C-BB47-8622-2CF747130554}"/>
              </a:ext>
            </a:extLst>
          </p:cNvPr>
          <p:cNvSpPr>
            <a:spLocks noGrp="1"/>
          </p:cNvSpPr>
          <p:nvPr>
            <p:ph type="ftr" sz="quarter" idx="11"/>
          </p:nvPr>
        </p:nvSpPr>
        <p:spPr>
          <a:xfrm>
            <a:off x="1848556" y="6653519"/>
            <a:ext cx="2895600" cy="365125"/>
          </a:xfrm>
        </p:spPr>
        <p:txBody>
          <a:bodyPr/>
          <a:lstStyle/>
          <a:p>
            <a:r>
              <a:rPr lang="en-AU" sz="800">
                <a:solidFill>
                  <a:schemeClr val="tx1"/>
                </a:solidFill>
              </a:rPr>
              <a:t>©PE STUDIES RESOURCES</a:t>
            </a:r>
          </a:p>
        </p:txBody>
      </p:sp>
      <p:grpSp>
        <p:nvGrpSpPr>
          <p:cNvPr id="6" name="Group 5">
            <a:extLst>
              <a:ext uri="{FF2B5EF4-FFF2-40B4-BE49-F238E27FC236}">
                <a16:creationId xmlns:a16="http://schemas.microsoft.com/office/drawing/2014/main" id="{6A675D9C-D4DB-8D49-A32E-069AFB806674}"/>
              </a:ext>
            </a:extLst>
          </p:cNvPr>
          <p:cNvGrpSpPr/>
          <p:nvPr/>
        </p:nvGrpSpPr>
        <p:grpSpPr>
          <a:xfrm>
            <a:off x="53228" y="6303426"/>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C66AE4F-FB8D-9740-9EF7-0B43FF478087}"/>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4FC0AED7-80DC-2B46-AA30-209E5D907F3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0" name="Title 2">
            <a:extLst>
              <a:ext uri="{FF2B5EF4-FFF2-40B4-BE49-F238E27FC236}">
                <a16:creationId xmlns:a16="http://schemas.microsoft.com/office/drawing/2014/main" id="{0F7E08A0-7728-7149-96CB-6F050B86F884}"/>
              </a:ext>
            </a:extLst>
          </p:cNvPr>
          <p:cNvSpPr txBox="1">
            <a:spLocks/>
          </p:cNvSpPr>
          <p:nvPr/>
        </p:nvSpPr>
        <p:spPr>
          <a:xfrm>
            <a:off x="0" y="-4220"/>
            <a:ext cx="9144000" cy="573528"/>
          </a:xfrm>
          <a:prstGeom prst="rect">
            <a:avLst/>
          </a:prstGeom>
          <a:solidFill>
            <a:srgbClr val="92D050"/>
          </a:solidFill>
        </p:spPr>
        <p:style>
          <a:lnRef idx="3">
            <a:schemeClr val="lt1"/>
          </a:lnRef>
          <a:fillRef idx="1">
            <a:schemeClr val="accent1"/>
          </a:fillRef>
          <a:effectRef idx="1">
            <a:schemeClr val="accent1"/>
          </a:effectRef>
          <a:fontRef idx="minor">
            <a:schemeClr val="lt1"/>
          </a:fontRef>
        </p:style>
        <p:txBody>
          <a:bodyPr anchor="ctr">
            <a:normAutofit/>
          </a:bodyPr>
          <a:lstStyle>
            <a:lvl1pPr algn="ctr" defTabSz="514350" rtl="0" eaLnBrk="1" latinLnBrk="0" hangingPunct="1">
              <a:spcBef>
                <a:spcPct val="0"/>
              </a:spcBef>
              <a:buNone/>
              <a:defRPr sz="2475"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b="1" dirty="0"/>
              <a:t>REVISION QUESTIONS</a:t>
            </a:r>
          </a:p>
        </p:txBody>
      </p:sp>
      <p:sp>
        <p:nvSpPr>
          <p:cNvPr id="15" name="TextBox 14">
            <a:extLst>
              <a:ext uri="{FF2B5EF4-FFF2-40B4-BE49-F238E27FC236}">
                <a16:creationId xmlns:a16="http://schemas.microsoft.com/office/drawing/2014/main" id="{031FB6DA-E2C0-487B-A47F-176C0C3AD4E5}"/>
              </a:ext>
            </a:extLst>
          </p:cNvPr>
          <p:cNvSpPr txBox="1"/>
          <p:nvPr/>
        </p:nvSpPr>
        <p:spPr>
          <a:xfrm>
            <a:off x="510655" y="1046034"/>
            <a:ext cx="7403886" cy="1600438"/>
          </a:xfrm>
          <a:prstGeom prst="rect">
            <a:avLst/>
          </a:prstGeom>
          <a:noFill/>
        </p:spPr>
        <p:txBody>
          <a:bodyPr wrap="none" rtlCol="0">
            <a:spAutoFit/>
          </a:bodyPr>
          <a:lstStyle/>
          <a:p>
            <a:r>
              <a:rPr lang="en-US" sz="1600" b="1" dirty="0"/>
              <a:t>12.	Which pair of muscles does not have an agonist - antagonist relationship ?</a:t>
            </a:r>
            <a:endParaRPr lang="en-AU" sz="1600" b="1" dirty="0"/>
          </a:p>
          <a:p>
            <a:r>
              <a:rPr lang="en-US" sz="1600" b="1" dirty="0">
                <a:solidFill>
                  <a:srgbClr val="FF0000"/>
                </a:solidFill>
              </a:rPr>
              <a:t>	</a:t>
            </a:r>
            <a:r>
              <a:rPr lang="en-US" sz="1600" b="1" dirty="0"/>
              <a:t>A/	</a:t>
            </a:r>
            <a:r>
              <a:rPr lang="en-US" sz="1600" b="1" dirty="0" err="1"/>
              <a:t>trapezius</a:t>
            </a:r>
            <a:r>
              <a:rPr lang="en-US" sz="1600" b="1" dirty="0"/>
              <a:t> - rhomboids</a:t>
            </a:r>
            <a:endParaRPr lang="en-AU" sz="1600" b="1" dirty="0"/>
          </a:p>
          <a:p>
            <a:r>
              <a:rPr lang="en-US" sz="1600" b="1" dirty="0"/>
              <a:t>	B/	biceps - triceps</a:t>
            </a:r>
            <a:endParaRPr lang="en-AU" sz="1600" b="1" dirty="0"/>
          </a:p>
          <a:p>
            <a:r>
              <a:rPr lang="en-US" sz="1600" b="1" dirty="0"/>
              <a:t>	C/	quadriceps - hamstrings</a:t>
            </a:r>
            <a:endParaRPr lang="en-AU" sz="1600" b="1" dirty="0"/>
          </a:p>
          <a:p>
            <a:r>
              <a:rPr lang="en-US" sz="1600" b="1" dirty="0"/>
              <a:t>	D/	erector </a:t>
            </a:r>
            <a:r>
              <a:rPr lang="en-US" sz="1600" b="1" dirty="0" err="1"/>
              <a:t>spinae</a:t>
            </a:r>
            <a:r>
              <a:rPr lang="en-US" sz="1600" b="1" dirty="0"/>
              <a:t> - abdominals</a:t>
            </a:r>
            <a:endParaRPr lang="en-AU" sz="1600" b="1" dirty="0"/>
          </a:p>
          <a:p>
            <a:endParaRPr lang="en-US" dirty="0"/>
          </a:p>
        </p:txBody>
      </p:sp>
      <p:sp>
        <p:nvSpPr>
          <p:cNvPr id="11" name="TextBox 10">
            <a:extLst>
              <a:ext uri="{FF2B5EF4-FFF2-40B4-BE49-F238E27FC236}">
                <a16:creationId xmlns:a16="http://schemas.microsoft.com/office/drawing/2014/main" id="{C6579320-EBAC-482B-8FAE-A9D18F4CFCB0}"/>
              </a:ext>
            </a:extLst>
          </p:cNvPr>
          <p:cNvSpPr txBox="1"/>
          <p:nvPr/>
        </p:nvSpPr>
        <p:spPr>
          <a:xfrm>
            <a:off x="510655" y="2311010"/>
            <a:ext cx="4595617" cy="1600438"/>
          </a:xfrm>
          <a:prstGeom prst="rect">
            <a:avLst/>
          </a:prstGeom>
          <a:noFill/>
        </p:spPr>
        <p:txBody>
          <a:bodyPr wrap="none" rtlCol="0">
            <a:spAutoFit/>
          </a:bodyPr>
          <a:lstStyle/>
          <a:p>
            <a:r>
              <a:rPr lang="en-US" sz="1600" b="1" dirty="0"/>
              <a:t>13.	When a muscle contracts it becomes:</a:t>
            </a:r>
            <a:endParaRPr lang="en-AU" sz="1600" b="1" dirty="0"/>
          </a:p>
          <a:p>
            <a:r>
              <a:rPr lang="en-US" sz="1600" b="1" dirty="0"/>
              <a:t>	A/	shorter.</a:t>
            </a:r>
            <a:endParaRPr lang="en-AU" sz="1600" b="1" dirty="0"/>
          </a:p>
          <a:p>
            <a:r>
              <a:rPr lang="en-US" sz="1600" b="1" dirty="0"/>
              <a:t>	B/	longer.</a:t>
            </a:r>
            <a:endParaRPr lang="en-AU" sz="1600" b="1" dirty="0"/>
          </a:p>
          <a:p>
            <a:r>
              <a:rPr lang="en-US" sz="1600" b="1" dirty="0">
                <a:solidFill>
                  <a:srgbClr val="FF0000"/>
                </a:solidFill>
              </a:rPr>
              <a:t>	</a:t>
            </a:r>
            <a:r>
              <a:rPr lang="en-US" sz="1600" b="1" dirty="0"/>
              <a:t>C/	it can be either of the above.</a:t>
            </a:r>
            <a:endParaRPr lang="en-AU" sz="1600" b="1" dirty="0"/>
          </a:p>
          <a:p>
            <a:r>
              <a:rPr lang="en-US" sz="1600" b="1" dirty="0"/>
              <a:t>	D/	it can be neither of the above.</a:t>
            </a:r>
            <a:endParaRPr lang="en-AU" sz="1600" b="1" dirty="0"/>
          </a:p>
          <a:p>
            <a:endParaRPr lang="en-US" dirty="0"/>
          </a:p>
        </p:txBody>
      </p:sp>
      <p:sp>
        <p:nvSpPr>
          <p:cNvPr id="12" name="TextBox 11">
            <a:extLst>
              <a:ext uri="{FF2B5EF4-FFF2-40B4-BE49-F238E27FC236}">
                <a16:creationId xmlns:a16="http://schemas.microsoft.com/office/drawing/2014/main" id="{6C22A473-BC3E-479E-8618-1A6B7BFF5D52}"/>
              </a:ext>
            </a:extLst>
          </p:cNvPr>
          <p:cNvSpPr txBox="1"/>
          <p:nvPr/>
        </p:nvSpPr>
        <p:spPr>
          <a:xfrm>
            <a:off x="510655" y="3626498"/>
            <a:ext cx="6205545" cy="1600438"/>
          </a:xfrm>
          <a:prstGeom prst="rect">
            <a:avLst/>
          </a:prstGeom>
          <a:noFill/>
        </p:spPr>
        <p:txBody>
          <a:bodyPr wrap="none" rtlCol="0">
            <a:spAutoFit/>
          </a:bodyPr>
          <a:lstStyle/>
          <a:p>
            <a:r>
              <a:rPr lang="en-US" sz="1600" b="1" dirty="0"/>
              <a:t>14.	In the action of throwing a ball which muscle is contracted ?</a:t>
            </a:r>
            <a:endParaRPr lang="en-AU" sz="1600" b="1" dirty="0"/>
          </a:p>
          <a:p>
            <a:r>
              <a:rPr lang="en-US" sz="1600" b="1" dirty="0">
                <a:solidFill>
                  <a:srgbClr val="FF0000"/>
                </a:solidFill>
              </a:rPr>
              <a:t>	</a:t>
            </a:r>
            <a:r>
              <a:rPr lang="en-US" sz="1600" b="1" dirty="0"/>
              <a:t>A/	the triceps - concentrically</a:t>
            </a:r>
            <a:endParaRPr lang="en-AU" sz="1600" b="1" dirty="0"/>
          </a:p>
          <a:p>
            <a:r>
              <a:rPr lang="en-US" sz="1600" b="1" dirty="0"/>
              <a:t>	B/	the triceps - eccentrically</a:t>
            </a:r>
            <a:endParaRPr lang="en-AU" sz="1600" b="1" dirty="0"/>
          </a:p>
          <a:p>
            <a:r>
              <a:rPr lang="en-US" sz="1600" b="1" dirty="0"/>
              <a:t>	C/	the biceps - concentrically</a:t>
            </a:r>
            <a:endParaRPr lang="en-AU" sz="1600" b="1" dirty="0"/>
          </a:p>
          <a:p>
            <a:r>
              <a:rPr lang="en-US" sz="1600" b="1" dirty="0"/>
              <a:t>	D/	the biceps - eccentrically</a:t>
            </a:r>
            <a:endParaRPr lang="en-AU" sz="1600" b="1" dirty="0"/>
          </a:p>
          <a:p>
            <a:endParaRPr lang="en-US" dirty="0"/>
          </a:p>
        </p:txBody>
      </p:sp>
      <p:sp>
        <p:nvSpPr>
          <p:cNvPr id="17" name="TextBox 16">
            <a:extLst>
              <a:ext uri="{FF2B5EF4-FFF2-40B4-BE49-F238E27FC236}">
                <a16:creationId xmlns:a16="http://schemas.microsoft.com/office/drawing/2014/main" id="{C1A7B482-81B9-44CF-9B76-FC18B41F525F}"/>
              </a:ext>
            </a:extLst>
          </p:cNvPr>
          <p:cNvSpPr txBox="1"/>
          <p:nvPr/>
        </p:nvSpPr>
        <p:spPr>
          <a:xfrm>
            <a:off x="510655" y="4936760"/>
            <a:ext cx="6803914" cy="1600438"/>
          </a:xfrm>
          <a:prstGeom prst="rect">
            <a:avLst/>
          </a:prstGeom>
          <a:noFill/>
        </p:spPr>
        <p:txBody>
          <a:bodyPr wrap="none" rtlCol="0">
            <a:spAutoFit/>
          </a:bodyPr>
          <a:lstStyle/>
          <a:p>
            <a:r>
              <a:rPr lang="en-US" sz="1600" b="1" dirty="0"/>
              <a:t>15.	In the action of squatting down which muscle group is contracted ?</a:t>
            </a:r>
            <a:endParaRPr lang="en-AU" sz="1600" b="1" dirty="0"/>
          </a:p>
          <a:p>
            <a:r>
              <a:rPr lang="en-US" sz="1600" b="1" dirty="0"/>
              <a:t>	A/	the quadriceps - concentrically</a:t>
            </a:r>
            <a:endParaRPr lang="en-AU" sz="1600" b="1" dirty="0"/>
          </a:p>
          <a:p>
            <a:r>
              <a:rPr lang="en-US" sz="1600" b="1" dirty="0">
                <a:solidFill>
                  <a:srgbClr val="FF0000"/>
                </a:solidFill>
              </a:rPr>
              <a:t>	</a:t>
            </a:r>
            <a:r>
              <a:rPr lang="en-US" sz="1600" b="1" dirty="0"/>
              <a:t>B/	the quadriceps - eccentrically</a:t>
            </a:r>
            <a:endParaRPr lang="en-AU" sz="1600" b="1" dirty="0"/>
          </a:p>
          <a:p>
            <a:r>
              <a:rPr lang="en-US" sz="1600" b="1" dirty="0"/>
              <a:t>	C/	the hamstrings - concentrically</a:t>
            </a:r>
            <a:endParaRPr lang="en-AU" sz="1600" b="1" dirty="0"/>
          </a:p>
          <a:p>
            <a:r>
              <a:rPr lang="en-US" sz="1600" b="1" dirty="0"/>
              <a:t>	D/	the hamstrings - eccentrically</a:t>
            </a:r>
            <a:endParaRPr lang="en-AU" sz="1600" b="1" dirty="0"/>
          </a:p>
          <a:p>
            <a:endParaRPr lang="en-US" dirty="0"/>
          </a:p>
        </p:txBody>
      </p:sp>
    </p:spTree>
    <p:extLst>
      <p:ext uri="{BB962C8B-B14F-4D97-AF65-F5344CB8AC3E}">
        <p14:creationId xmlns:p14="http://schemas.microsoft.com/office/powerpoint/2010/main" val="108841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5">
                                            <p:txEl>
                                              <p:pRg st="1" end="1"/>
                                            </p:txEl>
                                          </p:spTgt>
                                        </p:tgtEl>
                                        <p:attrNameLst>
                                          <p:attrName>style.color</p:attrName>
                                        </p:attrNameLst>
                                      </p:cBhvr>
                                      <p:to>
                                        <a:srgbClr val="FF0000"/>
                                      </p:to>
                                    </p:animClr>
                                    <p:animClr clrSpc="rgb" dir="cw">
                                      <p:cBhvr>
                                        <p:cTn id="7" dur="500" fill="hold"/>
                                        <p:tgtEl>
                                          <p:spTgt spid="15">
                                            <p:txEl>
                                              <p:pRg st="1" end="1"/>
                                            </p:txEl>
                                          </p:spTgt>
                                        </p:tgtEl>
                                        <p:attrNameLst>
                                          <p:attrName>fillcolor</p:attrName>
                                        </p:attrNameLst>
                                      </p:cBhvr>
                                      <p:to>
                                        <a:srgbClr val="FF0000"/>
                                      </p:to>
                                    </p:animClr>
                                    <p:set>
                                      <p:cBhvr>
                                        <p:cTn id="8" dur="500" fill="hold"/>
                                        <p:tgtEl>
                                          <p:spTgt spid="15">
                                            <p:txEl>
                                              <p:pRg st="1" end="1"/>
                                            </p:txEl>
                                          </p:spTgt>
                                        </p:tgtEl>
                                        <p:attrNameLst>
                                          <p:attrName>fill.type</p:attrName>
                                        </p:attrNameLst>
                                      </p:cBhvr>
                                      <p:to>
                                        <p:strVal val="solid"/>
                                      </p:to>
                                    </p:set>
                                    <p:set>
                                      <p:cBhvr>
                                        <p:cTn id="9" dur="500" fill="hold"/>
                                        <p:tgtEl>
                                          <p:spTgt spid="15">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1">
                                            <p:txEl>
                                              <p:pRg st="3" end="3"/>
                                            </p:txEl>
                                          </p:spTgt>
                                        </p:tgtEl>
                                        <p:attrNameLst>
                                          <p:attrName>style.color</p:attrName>
                                        </p:attrNameLst>
                                      </p:cBhvr>
                                      <p:to>
                                        <a:srgbClr val="FF0000"/>
                                      </p:to>
                                    </p:animClr>
                                    <p:animClr clrSpc="rgb" dir="cw">
                                      <p:cBhvr>
                                        <p:cTn id="14" dur="500" fill="hold"/>
                                        <p:tgtEl>
                                          <p:spTgt spid="11">
                                            <p:txEl>
                                              <p:pRg st="3" end="3"/>
                                            </p:txEl>
                                          </p:spTgt>
                                        </p:tgtEl>
                                        <p:attrNameLst>
                                          <p:attrName>fillcolor</p:attrName>
                                        </p:attrNameLst>
                                      </p:cBhvr>
                                      <p:to>
                                        <a:srgbClr val="FF0000"/>
                                      </p:to>
                                    </p:animClr>
                                    <p:set>
                                      <p:cBhvr>
                                        <p:cTn id="15" dur="500" fill="hold"/>
                                        <p:tgtEl>
                                          <p:spTgt spid="11">
                                            <p:txEl>
                                              <p:pRg st="3" end="3"/>
                                            </p:txEl>
                                          </p:spTgt>
                                        </p:tgtEl>
                                        <p:attrNameLst>
                                          <p:attrName>fill.type</p:attrName>
                                        </p:attrNameLst>
                                      </p:cBhvr>
                                      <p:to>
                                        <p:strVal val="solid"/>
                                      </p:to>
                                    </p:set>
                                    <p:set>
                                      <p:cBhvr>
                                        <p:cTn id="16" dur="500" fill="hold"/>
                                        <p:tgtEl>
                                          <p:spTgt spid="11">
                                            <p:txEl>
                                              <p:pRg st="3" end="3"/>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2">
                                            <p:txEl>
                                              <p:pRg st="1" end="1"/>
                                            </p:txEl>
                                          </p:spTgt>
                                        </p:tgtEl>
                                        <p:attrNameLst>
                                          <p:attrName>style.color</p:attrName>
                                        </p:attrNameLst>
                                      </p:cBhvr>
                                      <p:to>
                                        <a:srgbClr val="FF0000"/>
                                      </p:to>
                                    </p:animClr>
                                    <p:animClr clrSpc="rgb" dir="cw">
                                      <p:cBhvr>
                                        <p:cTn id="21" dur="500" fill="hold"/>
                                        <p:tgtEl>
                                          <p:spTgt spid="12">
                                            <p:txEl>
                                              <p:pRg st="1" end="1"/>
                                            </p:txEl>
                                          </p:spTgt>
                                        </p:tgtEl>
                                        <p:attrNameLst>
                                          <p:attrName>fillcolor</p:attrName>
                                        </p:attrNameLst>
                                      </p:cBhvr>
                                      <p:to>
                                        <a:srgbClr val="FF0000"/>
                                      </p:to>
                                    </p:animClr>
                                    <p:set>
                                      <p:cBhvr>
                                        <p:cTn id="22" dur="500" fill="hold"/>
                                        <p:tgtEl>
                                          <p:spTgt spid="12">
                                            <p:txEl>
                                              <p:pRg st="1" end="1"/>
                                            </p:txEl>
                                          </p:spTgt>
                                        </p:tgtEl>
                                        <p:attrNameLst>
                                          <p:attrName>fill.type</p:attrName>
                                        </p:attrNameLst>
                                      </p:cBhvr>
                                      <p:to>
                                        <p:strVal val="solid"/>
                                      </p:to>
                                    </p:set>
                                    <p:set>
                                      <p:cBhvr>
                                        <p:cTn id="23" dur="500" fill="hold"/>
                                        <p:tgtEl>
                                          <p:spTgt spid="12">
                                            <p:txEl>
                                              <p:pRg st="1" end="1"/>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17">
                                            <p:txEl>
                                              <p:pRg st="2" end="2"/>
                                            </p:txEl>
                                          </p:spTgt>
                                        </p:tgtEl>
                                        <p:attrNameLst>
                                          <p:attrName>style.color</p:attrName>
                                        </p:attrNameLst>
                                      </p:cBhvr>
                                      <p:to>
                                        <a:srgbClr val="FF0000"/>
                                      </p:to>
                                    </p:animClr>
                                    <p:animClr clrSpc="rgb" dir="cw">
                                      <p:cBhvr>
                                        <p:cTn id="28" dur="500" fill="hold"/>
                                        <p:tgtEl>
                                          <p:spTgt spid="17">
                                            <p:txEl>
                                              <p:pRg st="2" end="2"/>
                                            </p:txEl>
                                          </p:spTgt>
                                        </p:tgtEl>
                                        <p:attrNameLst>
                                          <p:attrName>fillcolor</p:attrName>
                                        </p:attrNameLst>
                                      </p:cBhvr>
                                      <p:to>
                                        <a:srgbClr val="FF0000"/>
                                      </p:to>
                                    </p:animClr>
                                    <p:set>
                                      <p:cBhvr>
                                        <p:cTn id="29" dur="500" fill="hold"/>
                                        <p:tgtEl>
                                          <p:spTgt spid="17">
                                            <p:txEl>
                                              <p:pRg st="2" end="2"/>
                                            </p:txEl>
                                          </p:spTgt>
                                        </p:tgtEl>
                                        <p:attrNameLst>
                                          <p:attrName>fill.type</p:attrName>
                                        </p:attrNameLst>
                                      </p:cBhvr>
                                      <p:to>
                                        <p:strVal val="solid"/>
                                      </p:to>
                                    </p:set>
                                    <p:set>
                                      <p:cBhvr>
                                        <p:cTn id="30" dur="500" fill="hold"/>
                                        <p:tgtEl>
                                          <p:spTgt spid="17">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641703" y="6489778"/>
            <a:ext cx="2133600" cy="365125"/>
          </a:xfrm>
        </p:spPr>
        <p:txBody>
          <a:bodyPr/>
          <a:lstStyle/>
          <a:p>
            <a:fld id="{FDDB2F68-3F03-4C2C-87CF-4DEA889FF116}" type="slidenum">
              <a:rPr lang="en-AU" smtClean="0">
                <a:solidFill>
                  <a:schemeClr val="bg1">
                    <a:lumMod val="50000"/>
                  </a:schemeClr>
                </a:solidFill>
              </a:rPr>
              <a:pPr/>
              <a:t>5</a:t>
            </a:fld>
            <a:endParaRPr lang="en-AU">
              <a:solidFill>
                <a:schemeClr val="bg1">
                  <a:lumMod val="50000"/>
                </a:schemeClr>
              </a:solidFill>
            </a:endParaRPr>
          </a:p>
        </p:txBody>
      </p:sp>
      <p:pic>
        <p:nvPicPr>
          <p:cNvPr id="89089" name="Picture 1" descr="D:\Courses of Study\PE Studies Revision Seminars\2009\powerpoints for sale\sports photos\IMG_0701.JPG"/>
          <p:cNvPicPr>
            <a:picLocks noChangeAspect="1" noChangeArrowheads="1"/>
          </p:cNvPicPr>
          <p:nvPr/>
        </p:nvPicPr>
        <p:blipFill>
          <a:blip r:embed="rId2"/>
          <a:srcRect/>
          <a:stretch>
            <a:fillRect/>
          </a:stretch>
        </p:blipFill>
        <p:spPr bwMode="auto">
          <a:xfrm>
            <a:off x="642910" y="761982"/>
            <a:ext cx="4357718" cy="5810290"/>
          </a:xfrm>
          <a:prstGeom prst="rect">
            <a:avLst/>
          </a:prstGeom>
          <a:noFill/>
        </p:spPr>
      </p:pic>
      <p:sp>
        <p:nvSpPr>
          <p:cNvPr id="7" name="TextBox 6"/>
          <p:cNvSpPr txBox="1"/>
          <p:nvPr/>
        </p:nvSpPr>
        <p:spPr>
          <a:xfrm>
            <a:off x="5214942" y="2357430"/>
            <a:ext cx="3571900" cy="2462213"/>
          </a:xfrm>
          <a:prstGeom prst="rect">
            <a:avLst/>
          </a:prstGeom>
          <a:solidFill>
            <a:schemeClr val="bg1"/>
          </a:solidFill>
          <a:ln>
            <a:solidFill>
              <a:srgbClr val="7030A0"/>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a:solidFill>
                  <a:schemeClr val="tx1"/>
                </a:solidFill>
              </a:rPr>
              <a:t>The anatomical position is the standard reference position used from which all other movements occur. </a:t>
            </a:r>
          </a:p>
          <a:p>
            <a:endParaRPr lang="en-US" sz="1000">
              <a:solidFill>
                <a:schemeClr val="tx1"/>
              </a:solidFill>
            </a:endParaRPr>
          </a:p>
          <a:p>
            <a:r>
              <a:rPr lang="en-US">
                <a:solidFill>
                  <a:schemeClr val="tx1"/>
                </a:solidFill>
              </a:rPr>
              <a:t>It is </a:t>
            </a:r>
            <a:r>
              <a:rPr lang="en-AU">
                <a:solidFill>
                  <a:schemeClr val="tx1"/>
                </a:solidFill>
              </a:rPr>
              <a:t>assumed to be standing, both feet together, arms by side, and the head and eyes and palms of the hands facing forwards.</a:t>
            </a: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0" name="TextBox 9">
            <a:extLst>
              <a:ext uri="{FF2B5EF4-FFF2-40B4-BE49-F238E27FC236}">
                <a16:creationId xmlns:a16="http://schemas.microsoft.com/office/drawing/2014/main" id="{EE74376E-DE64-CF4C-8285-2DABBFCD5487}"/>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1" name="Footer Placeholder 1">
            <a:extLst>
              <a:ext uri="{FF2B5EF4-FFF2-40B4-BE49-F238E27FC236}">
                <a16:creationId xmlns:a16="http://schemas.microsoft.com/office/drawing/2014/main" id="{47EC311F-717E-1547-B81C-285DA05331DC}"/>
              </a:ext>
            </a:extLst>
          </p:cNvPr>
          <p:cNvSpPr>
            <a:spLocks noGrp="1"/>
          </p:cNvSpPr>
          <p:nvPr>
            <p:ph type="ftr" sz="quarter" idx="11"/>
          </p:nvPr>
        </p:nvSpPr>
        <p:spPr>
          <a:xfrm>
            <a:off x="3124200" y="6492875"/>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478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6" name="TextBox 5"/>
          <p:cNvSpPr txBox="1"/>
          <p:nvPr/>
        </p:nvSpPr>
        <p:spPr>
          <a:xfrm>
            <a:off x="287979" y="1061510"/>
            <a:ext cx="8568042" cy="2037545"/>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a:highlight>
                  <a:srgbClr val="FFFF00"/>
                </a:highlight>
              </a:rPr>
              <a:t>Structure and function of the circulatory system</a:t>
            </a:r>
          </a:p>
          <a:p>
            <a:pPr marL="285750" lvl="0" indent="-285750">
              <a:buFont typeface="Arial" panose="020B0604020202020204" pitchFamily="34" charset="0"/>
              <a:buChar char="•"/>
            </a:pPr>
            <a:r>
              <a:rPr lang="en-AU">
                <a:highlight>
                  <a:srgbClr val="FFFF00"/>
                </a:highlight>
              </a:rPr>
              <a:t>heart</a:t>
            </a:r>
          </a:p>
          <a:p>
            <a:pPr marL="285750" lvl="0" indent="-285750">
              <a:buFont typeface="Arial" panose="020B0604020202020204" pitchFamily="34" charset="0"/>
              <a:buChar char="•"/>
            </a:pPr>
            <a:r>
              <a:rPr lang="en-AU">
                <a:highlight>
                  <a:srgbClr val="FFFF00"/>
                </a:highlight>
              </a:rPr>
              <a:t>arteries</a:t>
            </a:r>
          </a:p>
          <a:p>
            <a:pPr marL="285750" lvl="0" indent="-285750">
              <a:buFont typeface="Arial" panose="020B0604020202020204" pitchFamily="34" charset="0"/>
              <a:buChar char="•"/>
            </a:pPr>
            <a:r>
              <a:rPr lang="en-AU">
                <a:highlight>
                  <a:srgbClr val="FFFF00"/>
                </a:highlight>
              </a:rPr>
              <a:t>veins</a:t>
            </a:r>
          </a:p>
          <a:p>
            <a:pPr marL="285750" lvl="0" indent="-285750">
              <a:buFont typeface="Arial" panose="020B0604020202020204" pitchFamily="34" charset="0"/>
              <a:buChar char="•"/>
            </a:pPr>
            <a:r>
              <a:rPr lang="en-AU">
                <a:highlight>
                  <a:srgbClr val="FFFF00"/>
                </a:highlight>
              </a:rPr>
              <a:t>capillaries</a:t>
            </a:r>
          </a:p>
          <a:p>
            <a:pPr marL="285750" lvl="0" indent="-285750">
              <a:buFont typeface="Arial" panose="020B0604020202020204" pitchFamily="34" charset="0"/>
              <a:buChar char="•"/>
            </a:pPr>
            <a:r>
              <a:rPr lang="en-AU">
                <a:highlight>
                  <a:srgbClr val="FFFF00"/>
                </a:highlight>
              </a:rPr>
              <a:t>blood</a:t>
            </a:r>
          </a:p>
          <a:p>
            <a:pPr>
              <a:lnSpc>
                <a:spcPct val="107000"/>
              </a:lnSpc>
              <a:spcAft>
                <a:spcPts val="450"/>
              </a:spcAft>
            </a:pPr>
            <a:endParaRPr lang="en-GB">
              <a:latin typeface="Calibri" panose="020F0502020204030204" pitchFamily="34" charset="0"/>
              <a:ea typeface="Calibri" panose="020F0502020204030204" pitchFamily="34" charset="0"/>
              <a:cs typeface="Times New Roman" panose="02020603050405020304" pitchFamily="18" charset="0"/>
            </a:endParaRPr>
          </a:p>
        </p:txBody>
      </p:sp>
      <p:grpSp>
        <p:nvGrpSpPr>
          <p:cNvPr id="16" name="Group 15">
            <a:extLst>
              <a:ext uri="{FF2B5EF4-FFF2-40B4-BE49-F238E27FC236}">
                <a16:creationId xmlns:a16="http://schemas.microsoft.com/office/drawing/2014/main" id="{2602CCD8-29DA-4D17-A56F-50A4A71A75C7}"/>
              </a:ext>
            </a:extLst>
          </p:cNvPr>
          <p:cNvGrpSpPr/>
          <p:nvPr/>
        </p:nvGrpSpPr>
        <p:grpSpPr>
          <a:xfrm>
            <a:off x="142875" y="6250498"/>
            <a:ext cx="628650" cy="470983"/>
            <a:chOff x="1452530" y="6019046"/>
            <a:chExt cx="838200" cy="627976"/>
          </a:xfrm>
        </p:grpSpPr>
        <p:pic>
          <p:nvPicPr>
            <p:cNvPr id="17" name="Picture 2" descr="C:\Program Files\Microsoft Office\MEDIA\CAGCAT10\j0185604.wmf">
              <a:hlinkClick r:id="rId3" action="ppaction://hlinksldjump"/>
              <a:extLst>
                <a:ext uri="{FF2B5EF4-FFF2-40B4-BE49-F238E27FC236}">
                  <a16:creationId xmlns:a16="http://schemas.microsoft.com/office/drawing/2014/main" id="{07610217-DF12-4E6C-B8CA-759F1FA9AC6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FA2070ED-2316-45F9-87B3-02CC024C82A0}"/>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Slide Number Placeholder 2">
            <a:extLst>
              <a:ext uri="{FF2B5EF4-FFF2-40B4-BE49-F238E27FC236}">
                <a16:creationId xmlns:a16="http://schemas.microsoft.com/office/drawing/2014/main" id="{CAEE8065-255B-4F62-82D9-97DD41815CD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pPr/>
              <a:t>50</a:t>
            </a:fld>
            <a:endParaRPr lang="en-AU"/>
          </a:p>
        </p:txBody>
      </p:sp>
      <p:pic>
        <p:nvPicPr>
          <p:cNvPr id="21" name="Picture 2" descr="Image result for arteries and veins">
            <a:extLst>
              <a:ext uri="{FF2B5EF4-FFF2-40B4-BE49-F238E27FC236}">
                <a16:creationId xmlns:a16="http://schemas.microsoft.com/office/drawing/2014/main" id="{9B782658-C395-45C4-A618-8D59314C5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586" y="3532094"/>
            <a:ext cx="3787813" cy="23273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uman, Heart, Pumping, Care, Medicine, Cardiology, Life">
            <a:extLst>
              <a:ext uri="{FF2B5EF4-FFF2-40B4-BE49-F238E27FC236}">
                <a16:creationId xmlns:a16="http://schemas.microsoft.com/office/drawing/2014/main" id="{12AD091C-4972-420E-B726-0498581471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9846" y="3533652"/>
            <a:ext cx="3806954" cy="2345157"/>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630F850-8BCB-4B9A-A649-04028428FDEF}"/>
              </a:ext>
            </a:extLst>
          </p:cNvPr>
          <p:cNvSpPr/>
          <p:nvPr/>
        </p:nvSpPr>
        <p:spPr>
          <a:xfrm>
            <a:off x="3124200" y="5894215"/>
            <a:ext cx="1628775" cy="152991"/>
          </a:xfrm>
          <a:prstGeom prst="rect">
            <a:avLst/>
          </a:prstGeom>
        </p:spPr>
        <p:txBody>
          <a:bodyPr wrap="square">
            <a:spAutoFit/>
          </a:bodyPr>
          <a:lstStyle/>
          <a:p>
            <a:r>
              <a:rPr lang="en-AU" sz="394"/>
              <a:t>https://pixabay.com/en/photos/heartbeat/?image_type=illustration</a:t>
            </a:r>
          </a:p>
        </p:txBody>
      </p:sp>
      <p:sp>
        <p:nvSpPr>
          <p:cNvPr id="25" name="Rectangle 24">
            <a:extLst>
              <a:ext uri="{FF2B5EF4-FFF2-40B4-BE49-F238E27FC236}">
                <a16:creationId xmlns:a16="http://schemas.microsoft.com/office/drawing/2014/main" id="{F78AF7FE-07C7-4039-8774-24736271F0A3}"/>
              </a:ext>
            </a:extLst>
          </p:cNvPr>
          <p:cNvSpPr/>
          <p:nvPr/>
        </p:nvSpPr>
        <p:spPr>
          <a:xfrm>
            <a:off x="7119379" y="5859482"/>
            <a:ext cx="1912478" cy="152991"/>
          </a:xfrm>
          <a:prstGeom prst="rect">
            <a:avLst/>
          </a:prstGeom>
        </p:spPr>
        <p:txBody>
          <a:bodyPr wrap="square">
            <a:spAutoFit/>
          </a:bodyPr>
          <a:lstStyle/>
          <a:p>
            <a:r>
              <a:rPr lang="en-AU" sz="394"/>
              <a:t>https://pixabay.com/en/human-heart-pumping-care-medicine-41546/</a:t>
            </a:r>
          </a:p>
        </p:txBody>
      </p:sp>
      <p:sp>
        <p:nvSpPr>
          <p:cNvPr id="19" name="Footer Placeholder 1">
            <a:extLst>
              <a:ext uri="{FF2B5EF4-FFF2-40B4-BE49-F238E27FC236}">
                <a16:creationId xmlns:a16="http://schemas.microsoft.com/office/drawing/2014/main" id="{6B03B2F7-BA90-4843-88BE-1CC9AA4B840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tx1"/>
                </a:solidFill>
              </a:rPr>
              <a:t>©PE STUDIES RESOURCES</a:t>
            </a:r>
          </a:p>
        </p:txBody>
      </p:sp>
      <p:sp>
        <p:nvSpPr>
          <p:cNvPr id="15" name="TextBox 14">
            <a:extLst>
              <a:ext uri="{FF2B5EF4-FFF2-40B4-BE49-F238E27FC236}">
                <a16:creationId xmlns:a16="http://schemas.microsoft.com/office/drawing/2014/main" id="{AA3E9911-4057-6D46-B843-16983E4A503B}"/>
              </a:ext>
            </a:extLst>
          </p:cNvPr>
          <p:cNvSpPr txBox="1"/>
          <p:nvPr/>
        </p:nvSpPr>
        <p:spPr>
          <a:xfrm>
            <a:off x="4370752" y="2883611"/>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Tree>
    <p:extLst>
      <p:ext uri="{BB962C8B-B14F-4D97-AF65-F5344CB8AC3E}">
        <p14:creationId xmlns:p14="http://schemas.microsoft.com/office/powerpoint/2010/main" val="217158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6C6F81-F57E-48C6-B790-FC6C4A737F4D}"/>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20" name="Slide Number Placeholder 2">
            <a:extLst>
              <a:ext uri="{FF2B5EF4-FFF2-40B4-BE49-F238E27FC236}">
                <a16:creationId xmlns:a16="http://schemas.microsoft.com/office/drawing/2014/main" id="{3773D29A-DF2D-425F-A719-102B1132CBF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51</a:t>
            </a:fld>
            <a:endParaRPr lang="en-AU">
              <a:solidFill>
                <a:schemeClr val="bg1"/>
              </a:solidFill>
            </a:endParaRPr>
          </a:p>
        </p:txBody>
      </p:sp>
      <p:grpSp>
        <p:nvGrpSpPr>
          <p:cNvPr id="21" name="Group 20">
            <a:extLst>
              <a:ext uri="{FF2B5EF4-FFF2-40B4-BE49-F238E27FC236}">
                <a16:creationId xmlns:a16="http://schemas.microsoft.com/office/drawing/2014/main" id="{4223688B-6AED-40B0-9759-26D181BDA650}"/>
              </a:ext>
            </a:extLst>
          </p:cNvPr>
          <p:cNvGrpSpPr/>
          <p:nvPr/>
        </p:nvGrpSpPr>
        <p:grpSpPr>
          <a:xfrm>
            <a:off x="142875" y="6250498"/>
            <a:ext cx="628650" cy="470983"/>
            <a:chOff x="1452530" y="6019046"/>
            <a:chExt cx="838200" cy="627976"/>
          </a:xfrm>
        </p:grpSpPr>
        <p:pic>
          <p:nvPicPr>
            <p:cNvPr id="22" name="Picture 2" descr="C:\Program Files\Microsoft Office\MEDIA\CAGCAT10\j0185604.wmf">
              <a:hlinkClick r:id="rId2" action="ppaction://hlinksldjump"/>
              <a:extLst>
                <a:ext uri="{FF2B5EF4-FFF2-40B4-BE49-F238E27FC236}">
                  <a16:creationId xmlns:a16="http://schemas.microsoft.com/office/drawing/2014/main" id="{9FD5FF11-A401-4788-A94F-750298D9FD75}"/>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23" name="TextBox 22">
              <a:hlinkClick r:id="rId2" action="ppaction://hlinksldjump"/>
              <a:extLst>
                <a:ext uri="{FF2B5EF4-FFF2-40B4-BE49-F238E27FC236}">
                  <a16:creationId xmlns:a16="http://schemas.microsoft.com/office/drawing/2014/main" id="{271E11A1-D342-4828-AA67-3FDFB25CDB2A}"/>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Footer Placeholder 1">
            <a:extLst>
              <a:ext uri="{FF2B5EF4-FFF2-40B4-BE49-F238E27FC236}">
                <a16:creationId xmlns:a16="http://schemas.microsoft.com/office/drawing/2014/main" id="{BAD3C77A-EE9E-4329-9756-7F9903AA21D1}"/>
              </a:ext>
            </a:extLst>
          </p:cNvPr>
          <p:cNvSpPr>
            <a:spLocks noGrp="1"/>
          </p:cNvSpPr>
          <p:nvPr>
            <p:ph type="ftr" sz="quarter" idx="11"/>
          </p:nvPr>
        </p:nvSpPr>
        <p:spPr>
          <a:xfrm>
            <a:off x="3283158" y="6354252"/>
            <a:ext cx="2895600" cy="365125"/>
          </a:xfrm>
        </p:spPr>
        <p:txBody>
          <a:bodyPr/>
          <a:lstStyle/>
          <a:p>
            <a:r>
              <a:rPr lang="en-AU" sz="900">
                <a:solidFill>
                  <a:schemeClr val="bg1"/>
                </a:solidFill>
              </a:rPr>
              <a:t>©PE STUDIES RESOURCES</a:t>
            </a:r>
          </a:p>
        </p:txBody>
      </p:sp>
      <p:sp>
        <p:nvSpPr>
          <p:cNvPr id="4" name="TextBox 3">
            <a:extLst>
              <a:ext uri="{FF2B5EF4-FFF2-40B4-BE49-F238E27FC236}">
                <a16:creationId xmlns:a16="http://schemas.microsoft.com/office/drawing/2014/main" id="{7EB3A2DD-0140-2E40-AF08-0BFEEE6C6A9D}"/>
              </a:ext>
            </a:extLst>
          </p:cNvPr>
          <p:cNvSpPr txBox="1"/>
          <p:nvPr/>
        </p:nvSpPr>
        <p:spPr>
          <a:xfrm>
            <a:off x="257176" y="1004047"/>
            <a:ext cx="8604602" cy="2585323"/>
          </a:xfrm>
          <a:prstGeom prst="rect">
            <a:avLst/>
          </a:prstGeom>
          <a:solidFill>
            <a:schemeClr val="tx1"/>
          </a:solidFill>
          <a:ln>
            <a:solidFill>
              <a:srgbClr val="FF0000"/>
            </a:solidFill>
          </a:ln>
        </p:spPr>
        <p:txBody>
          <a:bodyPr wrap="square" rtlCol="0">
            <a:spAutoFit/>
          </a:bodyPr>
          <a:lstStyle/>
          <a:p>
            <a:pPr marL="285750" indent="-285750">
              <a:buFont typeface="Arial" panose="020B0604020202020204" pitchFamily="34" charset="0"/>
              <a:buChar char="•"/>
            </a:pPr>
            <a:r>
              <a:rPr lang="en-US">
                <a:solidFill>
                  <a:schemeClr val="bg1"/>
                </a:solidFill>
              </a:rPr>
              <a:t>The circulatory system (also known more commonly as the Cardiovascular System) consists of several structures that work together to transport oxygen and nutrients around the body</a:t>
            </a:r>
          </a:p>
          <a:p>
            <a:pPr marL="742950" lvl="1" indent="-285750">
              <a:buFont typeface="Cambria Math" panose="02040503050406030204" pitchFamily="18" charset="0"/>
              <a:buChar char="⎯"/>
            </a:pPr>
            <a:r>
              <a:rPr lang="en-US">
                <a:solidFill>
                  <a:schemeClr val="bg1"/>
                </a:solidFill>
              </a:rPr>
              <a:t>It </a:t>
            </a:r>
            <a:r>
              <a:rPr lang="en-AU">
                <a:solidFill>
                  <a:schemeClr val="bg1"/>
                </a:solidFill>
              </a:rPr>
              <a:t>consists of a network of arteries, veins, and capillaries, with the heart pumping blood through it. </a:t>
            </a:r>
          </a:p>
          <a:p>
            <a:pPr marL="742950" lvl="1" indent="-285750">
              <a:buFont typeface="Cambria Math" panose="02040503050406030204" pitchFamily="18" charset="0"/>
              <a:buChar char="⎯"/>
            </a:pPr>
            <a:r>
              <a:rPr lang="en-AU">
                <a:solidFill>
                  <a:schemeClr val="bg1"/>
                </a:solidFill>
              </a:rPr>
              <a:t>Its primary role is to provide essential nutrients, minerals, and hormones to various parts of the body. </a:t>
            </a:r>
          </a:p>
          <a:p>
            <a:pPr marL="742950" lvl="1" indent="-285750">
              <a:buFont typeface="Cambria Math" panose="02040503050406030204" pitchFamily="18" charset="0"/>
              <a:buChar char="⎯"/>
            </a:pPr>
            <a:r>
              <a:rPr lang="en-AU">
                <a:solidFill>
                  <a:schemeClr val="bg1"/>
                </a:solidFill>
              </a:rPr>
              <a:t>It’s also responsible for collecting metabolic waste from the cells and tissues to be expelled from the body.</a:t>
            </a:r>
            <a:endParaRPr lang="en-US">
              <a:solidFill>
                <a:schemeClr val="bg1"/>
              </a:solidFill>
            </a:endParaRPr>
          </a:p>
        </p:txBody>
      </p:sp>
      <p:pic>
        <p:nvPicPr>
          <p:cNvPr id="5122" name="Picture 2" descr="Image result for circulatory system">
            <a:extLst>
              <a:ext uri="{FF2B5EF4-FFF2-40B4-BE49-F238E27FC236}">
                <a16:creationId xmlns:a16="http://schemas.microsoft.com/office/drawing/2014/main" id="{04D9F2FA-910E-7948-9339-4A68E0E50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831" y="3724304"/>
            <a:ext cx="3206569" cy="29048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D1BFF1-2AD3-E64E-8DCB-A1D45FF02F57}"/>
              </a:ext>
            </a:extLst>
          </p:cNvPr>
          <p:cNvSpPr/>
          <p:nvPr/>
        </p:nvSpPr>
        <p:spPr>
          <a:xfrm>
            <a:off x="6100354" y="6611655"/>
            <a:ext cx="2286000" cy="215444"/>
          </a:xfrm>
          <a:prstGeom prst="rect">
            <a:avLst/>
          </a:prstGeom>
        </p:spPr>
        <p:txBody>
          <a:bodyPr wrap="square">
            <a:spAutoFit/>
          </a:bodyPr>
          <a:lstStyle/>
          <a:p>
            <a:r>
              <a:rPr lang="en-US" sz="800">
                <a:solidFill>
                  <a:schemeClr val="bg1"/>
                </a:solidFill>
              </a:rPr>
              <a:t>https://</a:t>
            </a:r>
            <a:r>
              <a:rPr lang="en-US" sz="800" err="1">
                <a:solidFill>
                  <a:schemeClr val="bg1"/>
                </a:solidFill>
              </a:rPr>
              <a:t>pixabay.com</a:t>
            </a:r>
            <a:r>
              <a:rPr lang="en-US" sz="800">
                <a:solidFill>
                  <a:schemeClr val="bg1"/>
                </a:solidFill>
              </a:rPr>
              <a:t>/images/search/heartbeat/</a:t>
            </a:r>
          </a:p>
        </p:txBody>
      </p:sp>
    </p:spTree>
    <p:extLst>
      <p:ext uri="{BB962C8B-B14F-4D97-AF65-F5344CB8AC3E}">
        <p14:creationId xmlns:p14="http://schemas.microsoft.com/office/powerpoint/2010/main" val="989702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907" y="1678142"/>
            <a:ext cx="6058006" cy="1635685"/>
          </a:xfrm>
          <a:ln>
            <a:solidFill>
              <a:srgbClr val="FF0000"/>
            </a:solidFill>
          </a:ln>
        </p:spPr>
        <p:style>
          <a:lnRef idx="2">
            <a:schemeClr val="accent2"/>
          </a:lnRef>
          <a:fillRef idx="1">
            <a:schemeClr val="lt1"/>
          </a:fillRef>
          <a:effectRef idx="0">
            <a:schemeClr val="accent2"/>
          </a:effectRef>
          <a:fontRef idx="minor">
            <a:schemeClr val="dk1"/>
          </a:fontRef>
        </p:style>
        <p:txBody>
          <a:bodyPr>
            <a:noAutofit/>
          </a:bodyPr>
          <a:lstStyle/>
          <a:p>
            <a:pPr marL="257175" indent="-257175">
              <a:buFont typeface="+mj-lt"/>
              <a:buAutoNum type="arabicPeriod"/>
            </a:pPr>
            <a:r>
              <a:rPr lang="en-US">
                <a:solidFill>
                  <a:schemeClr val="bg1"/>
                </a:solidFill>
              </a:rPr>
              <a:t>Circulate blood to body</a:t>
            </a:r>
          </a:p>
          <a:p>
            <a:pPr marL="257175" indent="-257175">
              <a:buFont typeface="+mj-lt"/>
              <a:buAutoNum type="arabicPeriod"/>
            </a:pPr>
            <a:r>
              <a:rPr lang="en-US">
                <a:solidFill>
                  <a:schemeClr val="bg1"/>
                </a:solidFill>
              </a:rPr>
              <a:t>Transport O</a:t>
            </a:r>
            <a:r>
              <a:rPr lang="en-US" baseline="-25000">
                <a:solidFill>
                  <a:schemeClr val="bg1"/>
                </a:solidFill>
              </a:rPr>
              <a:t>2</a:t>
            </a:r>
            <a:r>
              <a:rPr lang="en-US">
                <a:solidFill>
                  <a:schemeClr val="bg1"/>
                </a:solidFill>
              </a:rPr>
              <a:t>, water and nutrients </a:t>
            </a:r>
            <a:r>
              <a:rPr lang="en-US" b="1" u="sng">
                <a:solidFill>
                  <a:schemeClr val="bg1"/>
                </a:solidFill>
              </a:rPr>
              <a:t>to</a:t>
            </a:r>
            <a:r>
              <a:rPr lang="en-US">
                <a:solidFill>
                  <a:schemeClr val="bg1"/>
                </a:solidFill>
              </a:rPr>
              <a:t> cells in the blood</a:t>
            </a:r>
          </a:p>
          <a:p>
            <a:pPr marL="257175" indent="-257175">
              <a:buFont typeface="+mj-lt"/>
              <a:buAutoNum type="arabicPeriod"/>
            </a:pPr>
            <a:r>
              <a:rPr lang="en-US">
                <a:solidFill>
                  <a:schemeClr val="bg1"/>
                </a:solidFill>
              </a:rPr>
              <a:t>Transport CO</a:t>
            </a:r>
            <a:r>
              <a:rPr lang="en-US" baseline="-25000">
                <a:solidFill>
                  <a:schemeClr val="bg1"/>
                </a:solidFill>
              </a:rPr>
              <a:t>2</a:t>
            </a:r>
            <a:r>
              <a:rPr lang="en-US">
                <a:solidFill>
                  <a:schemeClr val="bg1"/>
                </a:solidFill>
              </a:rPr>
              <a:t> and wastes </a:t>
            </a:r>
            <a:r>
              <a:rPr lang="en-US" b="1" u="sng">
                <a:solidFill>
                  <a:schemeClr val="bg1"/>
                </a:solidFill>
              </a:rPr>
              <a:t>away</a:t>
            </a:r>
            <a:r>
              <a:rPr lang="en-US">
                <a:solidFill>
                  <a:schemeClr val="bg1"/>
                </a:solidFill>
              </a:rPr>
              <a:t> from the cells</a:t>
            </a:r>
          </a:p>
          <a:p>
            <a:pPr marL="257175" indent="-257175">
              <a:buFont typeface="+mj-lt"/>
              <a:buAutoNum type="arabicPeriod"/>
            </a:pPr>
            <a:r>
              <a:rPr lang="en-US">
                <a:solidFill>
                  <a:schemeClr val="bg1"/>
                </a:solidFill>
              </a:rPr>
              <a:t>Maintain body temperature</a:t>
            </a:r>
          </a:p>
          <a:p>
            <a:pPr marL="257175" indent="-257175">
              <a:buFont typeface="+mj-lt"/>
              <a:buAutoNum type="arabicPeriod"/>
            </a:pPr>
            <a:r>
              <a:rPr lang="en-US">
                <a:solidFill>
                  <a:schemeClr val="bg1"/>
                </a:solidFill>
              </a:rPr>
              <a:t>White blood cells fight infection</a:t>
            </a:r>
            <a:endParaRPr lang="en-AU">
              <a:solidFill>
                <a:schemeClr val="bg1"/>
              </a:solidFill>
            </a:endParaRPr>
          </a:p>
        </p:txBody>
      </p:sp>
      <p:sp>
        <p:nvSpPr>
          <p:cNvPr id="8" name="Rectangle 7"/>
          <p:cNvSpPr/>
          <p:nvPr/>
        </p:nvSpPr>
        <p:spPr>
          <a:xfrm rot="21057123">
            <a:off x="149798" y="912838"/>
            <a:ext cx="3555076"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Functions of the Circulatory System</a:t>
            </a:r>
          </a:p>
        </p:txBody>
      </p:sp>
      <p:sp>
        <p:nvSpPr>
          <p:cNvPr id="12" name="TextBox 11">
            <a:extLst>
              <a:ext uri="{FF2B5EF4-FFF2-40B4-BE49-F238E27FC236}">
                <a16:creationId xmlns:a16="http://schemas.microsoft.com/office/drawing/2014/main" id="{446C6F81-F57E-48C6-B790-FC6C4A737F4D}"/>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grpSp>
        <p:nvGrpSpPr>
          <p:cNvPr id="15" name="Group 14">
            <a:extLst>
              <a:ext uri="{FF2B5EF4-FFF2-40B4-BE49-F238E27FC236}">
                <a16:creationId xmlns:a16="http://schemas.microsoft.com/office/drawing/2014/main" id="{F26DE205-7CE3-4AEC-AEC2-7FA2F8D01FDC}"/>
              </a:ext>
            </a:extLst>
          </p:cNvPr>
          <p:cNvGrpSpPr/>
          <p:nvPr/>
        </p:nvGrpSpPr>
        <p:grpSpPr>
          <a:xfrm>
            <a:off x="4113144" y="3611931"/>
            <a:ext cx="2209769" cy="1198131"/>
            <a:chOff x="0" y="1573519"/>
            <a:chExt cx="3060403" cy="1496430"/>
          </a:xfrm>
          <a:solidFill>
            <a:srgbClr val="FF00FF"/>
          </a:solidFill>
        </p:grpSpPr>
        <p:sp>
          <p:nvSpPr>
            <p:cNvPr id="16" name="Rectangle: Rounded Corners 15">
              <a:extLst>
                <a:ext uri="{FF2B5EF4-FFF2-40B4-BE49-F238E27FC236}">
                  <a16:creationId xmlns:a16="http://schemas.microsoft.com/office/drawing/2014/main" id="{248D195E-D13F-4D42-942B-FDA98FD02843}"/>
                </a:ext>
              </a:extLst>
            </p:cNvPr>
            <p:cNvSpPr/>
            <p:nvPr/>
          </p:nvSpPr>
          <p:spPr>
            <a:xfrm>
              <a:off x="0" y="1573519"/>
              <a:ext cx="3060403" cy="1496430"/>
            </a:xfrm>
            <a:prstGeom prst="roundRect">
              <a:avLst/>
            </a:prstGeom>
            <a:grpFill/>
          </p:spPr>
          <p:style>
            <a:lnRef idx="0">
              <a:schemeClr val="lt1">
                <a:hueOff val="0"/>
                <a:satOff val="0"/>
                <a:lumOff val="0"/>
                <a:alphaOff val="0"/>
              </a:schemeClr>
            </a:lnRef>
            <a:fillRef idx="3">
              <a:scrgbClr r="0" g="0" b="0"/>
            </a:fillRef>
            <a:effectRef idx="2">
              <a:schemeClr val="accent4">
                <a:hueOff val="-2232385"/>
                <a:satOff val="13449"/>
                <a:lumOff val="1078"/>
                <a:alphaOff val="0"/>
              </a:schemeClr>
            </a:effectRef>
            <a:fontRef idx="minor">
              <a:schemeClr val="lt1"/>
            </a:fontRef>
          </p:style>
        </p:sp>
        <p:sp>
          <p:nvSpPr>
            <p:cNvPr id="17" name="Rectangle: Rounded Corners 10">
              <a:extLst>
                <a:ext uri="{FF2B5EF4-FFF2-40B4-BE49-F238E27FC236}">
                  <a16:creationId xmlns:a16="http://schemas.microsoft.com/office/drawing/2014/main" id="{4AEABCB2-F90B-4DBF-8B99-F5D73C56D075}"/>
                </a:ext>
              </a:extLst>
            </p:cNvPr>
            <p:cNvSpPr txBox="1"/>
            <p:nvPr/>
          </p:nvSpPr>
          <p:spPr>
            <a:xfrm>
              <a:off x="31580" y="1646570"/>
              <a:ext cx="2914303" cy="135033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2151" tIns="31076" rIns="62151" bIns="31076" numCol="1" spcCol="1270" anchor="ctr" anchorCtr="0">
              <a:noAutofit/>
            </a:bodyPr>
            <a:lstStyle/>
            <a:p>
              <a:pPr algn="ctr" defTabSz="725091">
                <a:lnSpc>
                  <a:spcPct val="90000"/>
                </a:lnSpc>
                <a:spcBef>
                  <a:spcPct val="0"/>
                </a:spcBef>
                <a:spcAft>
                  <a:spcPct val="35000"/>
                </a:spcAft>
              </a:pPr>
              <a:r>
                <a:rPr lang="en-GB" sz="1400" b="1">
                  <a:solidFill>
                    <a:schemeClr val="tx1"/>
                  </a:solidFill>
                </a:rPr>
                <a:t>C</a:t>
              </a:r>
              <a:r>
                <a:rPr lang="en-AU" sz="1400" b="1">
                  <a:solidFill>
                    <a:schemeClr val="tx1"/>
                  </a:solidFill>
                </a:rPr>
                <a:t>IRCULATORY =</a:t>
              </a:r>
            </a:p>
            <a:p>
              <a:pPr algn="ctr" defTabSz="725091">
                <a:lnSpc>
                  <a:spcPct val="90000"/>
                </a:lnSpc>
                <a:spcBef>
                  <a:spcPct val="0"/>
                </a:spcBef>
                <a:spcAft>
                  <a:spcPct val="35000"/>
                </a:spcAft>
              </a:pPr>
              <a:r>
                <a:rPr lang="en-AU" sz="1400" b="1">
                  <a:solidFill>
                    <a:schemeClr val="tx1"/>
                  </a:solidFill>
                </a:rPr>
                <a:t> heart + blood vessels + blood</a:t>
              </a:r>
              <a:endParaRPr lang="en-US" sz="1400" b="1">
                <a:solidFill>
                  <a:schemeClr val="tx1"/>
                </a:solidFill>
              </a:endParaRPr>
            </a:p>
          </p:txBody>
        </p:sp>
      </p:grpSp>
      <p:pic>
        <p:nvPicPr>
          <p:cNvPr id="14338" name="Picture 2" descr="Human Body, Circulatory System, Circulation, Blood">
            <a:extLst>
              <a:ext uri="{FF2B5EF4-FFF2-40B4-BE49-F238E27FC236}">
                <a16:creationId xmlns:a16="http://schemas.microsoft.com/office/drawing/2014/main" id="{F5F5F149-E8E0-46F3-96C6-9C6BD2960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954" y="555054"/>
            <a:ext cx="3037046" cy="607409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85F1699-A448-4E68-8626-F5F5E03FB73E}"/>
              </a:ext>
            </a:extLst>
          </p:cNvPr>
          <p:cNvSpPr/>
          <p:nvPr/>
        </p:nvSpPr>
        <p:spPr>
          <a:xfrm>
            <a:off x="7219820" y="6603147"/>
            <a:ext cx="1323878" cy="144335"/>
          </a:xfrm>
          <a:prstGeom prst="rect">
            <a:avLst/>
          </a:prstGeom>
        </p:spPr>
        <p:txBody>
          <a:bodyPr wrap="square">
            <a:spAutoFit/>
          </a:bodyPr>
          <a:lstStyle/>
          <a:p>
            <a:r>
              <a:rPr lang="en-AU" sz="338">
                <a:solidFill>
                  <a:schemeClr val="bg1"/>
                </a:solidFill>
              </a:rPr>
              <a:t>https://pixabay.com/en/human-body-circulatory-system-311864/</a:t>
            </a:r>
          </a:p>
        </p:txBody>
      </p:sp>
      <p:sp>
        <p:nvSpPr>
          <p:cNvPr id="20" name="Slide Number Placeholder 2">
            <a:extLst>
              <a:ext uri="{FF2B5EF4-FFF2-40B4-BE49-F238E27FC236}">
                <a16:creationId xmlns:a16="http://schemas.microsoft.com/office/drawing/2014/main" id="{3773D29A-DF2D-425F-A719-102B1132CBF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52</a:t>
            </a:fld>
            <a:endParaRPr lang="en-AU">
              <a:solidFill>
                <a:schemeClr val="bg1"/>
              </a:solidFill>
            </a:endParaRPr>
          </a:p>
        </p:txBody>
      </p:sp>
      <p:grpSp>
        <p:nvGrpSpPr>
          <p:cNvPr id="21" name="Group 20">
            <a:extLst>
              <a:ext uri="{FF2B5EF4-FFF2-40B4-BE49-F238E27FC236}">
                <a16:creationId xmlns:a16="http://schemas.microsoft.com/office/drawing/2014/main" id="{4223688B-6AED-40B0-9759-26D181BDA650}"/>
              </a:ext>
            </a:extLst>
          </p:cNvPr>
          <p:cNvGrpSpPr/>
          <p:nvPr/>
        </p:nvGrpSpPr>
        <p:grpSpPr>
          <a:xfrm>
            <a:off x="142875" y="6250498"/>
            <a:ext cx="628650" cy="470983"/>
            <a:chOff x="1452530" y="6019046"/>
            <a:chExt cx="838200" cy="627976"/>
          </a:xfrm>
        </p:grpSpPr>
        <p:pic>
          <p:nvPicPr>
            <p:cNvPr id="22" name="Picture 2" descr="C:\Program Files\Microsoft Office\MEDIA\CAGCAT10\j0185604.wmf">
              <a:hlinkClick r:id="rId3" action="ppaction://hlinksldjump"/>
              <a:extLst>
                <a:ext uri="{FF2B5EF4-FFF2-40B4-BE49-F238E27FC236}">
                  <a16:creationId xmlns:a16="http://schemas.microsoft.com/office/drawing/2014/main" id="{9FD5FF11-A401-4788-A94F-750298D9FD75}"/>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23" name="TextBox 22">
              <a:hlinkClick r:id="rId3" action="ppaction://hlinksldjump"/>
              <a:extLst>
                <a:ext uri="{FF2B5EF4-FFF2-40B4-BE49-F238E27FC236}">
                  <a16:creationId xmlns:a16="http://schemas.microsoft.com/office/drawing/2014/main" id="{271E11A1-D342-4828-AA67-3FDFB25CDB2A}"/>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6" name="Picture 5" descr="A picture containing vector graphics&#10;&#10;Description automatically generated">
            <a:extLst>
              <a:ext uri="{FF2B5EF4-FFF2-40B4-BE49-F238E27FC236}">
                <a16:creationId xmlns:a16="http://schemas.microsoft.com/office/drawing/2014/main" id="{89CC2279-A8CA-4283-99B2-E1A44B88D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923" y="3529537"/>
            <a:ext cx="2895600" cy="2895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le 8">
            <a:extLst>
              <a:ext uri="{FF2B5EF4-FFF2-40B4-BE49-F238E27FC236}">
                <a16:creationId xmlns:a16="http://schemas.microsoft.com/office/drawing/2014/main" id="{E3647AB6-2113-4146-BF73-FCE6A747410A}"/>
              </a:ext>
            </a:extLst>
          </p:cNvPr>
          <p:cNvSpPr/>
          <p:nvPr/>
        </p:nvSpPr>
        <p:spPr>
          <a:xfrm>
            <a:off x="1120146" y="6444482"/>
            <a:ext cx="4572000" cy="184666"/>
          </a:xfrm>
          <a:prstGeom prst="rect">
            <a:avLst/>
          </a:prstGeom>
        </p:spPr>
        <p:txBody>
          <a:bodyPr>
            <a:spAutoFit/>
          </a:bodyPr>
          <a:lstStyle/>
          <a:p>
            <a:r>
              <a:rPr lang="en-AU" sz="600">
                <a:solidFill>
                  <a:schemeClr val="bg1"/>
                </a:solidFill>
              </a:rPr>
              <a:t>https://pixabay.com/en/fever-sick-cold-flu-thermometer-3590869/</a:t>
            </a:r>
          </a:p>
        </p:txBody>
      </p:sp>
      <p:sp>
        <p:nvSpPr>
          <p:cNvPr id="2" name="Footer Placeholder 1">
            <a:extLst>
              <a:ext uri="{FF2B5EF4-FFF2-40B4-BE49-F238E27FC236}">
                <a16:creationId xmlns:a16="http://schemas.microsoft.com/office/drawing/2014/main" id="{BAD3C77A-EE9E-4329-9756-7F9903AA21D1}"/>
              </a:ext>
            </a:extLst>
          </p:cNvPr>
          <p:cNvSpPr>
            <a:spLocks noGrp="1"/>
          </p:cNvSpPr>
          <p:nvPr>
            <p:ph type="ftr" sz="quarter" idx="11"/>
          </p:nvPr>
        </p:nvSpPr>
        <p:spPr>
          <a:xfrm>
            <a:off x="3283158" y="6354252"/>
            <a:ext cx="2895600" cy="365125"/>
          </a:xfrm>
        </p:spPr>
        <p:txBody>
          <a:bodyPr/>
          <a:lstStyle/>
          <a:p>
            <a:r>
              <a:rPr lang="en-AU" sz="900">
                <a:solidFill>
                  <a:schemeClr val="bg1"/>
                </a:solidFill>
              </a:rPr>
              <a:t>©PE STUDIES RESOURCES</a:t>
            </a:r>
          </a:p>
        </p:txBody>
      </p:sp>
    </p:spTree>
    <p:extLst>
      <p:ext uri="{BB962C8B-B14F-4D97-AF65-F5344CB8AC3E}">
        <p14:creationId xmlns:p14="http://schemas.microsoft.com/office/powerpoint/2010/main" val="1344337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969" y="1382044"/>
            <a:ext cx="8258061" cy="2531864"/>
          </a:xfrm>
          <a:solidFill>
            <a:schemeClr val="tx1"/>
          </a:solidFill>
          <a:ln w="19050">
            <a:solidFill>
              <a:srgbClr val="FF0000"/>
            </a:solidFill>
          </a:ln>
        </p:spPr>
        <p:txBody>
          <a:bodyPr>
            <a:normAutofit fontScale="92500" lnSpcReduction="10000"/>
          </a:bodyPr>
          <a:lstStyle/>
          <a:p>
            <a:pPr marL="0" indent="0">
              <a:buNone/>
            </a:pPr>
            <a:endParaRPr lang="en-AU" sz="1600">
              <a:solidFill>
                <a:schemeClr val="bg1"/>
              </a:solidFill>
            </a:endParaRPr>
          </a:p>
          <a:p>
            <a:pPr marL="0" indent="0">
              <a:lnSpc>
                <a:spcPct val="110000"/>
              </a:lnSpc>
              <a:buNone/>
            </a:pPr>
            <a:endParaRPr lang="en-AU" sz="1100">
              <a:solidFill>
                <a:schemeClr val="bg1"/>
              </a:solidFill>
            </a:endParaRPr>
          </a:p>
          <a:p>
            <a:pPr marL="0" indent="0">
              <a:lnSpc>
                <a:spcPct val="120000"/>
              </a:lnSpc>
              <a:buNone/>
            </a:pPr>
            <a:r>
              <a:rPr lang="en-AU" sz="1600">
                <a:solidFill>
                  <a:schemeClr val="bg1"/>
                </a:solidFill>
              </a:rPr>
              <a:t>During exercise, blood flow redistributes to the working muscles so that 80-90% of total Cardiac Output is directed to the working muscles.</a:t>
            </a:r>
          </a:p>
          <a:p>
            <a:pPr marL="381905" indent="-257175">
              <a:lnSpc>
                <a:spcPct val="120000"/>
              </a:lnSpc>
            </a:pPr>
            <a:r>
              <a:rPr lang="en-AU" sz="1600">
                <a:solidFill>
                  <a:schemeClr val="bg1"/>
                </a:solidFill>
              </a:rPr>
              <a:t>Arteries open up (vasodilate) and constrict (vasoconstrict) to allow more or less blood to reach certain areas of the body.</a:t>
            </a:r>
          </a:p>
          <a:p>
            <a:pPr marL="381905" indent="-257175">
              <a:lnSpc>
                <a:spcPct val="120000"/>
              </a:lnSpc>
            </a:pPr>
            <a:r>
              <a:rPr lang="en-AU" sz="1600">
                <a:solidFill>
                  <a:schemeClr val="bg1"/>
                </a:solidFill>
              </a:rPr>
              <a:t>Arteries taking blood to working muscles will open up (vasodilate) to allow more blood flow to the muscle whilst arteries taking blood to non active areas of the body contract (vasoconstrict) to reduce blood flow. This increases the amount of blood available to the working muscles.</a:t>
            </a:r>
          </a:p>
          <a:p>
            <a:pPr marL="606933" lvl="1" indent="-257175"/>
            <a:endParaRPr lang="en-GB" sz="1463">
              <a:solidFill>
                <a:schemeClr val="bg1"/>
              </a:solidFill>
            </a:endParaRPr>
          </a:p>
          <a:p>
            <a:pPr marL="606933" lvl="1" indent="-257175"/>
            <a:endParaRPr lang="en-GB" sz="1463">
              <a:solidFill>
                <a:schemeClr val="bg1"/>
              </a:solidFill>
            </a:endParaRPr>
          </a:p>
          <a:p>
            <a:pPr marL="606933" lvl="1" indent="-257175"/>
            <a:endParaRPr lang="en-AU" sz="1463">
              <a:solidFill>
                <a:schemeClr val="bg1"/>
              </a:solidFill>
            </a:endParaRPr>
          </a:p>
        </p:txBody>
      </p:sp>
      <p:pic>
        <p:nvPicPr>
          <p:cNvPr id="34818" name="Picture 2" descr="Michael Phelps by The Wolf."/>
          <p:cNvPicPr>
            <a:picLocks noChangeAspect="1" noChangeArrowheads="1"/>
          </p:cNvPicPr>
          <p:nvPr/>
        </p:nvPicPr>
        <p:blipFill>
          <a:blip r:embed="rId2" cstate="print"/>
          <a:srcRect/>
          <a:stretch>
            <a:fillRect/>
          </a:stretch>
        </p:blipFill>
        <p:spPr bwMode="auto">
          <a:xfrm>
            <a:off x="428738" y="3972058"/>
            <a:ext cx="3686387" cy="2291602"/>
          </a:xfrm>
          <a:prstGeom prst="rect">
            <a:avLst/>
          </a:prstGeom>
          <a:noFill/>
        </p:spPr>
      </p:pic>
      <p:sp>
        <p:nvSpPr>
          <p:cNvPr id="6" name="Rectangle 5"/>
          <p:cNvSpPr/>
          <p:nvPr/>
        </p:nvSpPr>
        <p:spPr>
          <a:xfrm>
            <a:off x="4115124" y="3972057"/>
            <a:ext cx="1692000" cy="22680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lvl="2" algn="ctr"/>
            <a:br>
              <a:rPr lang="en-AU" sz="1400" b="1"/>
            </a:br>
            <a:r>
              <a:rPr lang="en-AU" sz="1400" b="1"/>
              <a:t>During </a:t>
            </a:r>
            <a:r>
              <a:rPr lang="en-AU" sz="1400" b="1" u="sng"/>
              <a:t>rest</a:t>
            </a:r>
            <a:r>
              <a:rPr lang="en-AU" sz="1400" b="1"/>
              <a:t> approx. 20% cardiac output is directed to the muscles</a:t>
            </a:r>
          </a:p>
          <a:p>
            <a:pPr marL="0" lvl="2" algn="ctr"/>
            <a:r>
              <a:rPr lang="en-AU" sz="1400" b="1"/>
              <a:t>During </a:t>
            </a:r>
            <a:r>
              <a:rPr lang="en-AU" sz="1400" b="1" u="sng"/>
              <a:t>maximal exercise</a:t>
            </a:r>
            <a:r>
              <a:rPr lang="en-AU" sz="1400" b="1"/>
              <a:t>, approx. 80-90% cardiac output is directed to the muscles</a:t>
            </a:r>
          </a:p>
        </p:txBody>
      </p:sp>
      <p:sp>
        <p:nvSpPr>
          <p:cNvPr id="7" name="Left Arrow 6"/>
          <p:cNvSpPr/>
          <p:nvPr/>
        </p:nvSpPr>
        <p:spPr>
          <a:xfrm>
            <a:off x="3296873" y="4571579"/>
            <a:ext cx="745967" cy="257175"/>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13"/>
          </a:p>
        </p:txBody>
      </p:sp>
      <p:sp>
        <p:nvSpPr>
          <p:cNvPr id="8" name="Rectangle 7"/>
          <p:cNvSpPr/>
          <p:nvPr/>
        </p:nvSpPr>
        <p:spPr>
          <a:xfrm>
            <a:off x="1623971" y="6274130"/>
            <a:ext cx="1295919" cy="161583"/>
          </a:xfrm>
          <a:prstGeom prst="rect">
            <a:avLst/>
          </a:prstGeom>
        </p:spPr>
        <p:txBody>
          <a:bodyPr wrap="square">
            <a:spAutoFit/>
          </a:bodyPr>
          <a:lstStyle/>
          <a:p>
            <a:r>
              <a:rPr lang="en-US" sz="450">
                <a:solidFill>
                  <a:schemeClr val="bg1"/>
                </a:solidFill>
              </a:rPr>
              <a:t>www.flickr.com/photos/thewolf/3817797434/</a:t>
            </a:r>
          </a:p>
        </p:txBody>
      </p:sp>
      <p:pic>
        <p:nvPicPr>
          <p:cNvPr id="6146" name="Picture 2" descr="https://biology-forums.com/gallery/13_01_09_13_1_50_41_132631007.jpeg">
            <a:extLst>
              <a:ext uri="{FF2B5EF4-FFF2-40B4-BE49-F238E27FC236}">
                <a16:creationId xmlns:a16="http://schemas.microsoft.com/office/drawing/2014/main" id="{9440A088-FEC3-4350-A156-79BE6E1A2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444" y="3975660"/>
            <a:ext cx="2896450" cy="22643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DBE3E2-FBEB-40F2-82CD-12840ECE41D4}"/>
              </a:ext>
            </a:extLst>
          </p:cNvPr>
          <p:cNvSpPr/>
          <p:nvPr/>
        </p:nvSpPr>
        <p:spPr>
          <a:xfrm>
            <a:off x="6468569" y="6210586"/>
            <a:ext cx="1785643" cy="144335"/>
          </a:xfrm>
          <a:prstGeom prst="rect">
            <a:avLst/>
          </a:prstGeom>
        </p:spPr>
        <p:txBody>
          <a:bodyPr wrap="square">
            <a:spAutoFit/>
          </a:bodyPr>
          <a:lstStyle/>
          <a:p>
            <a:r>
              <a:rPr lang="en-AU" sz="338">
                <a:solidFill>
                  <a:schemeClr val="bg1"/>
                </a:solidFill>
              </a:rPr>
              <a:t>https://biology-forums.com/gallery/13_01_09_13_1_50_41_132631007.jpeg</a:t>
            </a:r>
          </a:p>
        </p:txBody>
      </p:sp>
      <p:sp>
        <p:nvSpPr>
          <p:cNvPr id="16" name="Slide Number Placeholder 2">
            <a:extLst>
              <a:ext uri="{FF2B5EF4-FFF2-40B4-BE49-F238E27FC236}">
                <a16:creationId xmlns:a16="http://schemas.microsoft.com/office/drawing/2014/main" id="{85B71766-73ED-4B43-AD0A-255A8AEEF16B}"/>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53</a:t>
            </a:fld>
            <a:endParaRPr lang="en-AU">
              <a:solidFill>
                <a:schemeClr val="bg1"/>
              </a:solidFill>
            </a:endParaRPr>
          </a:p>
        </p:txBody>
      </p:sp>
      <p:grpSp>
        <p:nvGrpSpPr>
          <p:cNvPr id="17" name="Group 16">
            <a:extLst>
              <a:ext uri="{FF2B5EF4-FFF2-40B4-BE49-F238E27FC236}">
                <a16:creationId xmlns:a16="http://schemas.microsoft.com/office/drawing/2014/main" id="{1902D162-F505-4FD6-8520-A1A6693F52A6}"/>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4" action="ppaction://hlinksldjump"/>
              <a:extLst>
                <a:ext uri="{FF2B5EF4-FFF2-40B4-BE49-F238E27FC236}">
                  <a16:creationId xmlns:a16="http://schemas.microsoft.com/office/drawing/2014/main" id="{BFD83A1B-32D2-4373-A977-58B748701CF1}"/>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19" name="TextBox 18">
              <a:hlinkClick r:id="rId4" action="ppaction://hlinksldjump"/>
              <a:extLst>
                <a:ext uri="{FF2B5EF4-FFF2-40B4-BE49-F238E27FC236}">
                  <a16:creationId xmlns:a16="http://schemas.microsoft.com/office/drawing/2014/main" id="{88AF7B94-0118-459F-B65F-C76D934E2A2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Footer Placeholder 1">
            <a:extLst>
              <a:ext uri="{FF2B5EF4-FFF2-40B4-BE49-F238E27FC236}">
                <a16:creationId xmlns:a16="http://schemas.microsoft.com/office/drawing/2014/main" id="{30EBE015-A41C-4525-A780-63DF701E3003}"/>
              </a:ext>
            </a:extLst>
          </p:cNvPr>
          <p:cNvSpPr>
            <a:spLocks noGrp="1"/>
          </p:cNvSpPr>
          <p:nvPr>
            <p:ph type="ftr" sz="quarter" idx="11"/>
          </p:nvPr>
        </p:nvSpPr>
        <p:spPr/>
        <p:txBody>
          <a:bodyPr/>
          <a:lstStyle/>
          <a:p>
            <a:r>
              <a:rPr lang="en-AU" sz="900">
                <a:solidFill>
                  <a:schemeClr val="bg1"/>
                </a:solidFill>
              </a:rPr>
              <a:t>©PE STUDIES RESOURCES</a:t>
            </a:r>
          </a:p>
        </p:txBody>
      </p:sp>
      <p:sp>
        <p:nvSpPr>
          <p:cNvPr id="15" name="TextBox 14">
            <a:extLst>
              <a:ext uri="{FF2B5EF4-FFF2-40B4-BE49-F238E27FC236}">
                <a16:creationId xmlns:a16="http://schemas.microsoft.com/office/drawing/2014/main" id="{B3025CEA-8CB6-0748-BC64-A948BDBD1D97}"/>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4" name="Rectangle 3">
            <a:extLst>
              <a:ext uri="{FF2B5EF4-FFF2-40B4-BE49-F238E27FC236}">
                <a16:creationId xmlns:a16="http://schemas.microsoft.com/office/drawing/2014/main" id="{3E05599B-81C3-CD42-A85A-8592A4B62D37}"/>
              </a:ext>
            </a:extLst>
          </p:cNvPr>
          <p:cNvSpPr/>
          <p:nvPr/>
        </p:nvSpPr>
        <p:spPr>
          <a:xfrm>
            <a:off x="457200" y="1427199"/>
            <a:ext cx="3694025" cy="369332"/>
          </a:xfrm>
          <a:prstGeom prst="rect">
            <a:avLst/>
          </a:prstGeom>
          <a:solidFill>
            <a:srgbClr val="FF00FF"/>
          </a:solidFill>
          <a:ln>
            <a:solidFill>
              <a:schemeClr val="bg1"/>
            </a:solidFill>
          </a:ln>
        </p:spPr>
        <p:txBody>
          <a:bodyPr wrap="none">
            <a:spAutoFit/>
          </a:bodyPr>
          <a:lstStyle/>
          <a:p>
            <a:r>
              <a:rPr lang="en-AU" b="1"/>
              <a:t>1-3.  Circulation of blood to the body</a:t>
            </a:r>
          </a:p>
        </p:txBody>
      </p:sp>
      <p:sp>
        <p:nvSpPr>
          <p:cNvPr id="20" name="Rectangle 19">
            <a:extLst>
              <a:ext uri="{FF2B5EF4-FFF2-40B4-BE49-F238E27FC236}">
                <a16:creationId xmlns:a16="http://schemas.microsoft.com/office/drawing/2014/main" id="{AB8EF6A2-AF54-C74D-8B57-207D223787C2}"/>
              </a:ext>
            </a:extLst>
          </p:cNvPr>
          <p:cNvSpPr/>
          <p:nvPr/>
        </p:nvSpPr>
        <p:spPr>
          <a:xfrm rot="21057123">
            <a:off x="6924" y="777520"/>
            <a:ext cx="3555076"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Functions of the Circulatory System</a:t>
            </a:r>
          </a:p>
        </p:txBody>
      </p:sp>
    </p:spTree>
    <p:extLst>
      <p:ext uri="{BB962C8B-B14F-4D97-AF65-F5344CB8AC3E}">
        <p14:creationId xmlns:p14="http://schemas.microsoft.com/office/powerpoint/2010/main" val="1936464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3C4BEFE-DE86-AE4F-9D5F-A778D2848797}"/>
              </a:ext>
            </a:extLst>
          </p:cNvPr>
          <p:cNvSpPr>
            <a:spLocks noGrp="1"/>
          </p:cNvSpPr>
          <p:nvPr>
            <p:ph type="ftr" sz="quarter" idx="11"/>
          </p:nvPr>
        </p:nvSpPr>
        <p:spPr/>
        <p:txBody>
          <a:bodyPr/>
          <a:lstStyle/>
          <a:p>
            <a:r>
              <a:rPr lang="en-AU"/>
              <a:t>©PE STUDIES RESOURCES</a:t>
            </a:r>
          </a:p>
        </p:txBody>
      </p:sp>
      <p:graphicFrame>
        <p:nvGraphicFramePr>
          <p:cNvPr id="2" name="Chart 1">
            <a:extLst>
              <a:ext uri="{FF2B5EF4-FFF2-40B4-BE49-F238E27FC236}">
                <a16:creationId xmlns:a16="http://schemas.microsoft.com/office/drawing/2014/main" id="{2192C21B-D3ED-D045-8A31-AA697846EFAD}"/>
              </a:ext>
            </a:extLst>
          </p:cNvPr>
          <p:cNvGraphicFramePr/>
          <p:nvPr/>
        </p:nvGraphicFramePr>
        <p:xfrm>
          <a:off x="0" y="0"/>
          <a:ext cx="9144000"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4919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B41524C-1DCA-47B2-9F1F-C0FAE963C98E}"/>
              </a:ext>
            </a:extLst>
          </p:cNvPr>
          <p:cNvSpPr txBox="1"/>
          <p:nvPr/>
        </p:nvSpPr>
        <p:spPr>
          <a:xfrm>
            <a:off x="5289835" y="1946659"/>
            <a:ext cx="3854165" cy="196977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514350">
              <a:defRPr/>
            </a:pPr>
            <a:r>
              <a:rPr lang="en-AU" sz="1600" dirty="0">
                <a:solidFill>
                  <a:prstClr val="black"/>
                </a:solidFill>
                <a:cs typeface="Times New Roman" panose="02020603050405020304" pitchFamily="18" charset="0"/>
              </a:rPr>
              <a:t>Blood vessels will </a:t>
            </a:r>
            <a:r>
              <a:rPr lang="en-AU" sz="1600" u="sng" dirty="0">
                <a:solidFill>
                  <a:prstClr val="black"/>
                </a:solidFill>
                <a:cs typeface="Times New Roman" panose="02020603050405020304" pitchFamily="18" charset="0"/>
              </a:rPr>
              <a:t>vasoconstrict</a:t>
            </a:r>
            <a:r>
              <a:rPr lang="en-AU" sz="1600" dirty="0">
                <a:solidFill>
                  <a:prstClr val="black"/>
                </a:solidFill>
                <a:cs typeface="Times New Roman" panose="02020603050405020304" pitchFamily="18" charset="0"/>
              </a:rPr>
              <a:t> (contract and reduce in diameter) to decrease the flow of blood to the skin thereby decreasing heat loss. </a:t>
            </a:r>
          </a:p>
          <a:p>
            <a:pPr defTabSz="514350">
              <a:defRPr/>
            </a:pPr>
            <a:endParaRPr lang="en-GB" sz="1000" dirty="0">
              <a:solidFill>
                <a:prstClr val="black"/>
              </a:solidFill>
              <a:cs typeface="Times New Roman" panose="02020603050405020304" pitchFamily="18" charset="0"/>
            </a:endParaRPr>
          </a:p>
          <a:p>
            <a:pPr defTabSz="514350">
              <a:defRPr/>
            </a:pPr>
            <a:r>
              <a:rPr lang="en-GB" sz="1600" dirty="0">
                <a:solidFill>
                  <a:prstClr val="black"/>
                </a:solidFill>
                <a:cs typeface="Times New Roman" panose="02020603050405020304" pitchFamily="18" charset="0"/>
              </a:rPr>
              <a:t>The body also responds by initiating small, involuntary body muscular contractions -  ‘shivering’ -  to increase body temperature.</a:t>
            </a:r>
            <a:endParaRPr lang="en-AU" sz="1600" dirty="0">
              <a:solidFill>
                <a:prstClr val="black"/>
              </a:solidFill>
              <a:cs typeface="Times New Roman" panose="02020603050405020304" pitchFamily="18" charset="0"/>
            </a:endParaRPr>
          </a:p>
        </p:txBody>
      </p:sp>
      <p:sp>
        <p:nvSpPr>
          <p:cNvPr id="25" name="TextBox 24">
            <a:extLst>
              <a:ext uri="{FF2B5EF4-FFF2-40B4-BE49-F238E27FC236}">
                <a16:creationId xmlns:a16="http://schemas.microsoft.com/office/drawing/2014/main" id="{AF052EEC-CCB6-4114-A9D3-F94588B1547E}"/>
              </a:ext>
            </a:extLst>
          </p:cNvPr>
          <p:cNvSpPr txBox="1"/>
          <p:nvPr/>
        </p:nvSpPr>
        <p:spPr>
          <a:xfrm>
            <a:off x="5289835" y="1503164"/>
            <a:ext cx="3854165"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defTabSz="514350">
              <a:defRPr/>
            </a:pPr>
            <a:r>
              <a:rPr lang="en-AU" sz="2000" b="1" kern="0">
                <a:solidFill>
                  <a:srgbClr val="00B0F0"/>
                </a:solidFill>
                <a:latin typeface="+mj-lt"/>
              </a:rPr>
              <a:t>HYPO</a:t>
            </a:r>
            <a:r>
              <a:rPr lang="en-AU" sz="2000" b="1" kern="0">
                <a:solidFill>
                  <a:srgbClr val="92D050"/>
                </a:solidFill>
                <a:latin typeface="+mj-lt"/>
              </a:rPr>
              <a:t>THERMIA</a:t>
            </a:r>
            <a:endParaRPr lang="en-AU" sz="2400" b="1" kern="0">
              <a:solidFill>
                <a:srgbClr val="92D050"/>
              </a:solidFill>
              <a:latin typeface="+mj-lt"/>
            </a:endParaRPr>
          </a:p>
        </p:txBody>
      </p:sp>
      <p:sp>
        <p:nvSpPr>
          <p:cNvPr id="17" name="Slide Number Placeholder 2">
            <a:extLst>
              <a:ext uri="{FF2B5EF4-FFF2-40B4-BE49-F238E27FC236}">
                <a16:creationId xmlns:a16="http://schemas.microsoft.com/office/drawing/2014/main" id="{45AEF6E6-8BEE-46FA-9B03-C3742726B2A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55</a:t>
            </a:fld>
            <a:endParaRPr lang="en-AU">
              <a:solidFill>
                <a:schemeClr val="bg1"/>
              </a:solidFill>
            </a:endParaRPr>
          </a:p>
        </p:txBody>
      </p:sp>
      <p:grpSp>
        <p:nvGrpSpPr>
          <p:cNvPr id="18" name="Group 17">
            <a:extLst>
              <a:ext uri="{FF2B5EF4-FFF2-40B4-BE49-F238E27FC236}">
                <a16:creationId xmlns:a16="http://schemas.microsoft.com/office/drawing/2014/main" id="{3C796688-64D3-42A0-8273-EE1D9B6D3449}"/>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2" action="ppaction://hlinksldjump"/>
              <a:extLst>
                <a:ext uri="{FF2B5EF4-FFF2-40B4-BE49-F238E27FC236}">
                  <a16:creationId xmlns:a16="http://schemas.microsoft.com/office/drawing/2014/main" id="{FA72BF5B-FEC2-476C-99EC-3B51689C49C2}"/>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20" name="TextBox 19">
              <a:hlinkClick r:id="rId2" action="ppaction://hlinksldjump"/>
              <a:extLst>
                <a:ext uri="{FF2B5EF4-FFF2-40B4-BE49-F238E27FC236}">
                  <a16:creationId xmlns:a16="http://schemas.microsoft.com/office/drawing/2014/main" id="{39E1EE9C-D861-4C24-8E47-4A4575DC3006}"/>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Rectangle: Rounded Corners 1">
            <a:extLst>
              <a:ext uri="{FF2B5EF4-FFF2-40B4-BE49-F238E27FC236}">
                <a16:creationId xmlns:a16="http://schemas.microsoft.com/office/drawing/2014/main" id="{7CB87659-7668-48FE-BEA8-E24BA8C2B045}"/>
              </a:ext>
            </a:extLst>
          </p:cNvPr>
          <p:cNvSpPr/>
          <p:nvPr/>
        </p:nvSpPr>
        <p:spPr>
          <a:xfrm>
            <a:off x="1190817" y="2149833"/>
            <a:ext cx="3971698" cy="1113189"/>
          </a:xfrm>
          <a:prstGeom prst="roundRect">
            <a:avLst/>
          </a:prstGeom>
          <a:solidFill>
            <a:srgbClr val="00B0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1600" b="1"/>
              <a:t>Hypothermia is a potentially dangerous drop in temperature below 35</a:t>
            </a:r>
            <a:r>
              <a:rPr lang="en-GB" sz="1600" b="1" baseline="30000"/>
              <a:t>o</a:t>
            </a:r>
            <a:r>
              <a:rPr lang="en-GB" sz="1600" b="1"/>
              <a:t>C usually caused by prolonged exposure to cold temperatures</a:t>
            </a:r>
            <a:endParaRPr lang="en-AU" sz="1600"/>
          </a:p>
        </p:txBody>
      </p:sp>
      <p:pic>
        <p:nvPicPr>
          <p:cNvPr id="6" name="Picture 5" descr="A picture containing object&#10;&#10;Description automatically generated">
            <a:extLst>
              <a:ext uri="{FF2B5EF4-FFF2-40B4-BE49-F238E27FC236}">
                <a16:creationId xmlns:a16="http://schemas.microsoft.com/office/drawing/2014/main" id="{011A3725-73DB-443B-9B39-973795C2D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343"/>
            <a:ext cx="1054806" cy="2109612"/>
          </a:xfrm>
          <a:prstGeom prst="rect">
            <a:avLst/>
          </a:prstGeom>
        </p:spPr>
      </p:pic>
      <p:sp>
        <p:nvSpPr>
          <p:cNvPr id="3" name="Footer Placeholder 2">
            <a:extLst>
              <a:ext uri="{FF2B5EF4-FFF2-40B4-BE49-F238E27FC236}">
                <a16:creationId xmlns:a16="http://schemas.microsoft.com/office/drawing/2014/main" id="{E7E2B8F1-8C10-4DFE-AC83-178CF575778B}"/>
              </a:ext>
            </a:extLst>
          </p:cNvPr>
          <p:cNvSpPr>
            <a:spLocks noGrp="1"/>
          </p:cNvSpPr>
          <p:nvPr>
            <p:ph type="ftr" sz="quarter" idx="11"/>
          </p:nvPr>
        </p:nvSpPr>
        <p:spPr>
          <a:xfrm>
            <a:off x="3055225" y="6272307"/>
            <a:ext cx="2895600" cy="365125"/>
          </a:xfrm>
        </p:spPr>
        <p:txBody>
          <a:bodyPr/>
          <a:lstStyle/>
          <a:p>
            <a:r>
              <a:rPr lang="en-AU" sz="900">
                <a:solidFill>
                  <a:schemeClr val="bg1"/>
                </a:solidFill>
              </a:rPr>
              <a:t>©PE STUDIES RESOURCES</a:t>
            </a:r>
          </a:p>
        </p:txBody>
      </p:sp>
      <p:sp>
        <p:nvSpPr>
          <p:cNvPr id="14" name="TextBox 13">
            <a:extLst>
              <a:ext uri="{FF2B5EF4-FFF2-40B4-BE49-F238E27FC236}">
                <a16:creationId xmlns:a16="http://schemas.microsoft.com/office/drawing/2014/main" id="{30A049B3-DBB2-604A-9826-EA4E02213451}"/>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15" name="Rectangle 14">
            <a:extLst>
              <a:ext uri="{FF2B5EF4-FFF2-40B4-BE49-F238E27FC236}">
                <a16:creationId xmlns:a16="http://schemas.microsoft.com/office/drawing/2014/main" id="{06BE80B0-177D-FE44-A713-1254BADDB706}"/>
              </a:ext>
            </a:extLst>
          </p:cNvPr>
          <p:cNvSpPr/>
          <p:nvPr/>
        </p:nvSpPr>
        <p:spPr>
          <a:xfrm>
            <a:off x="5696860" y="872472"/>
            <a:ext cx="3123676" cy="369332"/>
          </a:xfrm>
          <a:prstGeom prst="rect">
            <a:avLst/>
          </a:prstGeom>
          <a:solidFill>
            <a:srgbClr val="FF00FF"/>
          </a:solidFill>
          <a:ln>
            <a:solidFill>
              <a:schemeClr val="bg1"/>
            </a:solidFill>
          </a:ln>
        </p:spPr>
        <p:txBody>
          <a:bodyPr wrap="none">
            <a:spAutoFit/>
          </a:bodyPr>
          <a:lstStyle/>
          <a:p>
            <a:r>
              <a:rPr lang="en-AU" b="1"/>
              <a:t>4.  Maintain body temperature</a:t>
            </a:r>
          </a:p>
        </p:txBody>
      </p:sp>
      <p:sp>
        <p:nvSpPr>
          <p:cNvPr id="13" name="Rectangle 12">
            <a:extLst>
              <a:ext uri="{FF2B5EF4-FFF2-40B4-BE49-F238E27FC236}">
                <a16:creationId xmlns:a16="http://schemas.microsoft.com/office/drawing/2014/main" id="{94D42D03-1D51-504E-974D-EAABE31CFF79}"/>
              </a:ext>
            </a:extLst>
          </p:cNvPr>
          <p:cNvSpPr/>
          <p:nvPr/>
        </p:nvSpPr>
        <p:spPr>
          <a:xfrm rot="21057123">
            <a:off x="149798" y="912838"/>
            <a:ext cx="3555076"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Functions of the Circulatory System</a:t>
            </a:r>
          </a:p>
        </p:txBody>
      </p:sp>
      <p:pic>
        <p:nvPicPr>
          <p:cNvPr id="4" name="Picture 2" descr="Image result for thermometer">
            <a:extLst>
              <a:ext uri="{FF2B5EF4-FFF2-40B4-BE49-F238E27FC236}">
                <a16:creationId xmlns:a16="http://schemas.microsoft.com/office/drawing/2014/main" id="{140B7E61-51ED-53F5-02A4-088ACE269F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89" r="20448"/>
          <a:stretch/>
        </p:blipFill>
        <p:spPr bwMode="auto">
          <a:xfrm rot="741440">
            <a:off x="-132130" y="4041884"/>
            <a:ext cx="1319067" cy="22523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6B8A1E5-53C9-09C1-E5F1-B2C32EDA3C15}"/>
              </a:ext>
            </a:extLst>
          </p:cNvPr>
          <p:cNvSpPr/>
          <p:nvPr/>
        </p:nvSpPr>
        <p:spPr>
          <a:xfrm>
            <a:off x="1259060" y="4231576"/>
            <a:ext cx="3835213" cy="111318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514350">
              <a:defRPr/>
            </a:pPr>
            <a:r>
              <a:rPr lang="en-GB" sz="1500" b="1" dirty="0"/>
              <a:t>Hyperthermia is elevated body temperature above 38</a:t>
            </a:r>
            <a:r>
              <a:rPr lang="en-GB" sz="1500" b="1" baseline="30000" dirty="0"/>
              <a:t>o</a:t>
            </a:r>
            <a:r>
              <a:rPr lang="en-GB" sz="1500" b="1" dirty="0"/>
              <a:t>C due to failed thermoregulation that occurs when the body produces or absorbs more heat than it dissipates.</a:t>
            </a:r>
          </a:p>
        </p:txBody>
      </p:sp>
      <p:sp>
        <p:nvSpPr>
          <p:cNvPr id="7" name="TextBox 6">
            <a:extLst>
              <a:ext uri="{FF2B5EF4-FFF2-40B4-BE49-F238E27FC236}">
                <a16:creationId xmlns:a16="http://schemas.microsoft.com/office/drawing/2014/main" id="{4408C0E4-CB07-650A-B73F-EBFA61D9B893}"/>
              </a:ext>
            </a:extLst>
          </p:cNvPr>
          <p:cNvSpPr txBox="1"/>
          <p:nvPr/>
        </p:nvSpPr>
        <p:spPr>
          <a:xfrm>
            <a:off x="5289834" y="4179292"/>
            <a:ext cx="3854165" cy="40395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defTabSz="514350">
              <a:defRPr/>
            </a:pPr>
            <a:r>
              <a:rPr lang="en-AU" sz="2000" b="1" kern="0">
                <a:solidFill>
                  <a:schemeClr val="accent2"/>
                </a:solidFill>
                <a:latin typeface="+mj-lt"/>
              </a:rPr>
              <a:t>HYPER</a:t>
            </a:r>
            <a:r>
              <a:rPr lang="en-AU" sz="2000" b="1" kern="0">
                <a:solidFill>
                  <a:srgbClr val="92D050"/>
                </a:solidFill>
                <a:latin typeface="+mj-lt"/>
              </a:rPr>
              <a:t>THERMIA</a:t>
            </a:r>
            <a:endParaRPr lang="en-AU" sz="2400" b="1" kern="0">
              <a:solidFill>
                <a:srgbClr val="92D050"/>
              </a:solidFill>
              <a:latin typeface="+mj-lt"/>
            </a:endParaRPr>
          </a:p>
        </p:txBody>
      </p:sp>
      <p:sp>
        <p:nvSpPr>
          <p:cNvPr id="8" name="TextBox 7">
            <a:extLst>
              <a:ext uri="{FF2B5EF4-FFF2-40B4-BE49-F238E27FC236}">
                <a16:creationId xmlns:a16="http://schemas.microsoft.com/office/drawing/2014/main" id="{E9DB2F3C-EE6E-4D06-8C32-1A27799A8F75}"/>
              </a:ext>
            </a:extLst>
          </p:cNvPr>
          <p:cNvSpPr txBox="1"/>
          <p:nvPr/>
        </p:nvSpPr>
        <p:spPr>
          <a:xfrm>
            <a:off x="5289834" y="4704651"/>
            <a:ext cx="3854165" cy="172354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514350">
              <a:defRPr/>
            </a:pPr>
            <a:r>
              <a:rPr lang="en-AU" sz="1600" dirty="0">
                <a:solidFill>
                  <a:prstClr val="black"/>
                </a:solidFill>
                <a:cs typeface="Times New Roman" panose="02020603050405020304" pitchFamily="18" charset="0"/>
              </a:rPr>
              <a:t>The skin blood vessels will </a:t>
            </a:r>
            <a:r>
              <a:rPr lang="en-AU" sz="1600" u="sng" dirty="0">
                <a:solidFill>
                  <a:prstClr val="black"/>
                </a:solidFill>
                <a:cs typeface="Times New Roman" panose="02020603050405020304" pitchFamily="18" charset="0"/>
              </a:rPr>
              <a:t>vasodilate</a:t>
            </a:r>
            <a:r>
              <a:rPr lang="en-AU" sz="1600" dirty="0">
                <a:solidFill>
                  <a:prstClr val="black"/>
                </a:solidFill>
                <a:cs typeface="Times New Roman" panose="02020603050405020304" pitchFamily="18" charset="0"/>
              </a:rPr>
              <a:t> (increase diameter) so there is more blood flow to the skin. </a:t>
            </a:r>
          </a:p>
          <a:p>
            <a:pPr defTabSz="514350">
              <a:defRPr/>
            </a:pPr>
            <a:endParaRPr lang="en-AU" sz="1000" dirty="0">
              <a:solidFill>
                <a:prstClr val="black"/>
              </a:solidFill>
              <a:cs typeface="Times New Roman" panose="02020603050405020304" pitchFamily="18" charset="0"/>
            </a:endParaRPr>
          </a:p>
          <a:p>
            <a:pPr defTabSz="514350">
              <a:defRPr/>
            </a:pPr>
            <a:r>
              <a:rPr lang="en-GB" sz="1600" dirty="0">
                <a:solidFill>
                  <a:prstClr val="black"/>
                </a:solidFill>
                <a:cs typeface="Times New Roman" panose="02020603050405020304" pitchFamily="18" charset="0"/>
              </a:rPr>
              <a:t>The body also responds by increasing sweat production to cool the body down via the evaporation of sweat on the skin surface.</a:t>
            </a:r>
          </a:p>
        </p:txBody>
      </p:sp>
    </p:spTree>
    <p:extLst>
      <p:ext uri="{BB962C8B-B14F-4D97-AF65-F5344CB8AC3E}">
        <p14:creationId xmlns:p14="http://schemas.microsoft.com/office/powerpoint/2010/main" val="2699189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73AABEE-52B6-9841-991F-BEE4B34BCB48}"/>
              </a:ext>
            </a:extLst>
          </p:cNvPr>
          <p:cNvSpPr>
            <a:spLocks noGrp="1"/>
          </p:cNvSpPr>
          <p:nvPr>
            <p:ph idx="1"/>
          </p:nvPr>
        </p:nvSpPr>
        <p:spPr>
          <a:xfrm>
            <a:off x="457200" y="1619238"/>
            <a:ext cx="8258061" cy="1101736"/>
          </a:xfrm>
          <a:solidFill>
            <a:schemeClr val="tx1"/>
          </a:solidFill>
          <a:ln w="19050">
            <a:solidFill>
              <a:srgbClr val="FF0000"/>
            </a:solidFill>
          </a:ln>
        </p:spPr>
        <p:txBody>
          <a:bodyPr>
            <a:normAutofit fontScale="92500" lnSpcReduction="20000"/>
          </a:bodyPr>
          <a:lstStyle/>
          <a:p>
            <a:pPr marL="0" indent="0">
              <a:buNone/>
            </a:pPr>
            <a:endParaRPr lang="en-AU" sz="1600">
              <a:solidFill>
                <a:schemeClr val="bg1"/>
              </a:solidFill>
            </a:endParaRPr>
          </a:p>
          <a:p>
            <a:pPr marL="124729" indent="0">
              <a:buNone/>
            </a:pPr>
            <a:endParaRPr lang="en-AU" sz="1688">
              <a:solidFill>
                <a:schemeClr val="bg1"/>
              </a:solidFill>
            </a:endParaRPr>
          </a:p>
          <a:p>
            <a:pPr>
              <a:lnSpc>
                <a:spcPct val="110000"/>
              </a:lnSpc>
            </a:pPr>
            <a:r>
              <a:rPr lang="en-AU">
                <a:solidFill>
                  <a:schemeClr val="bg1"/>
                </a:solidFill>
              </a:rPr>
              <a:t>Responsible for moving to sites of infection where they destroy bacteria and other disease causing organisms</a:t>
            </a:r>
          </a:p>
          <a:p>
            <a:pPr marL="124729" indent="0">
              <a:buNone/>
            </a:pPr>
            <a:endParaRPr lang="en-GB" sz="1688">
              <a:solidFill>
                <a:schemeClr val="bg1"/>
              </a:solidFill>
            </a:endParaRPr>
          </a:p>
        </p:txBody>
      </p:sp>
      <p:sp>
        <p:nvSpPr>
          <p:cNvPr id="5" name="Footer Placeholder 3">
            <a:extLst>
              <a:ext uri="{FF2B5EF4-FFF2-40B4-BE49-F238E27FC236}">
                <a16:creationId xmlns:a16="http://schemas.microsoft.com/office/drawing/2014/main" id="{DF2C7EB0-D0C4-E246-A2A5-6AE1BE166A3B}"/>
              </a:ext>
            </a:extLst>
          </p:cNvPr>
          <p:cNvSpPr txBox="1">
            <a:spLocks/>
          </p:cNvSpPr>
          <p:nvPr/>
        </p:nvSpPr>
        <p:spPr>
          <a:xfrm>
            <a:off x="3193869" y="6411402"/>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bg1"/>
                </a:solidFill>
              </a:rPr>
              <a:t>©PE STUDIES RESOURCES</a:t>
            </a:r>
          </a:p>
        </p:txBody>
      </p:sp>
      <p:grpSp>
        <p:nvGrpSpPr>
          <p:cNvPr id="6" name="Group 5">
            <a:extLst>
              <a:ext uri="{FF2B5EF4-FFF2-40B4-BE49-F238E27FC236}">
                <a16:creationId xmlns:a16="http://schemas.microsoft.com/office/drawing/2014/main" id="{89449B7C-E391-9041-9063-93D36BC90CAD}"/>
              </a:ext>
            </a:extLst>
          </p:cNvPr>
          <p:cNvGrpSpPr/>
          <p:nvPr/>
        </p:nvGrpSpPr>
        <p:grpSpPr>
          <a:xfrm>
            <a:off x="142875" y="6250498"/>
            <a:ext cx="628650" cy="470983"/>
            <a:chOff x="1452530" y="6019046"/>
            <a:chExt cx="838200" cy="627976"/>
          </a:xfrm>
        </p:grpSpPr>
        <p:pic>
          <p:nvPicPr>
            <p:cNvPr id="7" name="Picture 2" descr="C:\Program Files\Microsoft Office\MEDIA\CAGCAT10\j0185604.wmf">
              <a:hlinkClick r:id="rId2" action="ppaction://hlinksldjump"/>
              <a:extLst>
                <a:ext uri="{FF2B5EF4-FFF2-40B4-BE49-F238E27FC236}">
                  <a16:creationId xmlns:a16="http://schemas.microsoft.com/office/drawing/2014/main" id="{A089CBF6-D05E-7D40-8313-B4AED2DC0576}"/>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8" name="TextBox 7">
              <a:hlinkClick r:id="rId2" action="ppaction://hlinksldjump"/>
              <a:extLst>
                <a:ext uri="{FF2B5EF4-FFF2-40B4-BE49-F238E27FC236}">
                  <a16:creationId xmlns:a16="http://schemas.microsoft.com/office/drawing/2014/main" id="{FAE32253-9311-E849-A173-9E9183C64683}"/>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9" name="TextBox 8">
            <a:extLst>
              <a:ext uri="{FF2B5EF4-FFF2-40B4-BE49-F238E27FC236}">
                <a16:creationId xmlns:a16="http://schemas.microsoft.com/office/drawing/2014/main" id="{B0B17D3C-ACBD-BE43-B82D-54A93F12B712}"/>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10" name="Slide Number Placeholder 2">
            <a:extLst>
              <a:ext uri="{FF2B5EF4-FFF2-40B4-BE49-F238E27FC236}">
                <a16:creationId xmlns:a16="http://schemas.microsoft.com/office/drawing/2014/main" id="{4EEE6DAB-3D51-F94E-A72B-802DE2699626}"/>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56</a:t>
            </a:fld>
            <a:endParaRPr lang="en-AU">
              <a:solidFill>
                <a:schemeClr val="bg1"/>
              </a:solidFill>
            </a:endParaRPr>
          </a:p>
        </p:txBody>
      </p:sp>
      <p:sp>
        <p:nvSpPr>
          <p:cNvPr id="11" name="Rectangle 10">
            <a:extLst>
              <a:ext uri="{FF2B5EF4-FFF2-40B4-BE49-F238E27FC236}">
                <a16:creationId xmlns:a16="http://schemas.microsoft.com/office/drawing/2014/main" id="{B13F1409-7263-0042-94D0-FFA6483821B2}"/>
              </a:ext>
            </a:extLst>
          </p:cNvPr>
          <p:cNvSpPr/>
          <p:nvPr/>
        </p:nvSpPr>
        <p:spPr>
          <a:xfrm>
            <a:off x="487412" y="1642343"/>
            <a:ext cx="3563220" cy="369332"/>
          </a:xfrm>
          <a:prstGeom prst="rect">
            <a:avLst/>
          </a:prstGeom>
          <a:solidFill>
            <a:srgbClr val="FF00FF"/>
          </a:solidFill>
          <a:ln>
            <a:solidFill>
              <a:schemeClr val="bg1"/>
            </a:solidFill>
          </a:ln>
        </p:spPr>
        <p:txBody>
          <a:bodyPr wrap="none">
            <a:spAutoFit/>
          </a:bodyPr>
          <a:lstStyle/>
          <a:p>
            <a:r>
              <a:rPr lang="en-AU" b="1"/>
              <a:t>5.   White blood cells fight infection</a:t>
            </a:r>
          </a:p>
        </p:txBody>
      </p:sp>
      <p:pic>
        <p:nvPicPr>
          <p:cNvPr id="4098" name="Picture 2" descr="Image result for white blood cells">
            <a:extLst>
              <a:ext uri="{FF2B5EF4-FFF2-40B4-BE49-F238E27FC236}">
                <a16:creationId xmlns:a16="http://schemas.microsoft.com/office/drawing/2014/main" id="{083861E4-0EF7-304C-A39C-B3C3007FD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957" y="2747604"/>
            <a:ext cx="4726086" cy="35489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1BF14F-A15E-B343-9CFD-328D5D3CCF90}"/>
              </a:ext>
            </a:extLst>
          </p:cNvPr>
          <p:cNvSpPr/>
          <p:nvPr/>
        </p:nvSpPr>
        <p:spPr>
          <a:xfrm>
            <a:off x="4785360" y="6271717"/>
            <a:ext cx="2442754" cy="169277"/>
          </a:xfrm>
          <a:prstGeom prst="rect">
            <a:avLst/>
          </a:prstGeom>
        </p:spPr>
        <p:txBody>
          <a:bodyPr wrap="square">
            <a:spAutoFit/>
          </a:bodyPr>
          <a:lstStyle/>
          <a:p>
            <a:r>
              <a:rPr lang="en-US" sz="500">
                <a:solidFill>
                  <a:schemeClr val="bg1"/>
                </a:solidFill>
              </a:rPr>
              <a:t>https://</a:t>
            </a:r>
            <a:r>
              <a:rPr lang="en-US" sz="500" err="1">
                <a:solidFill>
                  <a:schemeClr val="bg1"/>
                </a:solidFill>
              </a:rPr>
              <a:t>commons.wikimedia.org</a:t>
            </a:r>
            <a:r>
              <a:rPr lang="en-US" sz="500">
                <a:solidFill>
                  <a:schemeClr val="bg1"/>
                </a:solidFill>
              </a:rPr>
              <a:t>/wiki/File:Blausen_0909_WhiteBloodCells.png</a:t>
            </a:r>
          </a:p>
        </p:txBody>
      </p:sp>
      <p:sp>
        <p:nvSpPr>
          <p:cNvPr id="14" name="Rectangle 13">
            <a:extLst>
              <a:ext uri="{FF2B5EF4-FFF2-40B4-BE49-F238E27FC236}">
                <a16:creationId xmlns:a16="http://schemas.microsoft.com/office/drawing/2014/main" id="{CCDA68BF-54DC-0C43-977B-FC4555A3732D}"/>
              </a:ext>
            </a:extLst>
          </p:cNvPr>
          <p:cNvSpPr/>
          <p:nvPr/>
        </p:nvSpPr>
        <p:spPr>
          <a:xfrm rot="21057123">
            <a:off x="149798" y="912838"/>
            <a:ext cx="3555076"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Functions of the Circulatory System</a:t>
            </a:r>
          </a:p>
        </p:txBody>
      </p:sp>
    </p:spTree>
    <p:extLst>
      <p:ext uri="{BB962C8B-B14F-4D97-AF65-F5344CB8AC3E}">
        <p14:creationId xmlns:p14="http://schemas.microsoft.com/office/powerpoint/2010/main" val="4140328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6" y="2101856"/>
            <a:ext cx="5525059" cy="3905272"/>
          </a:xfrm>
          <a:ln/>
        </p:spPr>
        <p:style>
          <a:lnRef idx="2">
            <a:schemeClr val="accent2"/>
          </a:lnRef>
          <a:fillRef idx="1">
            <a:schemeClr val="lt1"/>
          </a:fillRef>
          <a:effectRef idx="0">
            <a:schemeClr val="accent2"/>
          </a:effectRef>
          <a:fontRef idx="minor">
            <a:schemeClr val="dk1"/>
          </a:fontRef>
        </p:style>
        <p:txBody>
          <a:bodyPr>
            <a:noAutofit/>
          </a:bodyPr>
          <a:lstStyle/>
          <a:p>
            <a:pPr marL="321469" indent="-257175"/>
            <a:endParaRPr lang="en-AU">
              <a:solidFill>
                <a:schemeClr val="bg1"/>
              </a:solidFill>
            </a:endParaRPr>
          </a:p>
          <a:p>
            <a:pPr marL="321469" indent="-257175"/>
            <a:endParaRPr lang="en-AU" sz="1000">
              <a:solidFill>
                <a:schemeClr val="bg1"/>
              </a:solidFill>
            </a:endParaRPr>
          </a:p>
          <a:p>
            <a:pPr marL="321469" indent="-257175"/>
            <a:r>
              <a:rPr lang="en-AU">
                <a:solidFill>
                  <a:schemeClr val="bg1"/>
                </a:solidFill>
              </a:rPr>
              <a:t>Muscular pump which contracts continuously to drive blood around the body through the blood vessels</a:t>
            </a:r>
          </a:p>
          <a:p>
            <a:pPr marL="321469" indent="-257175"/>
            <a:r>
              <a:rPr lang="en-AU">
                <a:solidFill>
                  <a:schemeClr val="bg1"/>
                </a:solidFill>
              </a:rPr>
              <a:t>About the size of your fist, pear shaped</a:t>
            </a:r>
          </a:p>
          <a:p>
            <a:pPr marL="321469" indent="-257175"/>
            <a:r>
              <a:rPr lang="en-AU">
                <a:solidFill>
                  <a:schemeClr val="bg1"/>
                </a:solidFill>
              </a:rPr>
              <a:t>Protected by the ribs, sternum and vertebral column</a:t>
            </a:r>
          </a:p>
          <a:p>
            <a:pPr marL="321469" indent="-257175"/>
            <a:r>
              <a:rPr lang="en-AU">
                <a:solidFill>
                  <a:schemeClr val="bg1"/>
                </a:solidFill>
              </a:rPr>
              <a:t>Heart is separated into 2 sides, consisting of 4 chambers</a:t>
            </a:r>
          </a:p>
          <a:p>
            <a:pPr marL="728663" lvl="2" indent="-214313">
              <a:buFontTx/>
              <a:buAutoNum type="arabicPeriod"/>
            </a:pPr>
            <a:r>
              <a:rPr lang="en-AU" sz="1800">
                <a:solidFill>
                  <a:schemeClr val="bg1"/>
                </a:solidFill>
              </a:rPr>
              <a:t>Left atrium (receives oxygenated blood)</a:t>
            </a:r>
          </a:p>
          <a:p>
            <a:pPr marL="728663" lvl="2" indent="-214313">
              <a:buFontTx/>
              <a:buAutoNum type="arabicPeriod"/>
            </a:pPr>
            <a:r>
              <a:rPr lang="en-AU" sz="1800">
                <a:solidFill>
                  <a:schemeClr val="bg1"/>
                </a:solidFill>
              </a:rPr>
              <a:t>Right atrium (receives deoxygenated blood)</a:t>
            </a:r>
          </a:p>
          <a:p>
            <a:pPr marL="728663" lvl="2" indent="-214313">
              <a:buFontTx/>
              <a:buAutoNum type="arabicPeriod"/>
            </a:pPr>
            <a:r>
              <a:rPr lang="en-AU" sz="1800">
                <a:solidFill>
                  <a:schemeClr val="bg1"/>
                </a:solidFill>
              </a:rPr>
              <a:t>Left ventricle (pumps oxygenated blood)</a:t>
            </a:r>
          </a:p>
          <a:p>
            <a:pPr marL="728663" lvl="2" indent="-214313">
              <a:buFontTx/>
              <a:buAutoNum type="arabicPeriod"/>
            </a:pPr>
            <a:r>
              <a:rPr lang="en-AU" sz="1800">
                <a:solidFill>
                  <a:schemeClr val="bg1"/>
                </a:solidFill>
              </a:rPr>
              <a:t>Right ventricle (pumps deoxygenated blood)</a:t>
            </a:r>
          </a:p>
        </p:txBody>
      </p:sp>
      <p:sp>
        <p:nvSpPr>
          <p:cNvPr id="10" name="Rectangle 9"/>
          <p:cNvSpPr/>
          <p:nvPr/>
        </p:nvSpPr>
        <p:spPr>
          <a:xfrm rot="20993082">
            <a:off x="222518" y="1278550"/>
            <a:ext cx="3520451"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Structure of the Circulatory System</a:t>
            </a:r>
          </a:p>
        </p:txBody>
      </p:sp>
      <p:pic>
        <p:nvPicPr>
          <p:cNvPr id="9218" name="Picture 2" descr="Aorta, Artery, Blood, Cardiac, Cardiology, Heart, Human">
            <a:extLst>
              <a:ext uri="{FF2B5EF4-FFF2-40B4-BE49-F238E27FC236}">
                <a16:creationId xmlns:a16="http://schemas.microsoft.com/office/drawing/2014/main" id="{E141E203-DED2-4511-977C-11AF20538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965" y="972273"/>
            <a:ext cx="3075589" cy="49539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F463E3C-2038-4DB5-8B58-8A220F1B5B6C}"/>
              </a:ext>
            </a:extLst>
          </p:cNvPr>
          <p:cNvSpPr/>
          <p:nvPr/>
        </p:nvSpPr>
        <p:spPr>
          <a:xfrm>
            <a:off x="6546231" y="6138625"/>
            <a:ext cx="1749197" cy="169277"/>
          </a:xfrm>
          <a:prstGeom prst="rect">
            <a:avLst/>
          </a:prstGeom>
        </p:spPr>
        <p:txBody>
          <a:bodyPr wrap="none">
            <a:spAutoFit/>
          </a:bodyPr>
          <a:lstStyle/>
          <a:p>
            <a:r>
              <a:rPr lang="en-AU" sz="500">
                <a:solidFill>
                  <a:schemeClr val="bg1"/>
                </a:solidFill>
              </a:rPr>
              <a:t>https://pixabay.com/en/aorta-artery-blood-cardiac-151145/</a:t>
            </a:r>
          </a:p>
        </p:txBody>
      </p:sp>
      <p:grpSp>
        <p:nvGrpSpPr>
          <p:cNvPr id="16" name="Group 15">
            <a:extLst>
              <a:ext uri="{FF2B5EF4-FFF2-40B4-BE49-F238E27FC236}">
                <a16:creationId xmlns:a16="http://schemas.microsoft.com/office/drawing/2014/main" id="{6CA94A56-7317-4EE1-9940-C72BD31738EA}"/>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3" action="ppaction://hlinksldjump"/>
              <a:extLst>
                <a:ext uri="{FF2B5EF4-FFF2-40B4-BE49-F238E27FC236}">
                  <a16:creationId xmlns:a16="http://schemas.microsoft.com/office/drawing/2014/main" id="{BFD238FA-3B47-4C45-A556-1B5ACB7E4BA3}"/>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9" name="TextBox 18">
              <a:hlinkClick r:id="rId3" action="ppaction://hlinksldjump"/>
              <a:extLst>
                <a:ext uri="{FF2B5EF4-FFF2-40B4-BE49-F238E27FC236}">
                  <a16:creationId xmlns:a16="http://schemas.microsoft.com/office/drawing/2014/main" id="{9D801458-2CF5-4FA8-9A2C-FBEFCD4CBCFC}"/>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1" name="Slide Number Placeholder 2">
            <a:extLst>
              <a:ext uri="{FF2B5EF4-FFF2-40B4-BE49-F238E27FC236}">
                <a16:creationId xmlns:a16="http://schemas.microsoft.com/office/drawing/2014/main" id="{B3253021-D568-49B3-8157-B72450E15BEC}"/>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57</a:t>
            </a:fld>
            <a:endParaRPr lang="en-AU">
              <a:solidFill>
                <a:schemeClr val="bg1"/>
              </a:solidFill>
            </a:endParaRPr>
          </a:p>
        </p:txBody>
      </p:sp>
      <p:sp>
        <p:nvSpPr>
          <p:cNvPr id="2" name="Footer Placeholder 1">
            <a:extLst>
              <a:ext uri="{FF2B5EF4-FFF2-40B4-BE49-F238E27FC236}">
                <a16:creationId xmlns:a16="http://schemas.microsoft.com/office/drawing/2014/main" id="{67C45CB6-588F-4AF3-B6F6-787E133CC104}"/>
              </a:ext>
            </a:extLst>
          </p:cNvPr>
          <p:cNvSpPr>
            <a:spLocks noGrp="1"/>
          </p:cNvSpPr>
          <p:nvPr>
            <p:ph type="ftr" sz="quarter" idx="11"/>
          </p:nvPr>
        </p:nvSpPr>
        <p:spPr>
          <a:xfrm>
            <a:off x="2955365" y="6289448"/>
            <a:ext cx="2895600" cy="365125"/>
          </a:xfrm>
        </p:spPr>
        <p:txBody>
          <a:bodyPr/>
          <a:lstStyle/>
          <a:p>
            <a:r>
              <a:rPr lang="en-AU" sz="900">
                <a:solidFill>
                  <a:schemeClr val="bg1"/>
                </a:solidFill>
              </a:rPr>
              <a:t>©PE STUDIES RESOURCES</a:t>
            </a:r>
          </a:p>
        </p:txBody>
      </p:sp>
      <p:sp>
        <p:nvSpPr>
          <p:cNvPr id="13" name="TextBox 12">
            <a:extLst>
              <a:ext uri="{FF2B5EF4-FFF2-40B4-BE49-F238E27FC236}">
                <a16:creationId xmlns:a16="http://schemas.microsoft.com/office/drawing/2014/main" id="{331DF542-BA32-9340-A1CC-627E12971BD7}"/>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4" name="Rectangle 3">
            <a:extLst>
              <a:ext uri="{FF2B5EF4-FFF2-40B4-BE49-F238E27FC236}">
                <a16:creationId xmlns:a16="http://schemas.microsoft.com/office/drawing/2014/main" id="{046345B2-1F25-6B4C-99DA-6BF29DCA351D}"/>
              </a:ext>
            </a:extLst>
          </p:cNvPr>
          <p:cNvSpPr/>
          <p:nvPr/>
        </p:nvSpPr>
        <p:spPr>
          <a:xfrm>
            <a:off x="293036" y="2123348"/>
            <a:ext cx="985206" cy="369332"/>
          </a:xfrm>
          <a:prstGeom prst="rect">
            <a:avLst/>
          </a:prstGeom>
          <a:solidFill>
            <a:srgbClr val="FF0000"/>
          </a:solidFill>
          <a:ln>
            <a:solidFill>
              <a:schemeClr val="bg1"/>
            </a:solidFill>
          </a:ln>
        </p:spPr>
        <p:txBody>
          <a:bodyPr wrap="none">
            <a:spAutoFit/>
          </a:bodyPr>
          <a:lstStyle/>
          <a:p>
            <a:pPr marL="32147"/>
            <a:r>
              <a:rPr lang="en-US" b="1"/>
              <a:t>1. Heart</a:t>
            </a:r>
          </a:p>
        </p:txBody>
      </p:sp>
    </p:spTree>
    <p:extLst>
      <p:ext uri="{BB962C8B-B14F-4D97-AF65-F5344CB8AC3E}">
        <p14:creationId xmlns:p14="http://schemas.microsoft.com/office/powerpoint/2010/main" val="1874569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File:Grafik blutkreislauf.jpg">
            <a:hlinkClick r:id="rId2"/>
          </p:cNvPr>
          <p:cNvPicPr>
            <a:picLocks noChangeAspect="1" noChangeArrowheads="1"/>
          </p:cNvPicPr>
          <p:nvPr/>
        </p:nvPicPr>
        <p:blipFill>
          <a:blip r:embed="rId3"/>
          <a:srcRect/>
          <a:stretch>
            <a:fillRect/>
          </a:stretch>
        </p:blipFill>
        <p:spPr bwMode="auto">
          <a:xfrm>
            <a:off x="5410571" y="707516"/>
            <a:ext cx="3169573" cy="5402682"/>
          </a:xfrm>
          <a:prstGeom prst="rect">
            <a:avLst/>
          </a:prstGeom>
          <a:noFill/>
        </p:spPr>
      </p:pic>
      <p:sp>
        <p:nvSpPr>
          <p:cNvPr id="11" name="Rectangle 10"/>
          <p:cNvSpPr/>
          <p:nvPr/>
        </p:nvSpPr>
        <p:spPr>
          <a:xfrm>
            <a:off x="6219539" y="6076958"/>
            <a:ext cx="1687714" cy="230832"/>
          </a:xfrm>
          <a:prstGeom prst="rect">
            <a:avLst/>
          </a:prstGeom>
        </p:spPr>
        <p:txBody>
          <a:bodyPr wrap="square">
            <a:spAutoFit/>
          </a:bodyPr>
          <a:lstStyle/>
          <a:p>
            <a:r>
              <a:rPr lang="en-AU" sz="450">
                <a:solidFill>
                  <a:prstClr val="black"/>
                </a:solidFill>
                <a:latin typeface="Calibri"/>
              </a:rPr>
              <a:t>http://commons.wikimedia.org/wiki/File:Grafik_blutkreislauf.jpg</a:t>
            </a:r>
          </a:p>
        </p:txBody>
      </p:sp>
      <p:sp>
        <p:nvSpPr>
          <p:cNvPr id="15" name="Rectangle 14"/>
          <p:cNvSpPr/>
          <p:nvPr/>
        </p:nvSpPr>
        <p:spPr>
          <a:xfrm>
            <a:off x="7157762" y="1988141"/>
            <a:ext cx="534943" cy="467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solidFill>
                <a:prstClr val="white"/>
              </a:solidFill>
              <a:latin typeface="Calibri"/>
            </a:endParaRPr>
          </a:p>
        </p:txBody>
      </p:sp>
      <p:cxnSp>
        <p:nvCxnSpPr>
          <p:cNvPr id="9" name="Straight Arrow Connector 8">
            <a:extLst>
              <a:ext uri="{FF2B5EF4-FFF2-40B4-BE49-F238E27FC236}">
                <a16:creationId xmlns:a16="http://schemas.microsoft.com/office/drawing/2014/main" id="{9662496B-E43B-4E89-833D-3787EFBC6FA4}"/>
              </a:ext>
            </a:extLst>
          </p:cNvPr>
          <p:cNvCxnSpPr>
            <a:cxnSpLocks/>
            <a:stCxn id="15" idx="1"/>
          </p:cNvCxnSpPr>
          <p:nvPr/>
        </p:nvCxnSpPr>
        <p:spPr>
          <a:xfrm flipH="1">
            <a:off x="4872550" y="2221696"/>
            <a:ext cx="2285212" cy="1089232"/>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7" name="Slide Number Placeholder 2">
            <a:extLst>
              <a:ext uri="{FF2B5EF4-FFF2-40B4-BE49-F238E27FC236}">
                <a16:creationId xmlns:a16="http://schemas.microsoft.com/office/drawing/2014/main" id="{088300FE-462A-4E13-962A-5058BB3B1679}"/>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58</a:t>
            </a:fld>
            <a:endParaRPr lang="en-AU">
              <a:solidFill>
                <a:schemeClr val="bg1"/>
              </a:solidFill>
            </a:endParaRPr>
          </a:p>
        </p:txBody>
      </p:sp>
      <p:grpSp>
        <p:nvGrpSpPr>
          <p:cNvPr id="18" name="Group 17">
            <a:extLst>
              <a:ext uri="{FF2B5EF4-FFF2-40B4-BE49-F238E27FC236}">
                <a16:creationId xmlns:a16="http://schemas.microsoft.com/office/drawing/2014/main" id="{61D75215-8AA6-41F3-8568-1E5F82B9C406}"/>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4" action="ppaction://hlinksldjump"/>
              <a:extLst>
                <a:ext uri="{FF2B5EF4-FFF2-40B4-BE49-F238E27FC236}">
                  <a16:creationId xmlns:a16="http://schemas.microsoft.com/office/drawing/2014/main" id="{30838D52-B19A-4B7D-BD69-B5D1B6FCD178}"/>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0" name="TextBox 19">
              <a:hlinkClick r:id="rId4" action="ppaction://hlinksldjump"/>
              <a:extLst>
                <a:ext uri="{FF2B5EF4-FFF2-40B4-BE49-F238E27FC236}">
                  <a16:creationId xmlns:a16="http://schemas.microsoft.com/office/drawing/2014/main" id="{78FAC3FC-8898-46B7-9ECB-6B3DACD4FC0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1026" name="Picture 2" descr="Image result for heart">
            <a:extLst>
              <a:ext uri="{FF2B5EF4-FFF2-40B4-BE49-F238E27FC236}">
                <a16:creationId xmlns:a16="http://schemas.microsoft.com/office/drawing/2014/main" id="{A12BD31E-E820-8A47-8A47-AD80097594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52" y="840839"/>
            <a:ext cx="5676099" cy="55728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54715C9-EF1E-F24E-B85B-2A453E603C77}"/>
              </a:ext>
            </a:extLst>
          </p:cNvPr>
          <p:cNvSpPr/>
          <p:nvPr/>
        </p:nvSpPr>
        <p:spPr>
          <a:xfrm>
            <a:off x="792955" y="6206787"/>
            <a:ext cx="4572000" cy="215444"/>
          </a:xfrm>
          <a:prstGeom prst="rect">
            <a:avLst/>
          </a:prstGeom>
        </p:spPr>
        <p:txBody>
          <a:bodyPr>
            <a:spAutoFit/>
          </a:bodyPr>
          <a:lstStyle/>
          <a:p>
            <a:r>
              <a:rPr lang="en-US" sz="800">
                <a:solidFill>
                  <a:schemeClr val="bg1"/>
                </a:solidFill>
              </a:rPr>
              <a:t>https://</a:t>
            </a:r>
            <a:r>
              <a:rPr lang="en-US" sz="800" err="1">
                <a:solidFill>
                  <a:schemeClr val="bg1"/>
                </a:solidFill>
              </a:rPr>
              <a:t>en.wikipedia.org</a:t>
            </a:r>
            <a:r>
              <a:rPr lang="en-US" sz="800">
                <a:solidFill>
                  <a:schemeClr val="bg1"/>
                </a:solidFill>
              </a:rPr>
              <a:t>/wiki/</a:t>
            </a:r>
            <a:r>
              <a:rPr lang="en-US" sz="800" err="1">
                <a:solidFill>
                  <a:schemeClr val="bg1"/>
                </a:solidFill>
              </a:rPr>
              <a:t>File:Diagram_of_the_human_heart</a:t>
            </a:r>
            <a:r>
              <a:rPr lang="en-US" sz="800">
                <a:solidFill>
                  <a:schemeClr val="bg1"/>
                </a:solidFill>
              </a:rPr>
              <a:t>_(cropped).</a:t>
            </a:r>
            <a:r>
              <a:rPr lang="en-US" sz="800" err="1">
                <a:solidFill>
                  <a:schemeClr val="bg1"/>
                </a:solidFill>
              </a:rPr>
              <a:t>svg</a:t>
            </a:r>
            <a:endParaRPr lang="en-US" sz="800">
              <a:solidFill>
                <a:schemeClr val="bg1"/>
              </a:solidFill>
            </a:endParaRPr>
          </a:p>
        </p:txBody>
      </p:sp>
      <p:sp>
        <p:nvSpPr>
          <p:cNvPr id="3" name="Footer Placeholder 2">
            <a:extLst>
              <a:ext uri="{FF2B5EF4-FFF2-40B4-BE49-F238E27FC236}">
                <a16:creationId xmlns:a16="http://schemas.microsoft.com/office/drawing/2014/main" id="{52129A30-D3BE-414C-AEBE-ECD0D1DFCFFC}"/>
              </a:ext>
            </a:extLst>
          </p:cNvPr>
          <p:cNvSpPr>
            <a:spLocks noGrp="1"/>
          </p:cNvSpPr>
          <p:nvPr>
            <p:ph type="ftr" sz="quarter" idx="11"/>
          </p:nvPr>
        </p:nvSpPr>
        <p:spPr>
          <a:xfrm>
            <a:off x="2943587" y="6446585"/>
            <a:ext cx="2895600" cy="365125"/>
          </a:xfrm>
        </p:spPr>
        <p:txBody>
          <a:bodyPr/>
          <a:lstStyle/>
          <a:p>
            <a:r>
              <a:rPr lang="en-AU" sz="900">
                <a:solidFill>
                  <a:schemeClr val="bg1"/>
                </a:solidFill>
              </a:rPr>
              <a:t>©PE STUDIES RESOURCES</a:t>
            </a:r>
          </a:p>
        </p:txBody>
      </p:sp>
      <p:sp>
        <p:nvSpPr>
          <p:cNvPr id="14" name="TextBox 13">
            <a:extLst>
              <a:ext uri="{FF2B5EF4-FFF2-40B4-BE49-F238E27FC236}">
                <a16:creationId xmlns:a16="http://schemas.microsoft.com/office/drawing/2014/main" id="{DB451BB9-29B0-7F4B-B776-EE31B8D94E0C}"/>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1135248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343" y="783313"/>
            <a:ext cx="3010747" cy="5251393"/>
          </a:xfrm>
          <a:ln/>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AU" sz="1600">
                <a:solidFill>
                  <a:schemeClr val="bg1"/>
                </a:solidFill>
              </a:rPr>
              <a:t>The Right Atrium receives deoxygenated blood from the body (via the Vena </a:t>
            </a:r>
            <a:r>
              <a:rPr lang="en-AU" sz="1600" err="1">
                <a:solidFill>
                  <a:schemeClr val="bg1"/>
                </a:solidFill>
              </a:rPr>
              <a:t>Cavae</a:t>
            </a:r>
            <a:r>
              <a:rPr lang="en-AU" sz="1600">
                <a:solidFill>
                  <a:schemeClr val="bg1"/>
                </a:solidFill>
              </a:rPr>
              <a:t>) and pumps it to the lungs via the Right Ventricle (through the Pulmonary Artery) where it offloads the carbon dioxide and takes in oxygen.</a:t>
            </a:r>
          </a:p>
          <a:p>
            <a:endParaRPr lang="en-AU" sz="1000">
              <a:solidFill>
                <a:schemeClr val="bg1"/>
              </a:solidFill>
            </a:endParaRPr>
          </a:p>
          <a:p>
            <a:pPr marL="0" indent="0">
              <a:buNone/>
            </a:pPr>
            <a:r>
              <a:rPr lang="en-AU" sz="1600">
                <a:solidFill>
                  <a:schemeClr val="bg1"/>
                </a:solidFill>
              </a:rPr>
              <a:t>This oxygenated blood then returns to the Left Atrium (via the Pulmonary Vein) and is pumped to the rest of the body by the Left Ventricle (via the Aorta)</a:t>
            </a:r>
          </a:p>
          <a:p>
            <a:endParaRPr lang="en-AU" sz="1000">
              <a:solidFill>
                <a:schemeClr val="bg1"/>
              </a:solidFill>
            </a:endParaRPr>
          </a:p>
          <a:p>
            <a:pPr marL="0" indent="0">
              <a:buNone/>
            </a:pPr>
            <a:r>
              <a:rPr lang="en-AU" sz="1600">
                <a:solidFill>
                  <a:schemeClr val="bg1"/>
                </a:solidFill>
              </a:rPr>
              <a:t>Valves are located between the atrium and ventricles which ensure blood flows in only one direction – from the atrium to the ventricles.</a:t>
            </a:r>
          </a:p>
        </p:txBody>
      </p:sp>
      <p:pic>
        <p:nvPicPr>
          <p:cNvPr id="7172" name="Picture 4" descr="File:Circulation of Blood Through the Heart.jpg">
            <a:extLst>
              <a:ext uri="{FF2B5EF4-FFF2-40B4-BE49-F238E27FC236}">
                <a16:creationId xmlns:a16="http://schemas.microsoft.com/office/drawing/2014/main" id="{DF7B9088-323B-4FBE-B65C-45D3095CE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419" y="1184547"/>
            <a:ext cx="5515008" cy="434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1C18EAD-1253-45D7-BF56-F9CD898D716C}"/>
              </a:ext>
            </a:extLst>
          </p:cNvPr>
          <p:cNvSpPr/>
          <p:nvPr/>
        </p:nvSpPr>
        <p:spPr>
          <a:xfrm>
            <a:off x="5312671" y="5580544"/>
            <a:ext cx="1790504" cy="144335"/>
          </a:xfrm>
          <a:prstGeom prst="rect">
            <a:avLst/>
          </a:prstGeom>
        </p:spPr>
        <p:txBody>
          <a:bodyPr wrap="square">
            <a:spAutoFit/>
          </a:bodyPr>
          <a:lstStyle/>
          <a:p>
            <a:r>
              <a:rPr lang="en-AU" sz="338">
                <a:solidFill>
                  <a:schemeClr val="bg1"/>
                </a:solidFill>
              </a:rPr>
              <a:t>https://commons.wikimedia.org/wiki/File:Circulation_of_Blood_Through_the_Heart.jpg</a:t>
            </a:r>
          </a:p>
        </p:txBody>
      </p:sp>
      <p:grpSp>
        <p:nvGrpSpPr>
          <p:cNvPr id="11" name="Group 10">
            <a:extLst>
              <a:ext uri="{FF2B5EF4-FFF2-40B4-BE49-F238E27FC236}">
                <a16:creationId xmlns:a16="http://schemas.microsoft.com/office/drawing/2014/main" id="{E42A9868-F7E0-4EC7-AC50-1EFD509AC3AC}"/>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3" action="ppaction://hlinksldjump"/>
              <a:extLst>
                <a:ext uri="{FF2B5EF4-FFF2-40B4-BE49-F238E27FC236}">
                  <a16:creationId xmlns:a16="http://schemas.microsoft.com/office/drawing/2014/main" id="{844E6EE3-E48E-40E7-9F11-46A49F76A536}"/>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5" name="TextBox 14">
              <a:hlinkClick r:id="rId3" action="ppaction://hlinksldjump"/>
              <a:extLst>
                <a:ext uri="{FF2B5EF4-FFF2-40B4-BE49-F238E27FC236}">
                  <a16:creationId xmlns:a16="http://schemas.microsoft.com/office/drawing/2014/main" id="{7E5E5DD9-6D33-4D12-BF0E-226D55DA3E1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7" name="Slide Number Placeholder 2">
            <a:extLst>
              <a:ext uri="{FF2B5EF4-FFF2-40B4-BE49-F238E27FC236}">
                <a16:creationId xmlns:a16="http://schemas.microsoft.com/office/drawing/2014/main" id="{78112D47-BD2B-403D-B001-CA7A85BDC0E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59</a:t>
            </a:fld>
            <a:endParaRPr lang="en-AU">
              <a:solidFill>
                <a:schemeClr val="bg1"/>
              </a:solidFill>
            </a:endParaRPr>
          </a:p>
        </p:txBody>
      </p:sp>
      <p:sp>
        <p:nvSpPr>
          <p:cNvPr id="2" name="Footer Placeholder 1">
            <a:extLst>
              <a:ext uri="{FF2B5EF4-FFF2-40B4-BE49-F238E27FC236}">
                <a16:creationId xmlns:a16="http://schemas.microsoft.com/office/drawing/2014/main" id="{DA6C2C6B-AEE1-4609-BEE5-D7F44F9A7FAD}"/>
              </a:ext>
            </a:extLst>
          </p:cNvPr>
          <p:cNvSpPr>
            <a:spLocks noGrp="1"/>
          </p:cNvSpPr>
          <p:nvPr>
            <p:ph type="ftr" sz="quarter" idx="11"/>
          </p:nvPr>
        </p:nvSpPr>
        <p:spPr/>
        <p:txBody>
          <a:bodyPr/>
          <a:lstStyle/>
          <a:p>
            <a:r>
              <a:rPr lang="en-AU" sz="900">
                <a:solidFill>
                  <a:schemeClr val="bg1"/>
                </a:solidFill>
              </a:rPr>
              <a:t>©PE STUDIES RESOURCES</a:t>
            </a:r>
          </a:p>
        </p:txBody>
      </p:sp>
      <p:sp>
        <p:nvSpPr>
          <p:cNvPr id="16" name="TextBox 15">
            <a:extLst>
              <a:ext uri="{FF2B5EF4-FFF2-40B4-BE49-F238E27FC236}">
                <a16:creationId xmlns:a16="http://schemas.microsoft.com/office/drawing/2014/main" id="{660E810A-2AE0-8D4E-B0CB-757C200077BD}"/>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339454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500826" y="4357694"/>
            <a:ext cx="2571736" cy="2031325"/>
          </a:xfrm>
          <a:prstGeom prst="rect">
            <a:avLst/>
          </a:prstGeom>
          <a:solidFill>
            <a:srgbClr val="FFFF00"/>
          </a:solidFill>
          <a:ln>
            <a:solidFill>
              <a:schemeClr val="tx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a:solidFill>
                  <a:schemeClr val="tx1"/>
                </a:solidFill>
              </a:rPr>
              <a:t>Please note:</a:t>
            </a:r>
          </a:p>
          <a:p>
            <a:r>
              <a:rPr lang="en-US">
                <a:solidFill>
                  <a:schemeClr val="tx1"/>
                </a:solidFill>
              </a:rPr>
              <a:t>The reference point is for  relative purpose only. The terms anterior and posterior are in relation to a particular reference point on the body.</a:t>
            </a:r>
          </a:p>
        </p:txBody>
      </p:sp>
      <p:sp>
        <p:nvSpPr>
          <p:cNvPr id="5" name="Slide Number Placeholder 4"/>
          <p:cNvSpPr>
            <a:spLocks noGrp="1"/>
          </p:cNvSpPr>
          <p:nvPr>
            <p:ph type="sldNum" sz="quarter" idx="12"/>
          </p:nvPr>
        </p:nvSpPr>
        <p:spPr>
          <a:xfrm>
            <a:off x="6623957" y="6489778"/>
            <a:ext cx="2133600" cy="365125"/>
          </a:xfrm>
        </p:spPr>
        <p:txBody>
          <a:bodyPr/>
          <a:lstStyle/>
          <a:p>
            <a:fld id="{FDDB2F68-3F03-4C2C-87CF-4DEA889FF116}" type="slidenum">
              <a:rPr lang="en-AU" sz="1100" smtClean="0">
                <a:solidFill>
                  <a:schemeClr val="bg1">
                    <a:lumMod val="50000"/>
                  </a:schemeClr>
                </a:solidFill>
              </a:rPr>
              <a:pPr/>
              <a:t>6</a:t>
            </a:fld>
            <a:endParaRPr lang="en-AU" sz="1100">
              <a:solidFill>
                <a:schemeClr val="bg1">
                  <a:lumMod val="50000"/>
                </a:schemeClr>
              </a:solidFill>
            </a:endParaRPr>
          </a:p>
        </p:txBody>
      </p:sp>
      <p:pic>
        <p:nvPicPr>
          <p:cNvPr id="118786" name="Picture 2" descr="D:\Courses of Study\PE Studies Revision Seminars\2009\powerpoints for sale\sports photos\IMG_0703.JPG"/>
          <p:cNvPicPr>
            <a:picLocks noChangeAspect="1" noChangeArrowheads="1"/>
          </p:cNvPicPr>
          <p:nvPr/>
        </p:nvPicPr>
        <p:blipFill>
          <a:blip r:embed="rId2"/>
          <a:srcRect/>
          <a:stretch>
            <a:fillRect/>
          </a:stretch>
        </p:blipFill>
        <p:spPr bwMode="auto">
          <a:xfrm>
            <a:off x="2143108" y="857232"/>
            <a:ext cx="4286280" cy="5715040"/>
          </a:xfrm>
          <a:prstGeom prst="rect">
            <a:avLst/>
          </a:prstGeom>
          <a:noFill/>
        </p:spPr>
      </p:pic>
      <p:sp>
        <p:nvSpPr>
          <p:cNvPr id="9" name="TextBox 8"/>
          <p:cNvSpPr txBox="1"/>
          <p:nvPr/>
        </p:nvSpPr>
        <p:spPr>
          <a:xfrm>
            <a:off x="5214942" y="3149742"/>
            <a:ext cx="2928958"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ANTERIOR</a:t>
            </a:r>
          </a:p>
          <a:p>
            <a:r>
              <a:rPr lang="en-US"/>
              <a:t>In front of the reference point of the structure</a:t>
            </a:r>
            <a:endParaRPr lang="en-AU"/>
          </a:p>
        </p:txBody>
      </p:sp>
      <p:sp>
        <p:nvSpPr>
          <p:cNvPr id="10" name="TextBox 9"/>
          <p:cNvSpPr txBox="1"/>
          <p:nvPr/>
        </p:nvSpPr>
        <p:spPr>
          <a:xfrm>
            <a:off x="357158" y="3149742"/>
            <a:ext cx="2643206"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POSTERIOR</a:t>
            </a:r>
          </a:p>
          <a:p>
            <a:r>
              <a:rPr lang="en-US"/>
              <a:t>Behind the reference point of the structure</a:t>
            </a:r>
            <a:endParaRPr lang="en-AU"/>
          </a:p>
        </p:txBody>
      </p:sp>
      <p:sp>
        <p:nvSpPr>
          <p:cNvPr id="14" name="Right Arrow 13"/>
          <p:cNvSpPr/>
          <p:nvPr/>
        </p:nvSpPr>
        <p:spPr>
          <a:xfrm>
            <a:off x="4214810" y="3357562"/>
            <a:ext cx="857256" cy="285752"/>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5" name="Right Arrow 14"/>
          <p:cNvSpPr/>
          <p:nvPr/>
        </p:nvSpPr>
        <p:spPr>
          <a:xfrm rot="10800000">
            <a:off x="3071803" y="3357561"/>
            <a:ext cx="857256" cy="285752"/>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9" name="5-Point Star 18"/>
          <p:cNvSpPr/>
          <p:nvPr/>
        </p:nvSpPr>
        <p:spPr>
          <a:xfrm>
            <a:off x="4000496" y="3429000"/>
            <a:ext cx="142876" cy="142876"/>
          </a:xfrm>
          <a:prstGeom prst="star5">
            <a:avLst/>
          </a:prstGeom>
          <a:solidFill>
            <a:srgbClr val="FFFC2C"/>
          </a:solidFill>
          <a:ln>
            <a:solidFill>
              <a:srgbClr val="FFF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7" name="TextBox 16">
            <a:extLst>
              <a:ext uri="{FF2B5EF4-FFF2-40B4-BE49-F238E27FC236}">
                <a16:creationId xmlns:a16="http://schemas.microsoft.com/office/drawing/2014/main" id="{FE9DA3D5-C6EB-B949-A25A-B0A44B024A6D}"/>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8" name="Footer Placeholder 1">
            <a:extLst>
              <a:ext uri="{FF2B5EF4-FFF2-40B4-BE49-F238E27FC236}">
                <a16:creationId xmlns:a16="http://schemas.microsoft.com/office/drawing/2014/main" id="{D6D06F43-501F-3E4F-A338-E9BD4E5E538F}"/>
              </a:ext>
            </a:extLst>
          </p:cNvPr>
          <p:cNvSpPr>
            <a:spLocks noGrp="1"/>
          </p:cNvSpPr>
          <p:nvPr>
            <p:ph type="ftr" sz="quarter" idx="11"/>
          </p:nvPr>
        </p:nvSpPr>
        <p:spPr>
          <a:xfrm>
            <a:off x="3124200" y="655461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1254471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2730492"/>
            <a:ext cx="3325072" cy="2056662"/>
          </a:xfrm>
          <a:ln/>
        </p:spPr>
        <p:style>
          <a:lnRef idx="2">
            <a:schemeClr val="accent2"/>
          </a:lnRef>
          <a:fillRef idx="1">
            <a:schemeClr val="lt1"/>
          </a:fillRef>
          <a:effectRef idx="0">
            <a:schemeClr val="accent2"/>
          </a:effectRef>
          <a:fontRef idx="minor">
            <a:schemeClr val="dk1"/>
          </a:fontRef>
        </p:style>
        <p:txBody>
          <a:bodyPr>
            <a:noAutofit/>
          </a:bodyPr>
          <a:lstStyle/>
          <a:p>
            <a:pPr marL="0" indent="0">
              <a:lnSpc>
                <a:spcPct val="110000"/>
              </a:lnSpc>
              <a:buNone/>
            </a:pPr>
            <a:r>
              <a:rPr lang="en-GB" b="1">
                <a:solidFill>
                  <a:schemeClr val="bg1"/>
                </a:solidFill>
              </a:rPr>
              <a:t>Blood flow through the valves:</a:t>
            </a:r>
          </a:p>
          <a:p>
            <a:pPr marL="0" indent="0">
              <a:lnSpc>
                <a:spcPct val="110000"/>
              </a:lnSpc>
              <a:buNone/>
            </a:pPr>
            <a:endParaRPr lang="en-AU" sz="1000">
              <a:solidFill>
                <a:schemeClr val="bg1"/>
              </a:solidFill>
            </a:endParaRPr>
          </a:p>
          <a:p>
            <a:pPr marL="0" indent="0">
              <a:buNone/>
            </a:pPr>
            <a:r>
              <a:rPr lang="en-AU">
                <a:solidFill>
                  <a:schemeClr val="bg1"/>
                </a:solidFill>
              </a:rPr>
              <a:t>Valves are located between the atrium and ventricles which ensure blood flows in only one direction – from the atrium to the ventricles.</a:t>
            </a:r>
          </a:p>
        </p:txBody>
      </p:sp>
      <p:grpSp>
        <p:nvGrpSpPr>
          <p:cNvPr id="11" name="Group 10">
            <a:extLst>
              <a:ext uri="{FF2B5EF4-FFF2-40B4-BE49-F238E27FC236}">
                <a16:creationId xmlns:a16="http://schemas.microsoft.com/office/drawing/2014/main" id="{E42A9868-F7E0-4EC7-AC50-1EFD509AC3AC}"/>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2" action="ppaction://hlinksldjump"/>
              <a:extLst>
                <a:ext uri="{FF2B5EF4-FFF2-40B4-BE49-F238E27FC236}">
                  <a16:creationId xmlns:a16="http://schemas.microsoft.com/office/drawing/2014/main" id="{844E6EE3-E48E-40E7-9F11-46A49F76A536}"/>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5" name="TextBox 14">
              <a:hlinkClick r:id="rId2" action="ppaction://hlinksldjump"/>
              <a:extLst>
                <a:ext uri="{FF2B5EF4-FFF2-40B4-BE49-F238E27FC236}">
                  <a16:creationId xmlns:a16="http://schemas.microsoft.com/office/drawing/2014/main" id="{7E5E5DD9-6D33-4D12-BF0E-226D55DA3E1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7" name="Slide Number Placeholder 2">
            <a:extLst>
              <a:ext uri="{FF2B5EF4-FFF2-40B4-BE49-F238E27FC236}">
                <a16:creationId xmlns:a16="http://schemas.microsoft.com/office/drawing/2014/main" id="{78112D47-BD2B-403D-B001-CA7A85BDC0E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60</a:t>
            </a:fld>
            <a:endParaRPr lang="en-AU">
              <a:solidFill>
                <a:schemeClr val="bg1"/>
              </a:solidFill>
            </a:endParaRPr>
          </a:p>
        </p:txBody>
      </p:sp>
      <p:pic>
        <p:nvPicPr>
          <p:cNvPr id="15362" name="Picture 2" descr="https://upload.wikimedia.org/wikipedia/commons/2/21/Latidos.gif">
            <a:extLst>
              <a:ext uri="{FF2B5EF4-FFF2-40B4-BE49-F238E27FC236}">
                <a16:creationId xmlns:a16="http://schemas.microsoft.com/office/drawing/2014/main" id="{55ED223D-65F3-4BE9-9858-C01EC140A5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43610" y="813435"/>
            <a:ext cx="5043190" cy="50431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9BA7430-3FEC-4130-B624-EE8028B3C8C3}"/>
              </a:ext>
            </a:extLst>
          </p:cNvPr>
          <p:cNvSpPr/>
          <p:nvPr/>
        </p:nvSpPr>
        <p:spPr>
          <a:xfrm>
            <a:off x="6295225" y="5828439"/>
            <a:ext cx="2567238" cy="184666"/>
          </a:xfrm>
          <a:prstGeom prst="rect">
            <a:avLst/>
          </a:prstGeom>
        </p:spPr>
        <p:txBody>
          <a:bodyPr wrap="square">
            <a:spAutoFit/>
          </a:bodyPr>
          <a:lstStyle/>
          <a:p>
            <a:r>
              <a:rPr lang="en-AU" sz="600">
                <a:solidFill>
                  <a:schemeClr val="bg1"/>
                </a:solidFill>
              </a:rPr>
              <a:t>https://en.wikipedia.org/wiki/Cardiac_physiology#/media/File:Latidos.gif</a:t>
            </a:r>
          </a:p>
        </p:txBody>
      </p:sp>
      <p:sp>
        <p:nvSpPr>
          <p:cNvPr id="4" name="Footer Placeholder 3">
            <a:extLst>
              <a:ext uri="{FF2B5EF4-FFF2-40B4-BE49-F238E27FC236}">
                <a16:creationId xmlns:a16="http://schemas.microsoft.com/office/drawing/2014/main" id="{A6B40613-6947-4574-B058-802729629DBC}"/>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13" name="TextBox 12">
            <a:extLst>
              <a:ext uri="{FF2B5EF4-FFF2-40B4-BE49-F238E27FC236}">
                <a16:creationId xmlns:a16="http://schemas.microsoft.com/office/drawing/2014/main" id="{C50A0DE1-8203-1A49-AFAA-0D184C127D9A}"/>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4006610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6" y="756041"/>
            <a:ext cx="8639173" cy="991893"/>
          </a:xfr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a:normAutofit/>
          </a:bodyPr>
          <a:lstStyle/>
          <a:p>
            <a:pPr marL="342900" indent="-342900">
              <a:buNone/>
            </a:pPr>
            <a:r>
              <a:rPr lang="en-US" b="1" u="sng">
                <a:solidFill>
                  <a:schemeClr val="tx1"/>
                </a:solidFill>
              </a:rPr>
              <a:t>CARDIAC CYCLE</a:t>
            </a:r>
          </a:p>
          <a:p>
            <a:pPr lvl="1"/>
            <a:r>
              <a:rPr lang="en-US" sz="1600">
                <a:solidFill>
                  <a:schemeClr val="tx1"/>
                </a:solidFill>
              </a:rPr>
              <a:t>Comprises </a:t>
            </a:r>
            <a:r>
              <a:rPr lang="en-GB" sz="1600">
                <a:solidFill>
                  <a:schemeClr val="tx1"/>
                </a:solidFill>
              </a:rPr>
              <a:t>two separate “circuits” in the body in which blood will travel</a:t>
            </a:r>
          </a:p>
          <a:p>
            <a:pPr lvl="1"/>
            <a:r>
              <a:rPr lang="en-US" sz="1600">
                <a:solidFill>
                  <a:schemeClr val="tx1"/>
                </a:solidFill>
              </a:rPr>
              <a:t>Left and right side of the heart function as 2 separate pumps</a:t>
            </a:r>
            <a:endParaRPr lang="en-US" sz="1600" b="1">
              <a:solidFill>
                <a:schemeClr val="tx1"/>
              </a:solidFill>
            </a:endParaRPr>
          </a:p>
        </p:txBody>
      </p:sp>
      <p:sp>
        <p:nvSpPr>
          <p:cNvPr id="17" name="Slide Number Placeholder 2">
            <a:extLst>
              <a:ext uri="{FF2B5EF4-FFF2-40B4-BE49-F238E27FC236}">
                <a16:creationId xmlns:a16="http://schemas.microsoft.com/office/drawing/2014/main" id="{58C3EA06-826C-469B-9347-A2315DD45D93}"/>
              </a:ext>
            </a:extLst>
          </p:cNvPr>
          <p:cNvSpPr txBox="1">
            <a:spLocks/>
          </p:cNvSpPr>
          <p:nvPr/>
        </p:nvSpPr>
        <p:spPr>
          <a:xfrm>
            <a:off x="6547263"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solidFill>
                  <a:schemeClr val="bg1"/>
                </a:solidFill>
              </a:rPr>
              <a:t>8</a:t>
            </a:r>
          </a:p>
        </p:txBody>
      </p:sp>
      <p:grpSp>
        <p:nvGrpSpPr>
          <p:cNvPr id="18" name="Group 17">
            <a:extLst>
              <a:ext uri="{FF2B5EF4-FFF2-40B4-BE49-F238E27FC236}">
                <a16:creationId xmlns:a16="http://schemas.microsoft.com/office/drawing/2014/main" id="{AD823AC7-F217-41B5-9B58-7DEC02D6DC3F}"/>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2" action="ppaction://hlinksldjump"/>
              <a:extLst>
                <a:ext uri="{FF2B5EF4-FFF2-40B4-BE49-F238E27FC236}">
                  <a16:creationId xmlns:a16="http://schemas.microsoft.com/office/drawing/2014/main" id="{F062CEBD-AACD-4A9A-AE03-3D4EDDB0F5B5}"/>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20" name="TextBox 19">
              <a:hlinkClick r:id="rId2" action="ppaction://hlinksldjump"/>
              <a:extLst>
                <a:ext uri="{FF2B5EF4-FFF2-40B4-BE49-F238E27FC236}">
                  <a16:creationId xmlns:a16="http://schemas.microsoft.com/office/drawing/2014/main" id="{49267917-20D6-435F-A06B-41FC63E8304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1026" name="Picture 2" descr="File:Blausen 0168 CardiovascularSystem.png">
            <a:extLst>
              <a:ext uri="{FF2B5EF4-FFF2-40B4-BE49-F238E27FC236}">
                <a16:creationId xmlns:a16="http://schemas.microsoft.com/office/drawing/2014/main" id="{19479E7A-A18D-4BAF-A638-FECEE1533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940" y="2034347"/>
            <a:ext cx="4387884" cy="43878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6AE409-F461-4D8B-B011-E0984E128104}"/>
              </a:ext>
            </a:extLst>
          </p:cNvPr>
          <p:cNvSpPr/>
          <p:nvPr/>
        </p:nvSpPr>
        <p:spPr>
          <a:xfrm>
            <a:off x="5933019" y="6281180"/>
            <a:ext cx="2446641" cy="153888"/>
          </a:xfrm>
          <a:prstGeom prst="rect">
            <a:avLst/>
          </a:prstGeom>
        </p:spPr>
        <p:txBody>
          <a:bodyPr wrap="square">
            <a:spAutoFit/>
          </a:bodyPr>
          <a:lstStyle/>
          <a:p>
            <a:r>
              <a:rPr lang="en-AU" sz="400">
                <a:solidFill>
                  <a:schemeClr val="bg1"/>
                </a:solidFill>
              </a:rPr>
              <a:t>https://commons.wikimedia.org/wiki/File:Blausen_0168_CardiovascularSystem.png</a:t>
            </a:r>
          </a:p>
        </p:txBody>
      </p:sp>
      <p:sp>
        <p:nvSpPr>
          <p:cNvPr id="5" name="Rectangle 4">
            <a:extLst>
              <a:ext uri="{FF2B5EF4-FFF2-40B4-BE49-F238E27FC236}">
                <a16:creationId xmlns:a16="http://schemas.microsoft.com/office/drawing/2014/main" id="{68B7DDE6-73C6-B841-AF02-1B8A5489AEE4}"/>
              </a:ext>
            </a:extLst>
          </p:cNvPr>
          <p:cNvSpPr/>
          <p:nvPr/>
        </p:nvSpPr>
        <p:spPr>
          <a:xfrm>
            <a:off x="286652" y="2681689"/>
            <a:ext cx="3800603" cy="3139321"/>
          </a:xfrm>
          <a:prstGeom prst="rect">
            <a:avLst/>
          </a:prstGeom>
          <a:solidFill>
            <a:schemeClr val="tx1"/>
          </a:solidFill>
          <a:ln>
            <a:solidFill>
              <a:srgbClr val="FF0000"/>
            </a:solidFill>
          </a:ln>
        </p:spPr>
        <p:txBody>
          <a:bodyPr wrap="square">
            <a:spAutoFit/>
          </a:bodyPr>
          <a:lstStyle/>
          <a:p>
            <a:pPr marL="317897" indent="-285750">
              <a:buFont typeface="Arial" panose="020B0604020202020204" pitchFamily="34" charset="0"/>
              <a:buChar char="•"/>
            </a:pPr>
            <a:endParaRPr lang="en-GB">
              <a:solidFill>
                <a:schemeClr val="bg1"/>
              </a:solidFill>
            </a:endParaRPr>
          </a:p>
          <a:p>
            <a:pPr marL="317897" indent="-285750">
              <a:buFont typeface="Arial" panose="020B0604020202020204" pitchFamily="34" charset="0"/>
              <a:buChar char="•"/>
            </a:pPr>
            <a:endParaRPr lang="en-GB">
              <a:solidFill>
                <a:schemeClr val="bg1"/>
              </a:solidFill>
            </a:endParaRPr>
          </a:p>
          <a:p>
            <a:pPr marL="317897" indent="-285750">
              <a:buFont typeface="Arial" panose="020B0604020202020204" pitchFamily="34" charset="0"/>
              <a:buChar char="•"/>
            </a:pPr>
            <a:r>
              <a:rPr lang="en-GB">
                <a:solidFill>
                  <a:schemeClr val="bg1"/>
                </a:solidFill>
              </a:rPr>
              <a:t>Carries blood from the heart to all parts of the </a:t>
            </a:r>
            <a:r>
              <a:rPr lang="en-GB" u="sng">
                <a:solidFill>
                  <a:schemeClr val="bg1"/>
                </a:solidFill>
              </a:rPr>
              <a:t>body</a:t>
            </a:r>
            <a:r>
              <a:rPr lang="en-GB">
                <a:solidFill>
                  <a:schemeClr val="bg1"/>
                </a:solidFill>
              </a:rPr>
              <a:t> (except lungs) and back again</a:t>
            </a:r>
          </a:p>
          <a:p>
            <a:pPr marL="317897" indent="-285750">
              <a:buFont typeface="Arial" panose="020B0604020202020204" pitchFamily="34" charset="0"/>
              <a:buChar char="•"/>
            </a:pPr>
            <a:r>
              <a:rPr lang="en-GB">
                <a:solidFill>
                  <a:schemeClr val="bg1"/>
                </a:solidFill>
              </a:rPr>
              <a:t>Left side of the heart pumps oxygenated blood to the rest of the body via the aorta </a:t>
            </a:r>
          </a:p>
          <a:p>
            <a:pPr marL="317897" indent="-285750">
              <a:buFont typeface="Arial" panose="020B0604020202020204" pitchFamily="34" charset="0"/>
              <a:buChar char="•"/>
            </a:pPr>
            <a:r>
              <a:rPr lang="en-GB">
                <a:solidFill>
                  <a:schemeClr val="bg1"/>
                </a:solidFill>
              </a:rPr>
              <a:t>Deoxygenated blood returns from the body to the right side of the heart via the vena cava</a:t>
            </a:r>
          </a:p>
        </p:txBody>
      </p:sp>
      <p:sp>
        <p:nvSpPr>
          <p:cNvPr id="4" name="Footer Placeholder 3">
            <a:extLst>
              <a:ext uri="{FF2B5EF4-FFF2-40B4-BE49-F238E27FC236}">
                <a16:creationId xmlns:a16="http://schemas.microsoft.com/office/drawing/2014/main" id="{5DB31AA6-0913-495E-881D-B94B66711121}"/>
              </a:ext>
            </a:extLst>
          </p:cNvPr>
          <p:cNvSpPr>
            <a:spLocks noGrp="1"/>
          </p:cNvSpPr>
          <p:nvPr>
            <p:ph type="ftr" sz="quarter" idx="11"/>
          </p:nvPr>
        </p:nvSpPr>
        <p:spPr>
          <a:xfrm>
            <a:off x="3208642" y="6422231"/>
            <a:ext cx="2895600" cy="365125"/>
          </a:xfrm>
        </p:spPr>
        <p:txBody>
          <a:bodyPr/>
          <a:lstStyle/>
          <a:p>
            <a:r>
              <a:rPr lang="en-AU" sz="900">
                <a:solidFill>
                  <a:schemeClr val="bg1"/>
                </a:solidFill>
              </a:rPr>
              <a:t>©PE STUDIES RESOURCES</a:t>
            </a:r>
          </a:p>
        </p:txBody>
      </p:sp>
      <p:sp>
        <p:nvSpPr>
          <p:cNvPr id="12" name="TextBox 11">
            <a:extLst>
              <a:ext uri="{FF2B5EF4-FFF2-40B4-BE49-F238E27FC236}">
                <a16:creationId xmlns:a16="http://schemas.microsoft.com/office/drawing/2014/main" id="{78E9172F-CC83-5F47-8EA1-1363FF0F3FE8}"/>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13" name="Rectangle 12">
            <a:extLst>
              <a:ext uri="{FF2B5EF4-FFF2-40B4-BE49-F238E27FC236}">
                <a16:creationId xmlns:a16="http://schemas.microsoft.com/office/drawing/2014/main" id="{95E06213-9D8F-6741-AF18-44DC04A067F4}"/>
              </a:ext>
            </a:extLst>
          </p:cNvPr>
          <p:cNvSpPr/>
          <p:nvPr/>
        </p:nvSpPr>
        <p:spPr>
          <a:xfrm>
            <a:off x="322512" y="2717549"/>
            <a:ext cx="2099164"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Systemic Circulation</a:t>
            </a:r>
          </a:p>
        </p:txBody>
      </p:sp>
    </p:spTree>
    <p:extLst>
      <p:ext uri="{BB962C8B-B14F-4D97-AF65-F5344CB8AC3E}">
        <p14:creationId xmlns:p14="http://schemas.microsoft.com/office/powerpoint/2010/main" val="3988136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le:Illu pulmonary circuit.jpg">
            <a:hlinkClick r:id="rId2"/>
          </p:cNvPr>
          <p:cNvPicPr>
            <a:picLocks noChangeAspect="1" noChangeArrowheads="1"/>
          </p:cNvPicPr>
          <p:nvPr/>
        </p:nvPicPr>
        <p:blipFill rotWithShape="1">
          <a:blip r:embed="rId3"/>
          <a:srcRect b="3935"/>
          <a:stretch/>
        </p:blipFill>
        <p:spPr bwMode="auto">
          <a:xfrm>
            <a:off x="339481" y="2474632"/>
            <a:ext cx="8547343" cy="3947599"/>
          </a:xfrm>
          <a:prstGeom prst="rect">
            <a:avLst/>
          </a:prstGeom>
          <a:noFill/>
        </p:spPr>
      </p:pic>
      <p:sp>
        <p:nvSpPr>
          <p:cNvPr id="14" name="Rectangle 13">
            <a:extLst>
              <a:ext uri="{FF2B5EF4-FFF2-40B4-BE49-F238E27FC236}">
                <a16:creationId xmlns:a16="http://schemas.microsoft.com/office/drawing/2014/main" id="{5B51A7FA-E532-479A-9AEB-412649F888BD}"/>
              </a:ext>
            </a:extLst>
          </p:cNvPr>
          <p:cNvSpPr/>
          <p:nvPr/>
        </p:nvSpPr>
        <p:spPr>
          <a:xfrm>
            <a:off x="7270677" y="6374028"/>
            <a:ext cx="1846429" cy="161583"/>
          </a:xfrm>
          <a:prstGeom prst="rect">
            <a:avLst/>
          </a:prstGeom>
        </p:spPr>
        <p:txBody>
          <a:bodyPr wrap="square">
            <a:spAutoFit/>
          </a:bodyPr>
          <a:lstStyle/>
          <a:p>
            <a:r>
              <a:rPr lang="en-AU" sz="450">
                <a:solidFill>
                  <a:prstClr val="black"/>
                </a:solidFill>
                <a:latin typeface="Calibri"/>
              </a:rPr>
              <a:t>http://</a:t>
            </a:r>
            <a:r>
              <a:rPr lang="en-AU" sz="450" err="1">
                <a:solidFill>
                  <a:prstClr val="black"/>
                </a:solidFill>
                <a:latin typeface="Calibri"/>
              </a:rPr>
              <a:t>commons.wikimedia.org</a:t>
            </a:r>
            <a:r>
              <a:rPr lang="en-AU" sz="450">
                <a:solidFill>
                  <a:prstClr val="black"/>
                </a:solidFill>
                <a:latin typeface="Calibri"/>
              </a:rPr>
              <a:t>/wiki/</a:t>
            </a:r>
            <a:r>
              <a:rPr lang="en-AU" sz="450" err="1">
                <a:solidFill>
                  <a:prstClr val="black"/>
                </a:solidFill>
                <a:latin typeface="Calibri"/>
              </a:rPr>
              <a:t>File:Illu_systemic_circuit.svg</a:t>
            </a:r>
            <a:endParaRPr lang="en-AU" sz="450">
              <a:solidFill>
                <a:prstClr val="black"/>
              </a:solidFill>
              <a:latin typeface="Calibri"/>
            </a:endParaRPr>
          </a:p>
        </p:txBody>
      </p:sp>
      <p:sp>
        <p:nvSpPr>
          <p:cNvPr id="17" name="Slide Number Placeholder 2">
            <a:extLst>
              <a:ext uri="{FF2B5EF4-FFF2-40B4-BE49-F238E27FC236}">
                <a16:creationId xmlns:a16="http://schemas.microsoft.com/office/drawing/2014/main" id="{58C3EA06-826C-469B-9347-A2315DD45D93}"/>
              </a:ext>
            </a:extLst>
          </p:cNvPr>
          <p:cNvSpPr txBox="1">
            <a:spLocks/>
          </p:cNvSpPr>
          <p:nvPr/>
        </p:nvSpPr>
        <p:spPr>
          <a:xfrm>
            <a:off x="7010400" y="652664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solidFill>
                  <a:schemeClr val="bg1"/>
                </a:solidFill>
              </a:rPr>
              <a:t>8</a:t>
            </a:r>
          </a:p>
        </p:txBody>
      </p:sp>
      <p:grpSp>
        <p:nvGrpSpPr>
          <p:cNvPr id="18" name="Group 17">
            <a:extLst>
              <a:ext uri="{FF2B5EF4-FFF2-40B4-BE49-F238E27FC236}">
                <a16:creationId xmlns:a16="http://schemas.microsoft.com/office/drawing/2014/main" id="{AD823AC7-F217-41B5-9B58-7DEC02D6DC3F}"/>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4" action="ppaction://hlinksldjump"/>
              <a:extLst>
                <a:ext uri="{FF2B5EF4-FFF2-40B4-BE49-F238E27FC236}">
                  <a16:creationId xmlns:a16="http://schemas.microsoft.com/office/drawing/2014/main" id="{F062CEBD-AACD-4A9A-AE03-3D4EDDB0F5B5}"/>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0" name="TextBox 19">
              <a:hlinkClick r:id="rId4" action="ppaction://hlinksldjump"/>
              <a:extLst>
                <a:ext uri="{FF2B5EF4-FFF2-40B4-BE49-F238E27FC236}">
                  <a16:creationId xmlns:a16="http://schemas.microsoft.com/office/drawing/2014/main" id="{49267917-20D6-435F-A06B-41FC63E8304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5" name="Rectangle 4">
            <a:extLst>
              <a:ext uri="{FF2B5EF4-FFF2-40B4-BE49-F238E27FC236}">
                <a16:creationId xmlns:a16="http://schemas.microsoft.com/office/drawing/2014/main" id="{3BD376FD-737D-AF43-9154-F6ABC84CE947}"/>
              </a:ext>
            </a:extLst>
          </p:cNvPr>
          <p:cNvSpPr/>
          <p:nvPr/>
        </p:nvSpPr>
        <p:spPr>
          <a:xfrm>
            <a:off x="184193" y="788087"/>
            <a:ext cx="8775613" cy="1477328"/>
          </a:xfrm>
          <a:prstGeom prst="rect">
            <a:avLst/>
          </a:prstGeom>
          <a:solidFill>
            <a:schemeClr val="tx1"/>
          </a:solidFill>
          <a:ln>
            <a:solidFill>
              <a:srgbClr val="FF0000"/>
            </a:solidFill>
          </a:ln>
        </p:spPr>
        <p:txBody>
          <a:bodyPr wrap="square">
            <a:spAutoFit/>
          </a:bodyPr>
          <a:lstStyle/>
          <a:p>
            <a:pPr marL="350044" indent="-285750">
              <a:buFont typeface="Arial" panose="020B0604020202020204" pitchFamily="34" charset="0"/>
              <a:buChar char="•"/>
            </a:pPr>
            <a:endParaRPr lang="en-US">
              <a:solidFill>
                <a:schemeClr val="bg1"/>
              </a:solidFill>
            </a:endParaRPr>
          </a:p>
          <a:p>
            <a:pPr marL="350044" indent="-285750">
              <a:buFont typeface="Arial" panose="020B0604020202020204" pitchFamily="34" charset="0"/>
              <a:buChar char="•"/>
            </a:pPr>
            <a:endParaRPr lang="en-US">
              <a:solidFill>
                <a:schemeClr val="bg1"/>
              </a:solidFill>
            </a:endParaRPr>
          </a:p>
          <a:p>
            <a:pPr marL="350044" indent="-285750">
              <a:buFont typeface="Arial" panose="020B0604020202020204" pitchFamily="34" charset="0"/>
              <a:buChar char="•"/>
            </a:pPr>
            <a:r>
              <a:rPr lang="en-US">
                <a:solidFill>
                  <a:schemeClr val="bg1"/>
                </a:solidFill>
              </a:rPr>
              <a:t>Carries blood from the heart to the </a:t>
            </a:r>
            <a:r>
              <a:rPr lang="en-US" u="sng">
                <a:solidFill>
                  <a:schemeClr val="bg1"/>
                </a:solidFill>
              </a:rPr>
              <a:t>lungs</a:t>
            </a:r>
            <a:r>
              <a:rPr lang="en-US">
                <a:solidFill>
                  <a:schemeClr val="bg1"/>
                </a:solidFill>
              </a:rPr>
              <a:t> and back again</a:t>
            </a:r>
          </a:p>
          <a:p>
            <a:pPr marL="350044" indent="-285750">
              <a:buFont typeface="Arial" panose="020B0604020202020204" pitchFamily="34" charset="0"/>
              <a:buChar char="•"/>
            </a:pPr>
            <a:r>
              <a:rPr lang="en-US">
                <a:solidFill>
                  <a:schemeClr val="bg1"/>
                </a:solidFill>
              </a:rPr>
              <a:t>Right side of the heart pumps deoxygenated blood to the lungs via the pulmonary artery</a:t>
            </a:r>
          </a:p>
          <a:p>
            <a:pPr marL="350044" indent="-285750">
              <a:buFont typeface="Arial" panose="020B0604020202020204" pitchFamily="34" charset="0"/>
              <a:buChar char="•"/>
            </a:pPr>
            <a:r>
              <a:rPr lang="en-US">
                <a:solidFill>
                  <a:schemeClr val="bg1"/>
                </a:solidFill>
              </a:rPr>
              <a:t>Oxygenated blood returns to the heart from the lungs via the pulmonary vein</a:t>
            </a:r>
            <a:endParaRPr lang="en-GB">
              <a:solidFill>
                <a:schemeClr val="bg1"/>
              </a:solidFill>
            </a:endParaRPr>
          </a:p>
        </p:txBody>
      </p:sp>
      <p:sp>
        <p:nvSpPr>
          <p:cNvPr id="2" name="Footer Placeholder 1">
            <a:extLst>
              <a:ext uri="{FF2B5EF4-FFF2-40B4-BE49-F238E27FC236}">
                <a16:creationId xmlns:a16="http://schemas.microsoft.com/office/drawing/2014/main" id="{E9D689B4-E8BE-4B01-9C33-A359E4931FEC}"/>
              </a:ext>
            </a:extLst>
          </p:cNvPr>
          <p:cNvSpPr>
            <a:spLocks noGrp="1"/>
          </p:cNvSpPr>
          <p:nvPr>
            <p:ph type="ftr" sz="quarter" idx="11"/>
          </p:nvPr>
        </p:nvSpPr>
        <p:spPr>
          <a:xfrm>
            <a:off x="3124198" y="6526646"/>
            <a:ext cx="2895600" cy="365125"/>
          </a:xfrm>
        </p:spPr>
        <p:txBody>
          <a:bodyPr/>
          <a:lstStyle/>
          <a:p>
            <a:r>
              <a:rPr lang="en-AU" sz="1000">
                <a:solidFill>
                  <a:schemeClr val="bg1"/>
                </a:solidFill>
              </a:rPr>
              <a:t>©PE STUDIES RESOURCES</a:t>
            </a:r>
          </a:p>
        </p:txBody>
      </p:sp>
      <p:sp>
        <p:nvSpPr>
          <p:cNvPr id="11" name="TextBox 10">
            <a:extLst>
              <a:ext uri="{FF2B5EF4-FFF2-40B4-BE49-F238E27FC236}">
                <a16:creationId xmlns:a16="http://schemas.microsoft.com/office/drawing/2014/main" id="{2A08AC6C-0B31-494B-BDF8-D9B4A5AAA6AA}"/>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12" name="Rectangle 11">
            <a:extLst>
              <a:ext uri="{FF2B5EF4-FFF2-40B4-BE49-F238E27FC236}">
                <a16:creationId xmlns:a16="http://schemas.microsoft.com/office/drawing/2014/main" id="{45A93D19-599D-2540-AC3E-0830BCA04F53}"/>
              </a:ext>
            </a:extLst>
          </p:cNvPr>
          <p:cNvSpPr/>
          <p:nvPr/>
        </p:nvSpPr>
        <p:spPr>
          <a:xfrm>
            <a:off x="230281" y="821708"/>
            <a:ext cx="2307491"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Pulmonary Circulation</a:t>
            </a:r>
          </a:p>
        </p:txBody>
      </p:sp>
    </p:spTree>
    <p:extLst>
      <p:ext uri="{BB962C8B-B14F-4D97-AF65-F5344CB8AC3E}">
        <p14:creationId xmlns:p14="http://schemas.microsoft.com/office/powerpoint/2010/main" val="2861738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AC70FADC-3FAA-4CA3-8366-D9E046FA0A51}"/>
              </a:ext>
            </a:extLst>
          </p:cNvPr>
          <p:cNvGrpSpPr/>
          <p:nvPr/>
        </p:nvGrpSpPr>
        <p:grpSpPr>
          <a:xfrm>
            <a:off x="142875" y="6250498"/>
            <a:ext cx="628650" cy="470983"/>
            <a:chOff x="1452530" y="6019046"/>
            <a:chExt cx="838200" cy="627976"/>
          </a:xfrm>
        </p:grpSpPr>
        <p:pic>
          <p:nvPicPr>
            <p:cNvPr id="36" name="Picture 2" descr="C:\Program Files\Microsoft Office\MEDIA\CAGCAT10\j0185604.wmf">
              <a:hlinkClick r:id="rId2" action="ppaction://hlinksldjump"/>
              <a:extLst>
                <a:ext uri="{FF2B5EF4-FFF2-40B4-BE49-F238E27FC236}">
                  <a16:creationId xmlns:a16="http://schemas.microsoft.com/office/drawing/2014/main" id="{78CDB3E9-BB8F-4DC8-95CC-BF412ABEE3D8}"/>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38" name="TextBox 37">
              <a:hlinkClick r:id="rId2" action="ppaction://hlinksldjump"/>
              <a:extLst>
                <a:ext uri="{FF2B5EF4-FFF2-40B4-BE49-F238E27FC236}">
                  <a16:creationId xmlns:a16="http://schemas.microsoft.com/office/drawing/2014/main" id="{220A7DBA-1ACB-4B1A-BAF1-571225A25DFF}"/>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47" name="Slide Number Placeholder 2">
            <a:extLst>
              <a:ext uri="{FF2B5EF4-FFF2-40B4-BE49-F238E27FC236}">
                <a16:creationId xmlns:a16="http://schemas.microsoft.com/office/drawing/2014/main" id="{EBFDA85C-40B0-49C2-9BDF-BEA6EC570C7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63</a:t>
            </a:fld>
            <a:endParaRPr lang="en-AU">
              <a:solidFill>
                <a:schemeClr val="bg1"/>
              </a:solidFill>
            </a:endParaRPr>
          </a:p>
        </p:txBody>
      </p:sp>
      <p:pic>
        <p:nvPicPr>
          <p:cNvPr id="7" name="Picture 6" descr="A close up of a map&#10;&#10;Description automatically generated">
            <a:extLst>
              <a:ext uri="{FF2B5EF4-FFF2-40B4-BE49-F238E27FC236}">
                <a16:creationId xmlns:a16="http://schemas.microsoft.com/office/drawing/2014/main" id="{076C8413-7999-4812-95F6-35D9D4C6E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02" y="625505"/>
            <a:ext cx="8052816" cy="5461153"/>
          </a:xfrm>
          <a:prstGeom prst="rect">
            <a:avLst/>
          </a:prstGeom>
        </p:spPr>
      </p:pic>
      <p:sp>
        <p:nvSpPr>
          <p:cNvPr id="8" name="Rectangle 7">
            <a:extLst>
              <a:ext uri="{FF2B5EF4-FFF2-40B4-BE49-F238E27FC236}">
                <a16:creationId xmlns:a16="http://schemas.microsoft.com/office/drawing/2014/main" id="{D2DA58F7-40AF-454D-A1AD-461836525452}"/>
              </a:ext>
            </a:extLst>
          </p:cNvPr>
          <p:cNvSpPr/>
          <p:nvPr/>
        </p:nvSpPr>
        <p:spPr>
          <a:xfrm>
            <a:off x="6979023" y="6076245"/>
            <a:ext cx="1806388" cy="184666"/>
          </a:xfrm>
          <a:prstGeom prst="rect">
            <a:avLst/>
          </a:prstGeom>
        </p:spPr>
        <p:txBody>
          <a:bodyPr wrap="square">
            <a:spAutoFit/>
          </a:bodyPr>
          <a:lstStyle/>
          <a:p>
            <a:r>
              <a:rPr lang="en-AU" sz="600">
                <a:solidFill>
                  <a:schemeClr val="bg1"/>
                </a:solidFill>
              </a:rPr>
              <a:t>https://</a:t>
            </a:r>
            <a:r>
              <a:rPr lang="en-AU" sz="600" err="1">
                <a:solidFill>
                  <a:schemeClr val="bg1"/>
                </a:solidFill>
              </a:rPr>
              <a:t>en.wikipedia.org</a:t>
            </a:r>
            <a:r>
              <a:rPr lang="en-AU" sz="600">
                <a:solidFill>
                  <a:schemeClr val="bg1"/>
                </a:solidFill>
              </a:rPr>
              <a:t>/wiki/</a:t>
            </a:r>
            <a:r>
              <a:rPr lang="en-AU" sz="600" err="1">
                <a:solidFill>
                  <a:schemeClr val="bg1"/>
                </a:solidFill>
              </a:rPr>
              <a:t>Circulatory_system</a:t>
            </a:r>
            <a:endParaRPr lang="en-AU" sz="600">
              <a:solidFill>
                <a:schemeClr val="bg1"/>
              </a:solidFill>
            </a:endParaRPr>
          </a:p>
        </p:txBody>
      </p:sp>
      <p:sp>
        <p:nvSpPr>
          <p:cNvPr id="39" name="Footer Placeholder 1">
            <a:extLst>
              <a:ext uri="{FF2B5EF4-FFF2-40B4-BE49-F238E27FC236}">
                <a16:creationId xmlns:a16="http://schemas.microsoft.com/office/drawing/2014/main" id="{07A9CBF9-2130-40BD-BEBB-0C233A85DF8E}"/>
              </a:ext>
            </a:extLst>
          </p:cNvPr>
          <p:cNvSpPr txBox="1">
            <a:spLocks/>
          </p:cNvSpPr>
          <p:nvPr/>
        </p:nvSpPr>
        <p:spPr>
          <a:xfrm>
            <a:off x="3124200" y="6356354"/>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900">
                <a:solidFill>
                  <a:schemeClr val="bg1"/>
                </a:solidFill>
              </a:rPr>
              <a:t>©PE STUDIES RESOURCES</a:t>
            </a:r>
          </a:p>
        </p:txBody>
      </p:sp>
      <p:sp>
        <p:nvSpPr>
          <p:cNvPr id="10" name="TextBox 9">
            <a:extLst>
              <a:ext uri="{FF2B5EF4-FFF2-40B4-BE49-F238E27FC236}">
                <a16:creationId xmlns:a16="http://schemas.microsoft.com/office/drawing/2014/main" id="{C506F80B-1651-1640-8159-5866F9B2A16B}"/>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286638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6873" y="577755"/>
            <a:ext cx="4560959" cy="5849211"/>
          </a:xfrm>
          <a:ln/>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0" indent="0">
              <a:lnSpc>
                <a:spcPct val="110000"/>
              </a:lnSpc>
              <a:buNone/>
            </a:pPr>
            <a:endParaRPr lang="en-AU" sz="1900" dirty="0">
              <a:solidFill>
                <a:schemeClr val="bg1"/>
              </a:solidFill>
            </a:endParaRPr>
          </a:p>
          <a:p>
            <a:pPr marL="0" indent="0">
              <a:lnSpc>
                <a:spcPct val="110000"/>
              </a:lnSpc>
              <a:buNone/>
            </a:pPr>
            <a:endParaRPr lang="en-AU" sz="1200" dirty="0">
              <a:solidFill>
                <a:schemeClr val="bg1"/>
              </a:solidFill>
            </a:endParaRPr>
          </a:p>
          <a:p>
            <a:pPr marL="0" indent="0">
              <a:lnSpc>
                <a:spcPct val="120000"/>
              </a:lnSpc>
              <a:buNone/>
            </a:pPr>
            <a:r>
              <a:rPr lang="en-AU" sz="1900" dirty="0">
                <a:solidFill>
                  <a:schemeClr val="bg1"/>
                </a:solidFill>
              </a:rPr>
              <a:t>Responsible for carrying blood from the heart, taking it to different parts of the body and then returning it to the heart.</a:t>
            </a:r>
          </a:p>
          <a:p>
            <a:pPr marL="450056" lvl="2" indent="0">
              <a:lnSpc>
                <a:spcPct val="120000"/>
              </a:lnSpc>
              <a:buNone/>
            </a:pPr>
            <a:endParaRPr lang="en-GB" sz="1000" dirty="0">
              <a:solidFill>
                <a:schemeClr val="bg1"/>
              </a:solidFill>
            </a:endParaRPr>
          </a:p>
          <a:p>
            <a:pPr marL="0" indent="0">
              <a:lnSpc>
                <a:spcPct val="120000"/>
              </a:lnSpc>
              <a:buNone/>
            </a:pPr>
            <a:r>
              <a:rPr lang="en-AU" sz="1900" b="1" dirty="0">
                <a:solidFill>
                  <a:srgbClr val="0070C0"/>
                </a:solidFill>
              </a:rPr>
              <a:t>ARTERIES:</a:t>
            </a:r>
            <a:endParaRPr lang="en-AU" sz="1900" dirty="0">
              <a:solidFill>
                <a:srgbClr val="0070C0"/>
              </a:solidFill>
            </a:endParaRPr>
          </a:p>
          <a:p>
            <a:pPr>
              <a:lnSpc>
                <a:spcPct val="120000"/>
              </a:lnSpc>
            </a:pPr>
            <a:r>
              <a:rPr lang="en-AU" sz="1900" dirty="0">
                <a:solidFill>
                  <a:schemeClr val="bg1"/>
                </a:solidFill>
              </a:rPr>
              <a:t>Carry blood </a:t>
            </a:r>
            <a:r>
              <a:rPr lang="en-AU" sz="1900" b="1" u="sng" dirty="0">
                <a:solidFill>
                  <a:schemeClr val="bg1"/>
                </a:solidFill>
              </a:rPr>
              <a:t>away</a:t>
            </a:r>
            <a:r>
              <a:rPr lang="en-AU" sz="1900" dirty="0">
                <a:solidFill>
                  <a:schemeClr val="bg1"/>
                </a:solidFill>
              </a:rPr>
              <a:t> from the heart </a:t>
            </a:r>
          </a:p>
          <a:p>
            <a:pPr>
              <a:lnSpc>
                <a:spcPct val="120000"/>
              </a:lnSpc>
            </a:pPr>
            <a:r>
              <a:rPr lang="en-AU" sz="1900" dirty="0">
                <a:solidFill>
                  <a:schemeClr val="bg1"/>
                </a:solidFill>
              </a:rPr>
              <a:t>Blood is pushed through the arteries caused by contractions of the heart</a:t>
            </a:r>
          </a:p>
          <a:p>
            <a:pPr>
              <a:lnSpc>
                <a:spcPct val="120000"/>
              </a:lnSpc>
            </a:pPr>
            <a:r>
              <a:rPr lang="en-AU" sz="1900" dirty="0">
                <a:solidFill>
                  <a:schemeClr val="bg1"/>
                </a:solidFill>
              </a:rPr>
              <a:t>Flow or surge of blood through the arteries with each heart beat can be felt near the surface of the skin – this is referred to as the PULSE</a:t>
            </a:r>
          </a:p>
          <a:p>
            <a:pPr marL="0" indent="0">
              <a:lnSpc>
                <a:spcPct val="120000"/>
              </a:lnSpc>
              <a:buNone/>
            </a:pPr>
            <a:endParaRPr lang="en-AU" sz="1000" b="1" dirty="0">
              <a:solidFill>
                <a:srgbClr val="0070C0"/>
              </a:solidFill>
            </a:endParaRPr>
          </a:p>
          <a:p>
            <a:pPr marL="0" indent="0">
              <a:lnSpc>
                <a:spcPct val="120000"/>
              </a:lnSpc>
              <a:buNone/>
            </a:pPr>
            <a:r>
              <a:rPr lang="en-AU" sz="1900" b="1" dirty="0">
                <a:solidFill>
                  <a:srgbClr val="0070C0"/>
                </a:solidFill>
              </a:rPr>
              <a:t>VEINS: </a:t>
            </a:r>
          </a:p>
          <a:p>
            <a:pPr>
              <a:lnSpc>
                <a:spcPct val="120000"/>
              </a:lnSpc>
            </a:pPr>
            <a:r>
              <a:rPr lang="en-AU" sz="1900" dirty="0">
                <a:solidFill>
                  <a:schemeClr val="bg1"/>
                </a:solidFill>
              </a:rPr>
              <a:t>Carry blood </a:t>
            </a:r>
            <a:r>
              <a:rPr lang="en-AU" sz="1900" b="1" u="sng" dirty="0">
                <a:solidFill>
                  <a:schemeClr val="bg1"/>
                </a:solidFill>
              </a:rPr>
              <a:t>towards</a:t>
            </a:r>
            <a:r>
              <a:rPr lang="en-AU" sz="1900" dirty="0">
                <a:solidFill>
                  <a:schemeClr val="bg1"/>
                </a:solidFill>
              </a:rPr>
              <a:t> the heart</a:t>
            </a:r>
          </a:p>
          <a:p>
            <a:pPr>
              <a:lnSpc>
                <a:spcPct val="120000"/>
              </a:lnSpc>
            </a:pPr>
            <a:r>
              <a:rPr lang="en-AU" sz="1900" dirty="0">
                <a:solidFill>
                  <a:schemeClr val="bg1"/>
                </a:solidFill>
              </a:rPr>
              <a:t>Valves which allow the return of blood to the heart, but prevent the back flow of blood</a:t>
            </a:r>
          </a:p>
          <a:p>
            <a:pPr lvl="3">
              <a:lnSpc>
                <a:spcPct val="120000"/>
              </a:lnSpc>
              <a:buNone/>
            </a:pPr>
            <a:endParaRPr lang="en-AU" sz="1000" dirty="0">
              <a:solidFill>
                <a:schemeClr val="bg1"/>
              </a:solidFill>
            </a:endParaRPr>
          </a:p>
          <a:p>
            <a:pPr marL="0" indent="0">
              <a:lnSpc>
                <a:spcPct val="120000"/>
              </a:lnSpc>
              <a:buNone/>
            </a:pPr>
            <a:r>
              <a:rPr lang="en-AU" sz="1900" b="1" dirty="0">
                <a:solidFill>
                  <a:srgbClr val="0070C0"/>
                </a:solidFill>
              </a:rPr>
              <a:t>CAPILLARIES:</a:t>
            </a:r>
          </a:p>
          <a:p>
            <a:pPr>
              <a:lnSpc>
                <a:spcPct val="120000"/>
              </a:lnSpc>
            </a:pPr>
            <a:r>
              <a:rPr lang="en-US" sz="1900" dirty="0">
                <a:solidFill>
                  <a:schemeClr val="bg1"/>
                </a:solidFill>
              </a:rPr>
              <a:t>Tiny blood vessel which reach every cell of the body</a:t>
            </a:r>
            <a:endParaRPr lang="en-AU" sz="1900" dirty="0">
              <a:solidFill>
                <a:schemeClr val="bg1"/>
              </a:solidFill>
            </a:endParaRPr>
          </a:p>
          <a:p>
            <a:pPr>
              <a:lnSpc>
                <a:spcPct val="120000"/>
              </a:lnSpc>
            </a:pPr>
            <a:r>
              <a:rPr lang="en-AU" sz="1900" dirty="0">
                <a:solidFill>
                  <a:schemeClr val="bg1"/>
                </a:solidFill>
              </a:rPr>
              <a:t>Allow the passing of oxygen to tissues and removal of carbon dioxide</a:t>
            </a:r>
          </a:p>
          <a:p>
            <a:pPr>
              <a:lnSpc>
                <a:spcPct val="120000"/>
              </a:lnSpc>
            </a:pPr>
            <a:r>
              <a:rPr lang="en-AU" sz="1900" dirty="0">
                <a:solidFill>
                  <a:schemeClr val="bg1"/>
                </a:solidFill>
              </a:rPr>
              <a:t>Connect arteries and veins</a:t>
            </a:r>
          </a:p>
          <a:p>
            <a:pPr>
              <a:buNone/>
            </a:pPr>
            <a:endParaRPr lang="en-AU" sz="1238" dirty="0">
              <a:solidFill>
                <a:schemeClr val="bg1"/>
              </a:solidFill>
            </a:endParaRPr>
          </a:p>
        </p:txBody>
      </p:sp>
      <p:sp>
        <p:nvSpPr>
          <p:cNvPr id="15" name="Rectangle 14">
            <a:extLst>
              <a:ext uri="{FF2B5EF4-FFF2-40B4-BE49-F238E27FC236}">
                <a16:creationId xmlns:a16="http://schemas.microsoft.com/office/drawing/2014/main" id="{E725F46B-3936-4049-9214-6BFDBDFE6ACB}"/>
              </a:ext>
            </a:extLst>
          </p:cNvPr>
          <p:cNvSpPr/>
          <p:nvPr/>
        </p:nvSpPr>
        <p:spPr>
          <a:xfrm>
            <a:off x="1656530" y="6649313"/>
            <a:ext cx="1200970" cy="144335"/>
          </a:xfrm>
          <a:prstGeom prst="rect">
            <a:avLst/>
          </a:prstGeom>
        </p:spPr>
        <p:txBody>
          <a:bodyPr wrap="none">
            <a:spAutoFit/>
          </a:bodyPr>
          <a:lstStyle/>
          <a:p>
            <a:r>
              <a:rPr lang="en-AU" sz="338">
                <a:solidFill>
                  <a:schemeClr val="bg1"/>
                </a:solidFill>
              </a:rPr>
              <a:t>https://pixabay.com/en/health-science-circulation-41514/</a:t>
            </a:r>
          </a:p>
        </p:txBody>
      </p:sp>
      <p:sp>
        <p:nvSpPr>
          <p:cNvPr id="11" name="Slide Number Placeholder 2">
            <a:extLst>
              <a:ext uri="{FF2B5EF4-FFF2-40B4-BE49-F238E27FC236}">
                <a16:creationId xmlns:a16="http://schemas.microsoft.com/office/drawing/2014/main" id="{007BC0A1-0A9A-42DB-A195-4F47486644EC}"/>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64</a:t>
            </a:fld>
            <a:endParaRPr lang="en-AU">
              <a:solidFill>
                <a:schemeClr val="bg1"/>
              </a:solidFill>
            </a:endParaRPr>
          </a:p>
        </p:txBody>
      </p:sp>
      <p:grpSp>
        <p:nvGrpSpPr>
          <p:cNvPr id="12" name="Group 11">
            <a:extLst>
              <a:ext uri="{FF2B5EF4-FFF2-40B4-BE49-F238E27FC236}">
                <a16:creationId xmlns:a16="http://schemas.microsoft.com/office/drawing/2014/main" id="{A9289652-9BEF-450E-8444-B244BCF255F3}"/>
              </a:ext>
            </a:extLst>
          </p:cNvPr>
          <p:cNvGrpSpPr/>
          <p:nvPr/>
        </p:nvGrpSpPr>
        <p:grpSpPr>
          <a:xfrm>
            <a:off x="142875" y="6250498"/>
            <a:ext cx="628650" cy="470983"/>
            <a:chOff x="1452530" y="6019046"/>
            <a:chExt cx="838200" cy="627976"/>
          </a:xfrm>
        </p:grpSpPr>
        <p:pic>
          <p:nvPicPr>
            <p:cNvPr id="16" name="Picture 2" descr="C:\Program Files\Microsoft Office\MEDIA\CAGCAT10\j0185604.wmf">
              <a:hlinkClick r:id="rId2" action="ppaction://hlinksldjump"/>
              <a:extLst>
                <a:ext uri="{FF2B5EF4-FFF2-40B4-BE49-F238E27FC236}">
                  <a16:creationId xmlns:a16="http://schemas.microsoft.com/office/drawing/2014/main" id="{BCBD1CD7-C9C6-4F6C-B51F-3F6CFB54C01D}"/>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7" name="TextBox 16">
              <a:hlinkClick r:id="rId2" action="ppaction://hlinksldjump"/>
              <a:extLst>
                <a:ext uri="{FF2B5EF4-FFF2-40B4-BE49-F238E27FC236}">
                  <a16:creationId xmlns:a16="http://schemas.microsoft.com/office/drawing/2014/main" id="{ADDC2EAF-999F-4E49-80AC-0403E70FF6C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6" name="Picture 5">
            <a:extLst>
              <a:ext uri="{FF2B5EF4-FFF2-40B4-BE49-F238E27FC236}">
                <a16:creationId xmlns:a16="http://schemas.microsoft.com/office/drawing/2014/main" id="{AEF123AF-CBB7-4263-9CD3-C28145778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8499"/>
            <a:ext cx="4406873" cy="6122982"/>
          </a:xfrm>
          <a:prstGeom prst="rect">
            <a:avLst/>
          </a:prstGeom>
        </p:spPr>
      </p:pic>
      <p:sp>
        <p:nvSpPr>
          <p:cNvPr id="2" name="Footer Placeholder 1">
            <a:extLst>
              <a:ext uri="{FF2B5EF4-FFF2-40B4-BE49-F238E27FC236}">
                <a16:creationId xmlns:a16="http://schemas.microsoft.com/office/drawing/2014/main" id="{8464BDE4-51D7-4EF1-A5C8-E1A7BE6971BA}"/>
              </a:ext>
            </a:extLst>
          </p:cNvPr>
          <p:cNvSpPr>
            <a:spLocks noGrp="1"/>
          </p:cNvSpPr>
          <p:nvPr>
            <p:ph type="ftr" sz="quarter" idx="11"/>
          </p:nvPr>
        </p:nvSpPr>
        <p:spPr>
          <a:xfrm>
            <a:off x="3167803" y="6426967"/>
            <a:ext cx="2895600" cy="365125"/>
          </a:xfrm>
        </p:spPr>
        <p:txBody>
          <a:bodyPr/>
          <a:lstStyle/>
          <a:p>
            <a:r>
              <a:rPr lang="en-AU" sz="900">
                <a:solidFill>
                  <a:schemeClr val="bg1"/>
                </a:solidFill>
              </a:rPr>
              <a:t>©PE STUDIES RESOURCES</a:t>
            </a:r>
          </a:p>
        </p:txBody>
      </p:sp>
      <p:sp>
        <p:nvSpPr>
          <p:cNvPr id="13" name="TextBox 12">
            <a:extLst>
              <a:ext uri="{FF2B5EF4-FFF2-40B4-BE49-F238E27FC236}">
                <a16:creationId xmlns:a16="http://schemas.microsoft.com/office/drawing/2014/main" id="{FF00FED1-A30B-5F44-B63C-D736D9E703EA}"/>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
        <p:nvSpPr>
          <p:cNvPr id="14" name="Rectangle 13">
            <a:extLst>
              <a:ext uri="{FF2B5EF4-FFF2-40B4-BE49-F238E27FC236}">
                <a16:creationId xmlns:a16="http://schemas.microsoft.com/office/drawing/2014/main" id="{10BC68E9-4FA2-7346-A720-2360A5DE6C2B}"/>
              </a:ext>
            </a:extLst>
          </p:cNvPr>
          <p:cNvSpPr/>
          <p:nvPr/>
        </p:nvSpPr>
        <p:spPr>
          <a:xfrm>
            <a:off x="4442733" y="607464"/>
            <a:ext cx="1725280" cy="369332"/>
          </a:xfrm>
          <a:prstGeom prst="rect">
            <a:avLst/>
          </a:prstGeom>
          <a:solidFill>
            <a:srgbClr val="FF0000"/>
          </a:solidFill>
          <a:ln>
            <a:solidFill>
              <a:schemeClr val="bg1"/>
            </a:solidFill>
          </a:ln>
        </p:spPr>
        <p:txBody>
          <a:bodyPr wrap="none">
            <a:spAutoFit/>
          </a:bodyPr>
          <a:lstStyle/>
          <a:p>
            <a:pPr marL="32147"/>
            <a:r>
              <a:rPr lang="en-US" b="1"/>
              <a:t>2. Blood vessels</a:t>
            </a:r>
          </a:p>
        </p:txBody>
      </p:sp>
    </p:spTree>
    <p:extLst>
      <p:ext uri="{BB962C8B-B14F-4D97-AF65-F5344CB8AC3E}">
        <p14:creationId xmlns:p14="http://schemas.microsoft.com/office/powerpoint/2010/main" val="334947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885E4DBD-AB18-439E-A175-546474C7063E}"/>
              </a:ext>
            </a:extLst>
          </p:cNvPr>
          <p:cNvGraphicFramePr>
            <a:graphicFrameLocks noGrp="1"/>
          </p:cNvGraphicFramePr>
          <p:nvPr>
            <p:extLst>
              <p:ext uri="{D42A27DB-BD31-4B8C-83A1-F6EECF244321}">
                <p14:modId xmlns:p14="http://schemas.microsoft.com/office/powerpoint/2010/main" val="21834252"/>
              </p:ext>
            </p:extLst>
          </p:nvPr>
        </p:nvGraphicFramePr>
        <p:xfrm>
          <a:off x="257176" y="1008555"/>
          <a:ext cx="8429622" cy="5114427"/>
        </p:xfrm>
        <a:graphic>
          <a:graphicData uri="http://schemas.openxmlformats.org/drawingml/2006/table">
            <a:tbl>
              <a:tblPr firstRow="1" bandRow="1">
                <a:tableStyleId>{5C22544A-7EE6-4342-B048-85BDC9FD1C3A}</a:tableStyleId>
              </a:tblPr>
              <a:tblGrid>
                <a:gridCol w="1596675">
                  <a:extLst>
                    <a:ext uri="{9D8B030D-6E8A-4147-A177-3AD203B41FA5}">
                      <a16:colId xmlns:a16="http://schemas.microsoft.com/office/drawing/2014/main" val="20000"/>
                    </a:ext>
                  </a:extLst>
                </a:gridCol>
                <a:gridCol w="2485079">
                  <a:extLst>
                    <a:ext uri="{9D8B030D-6E8A-4147-A177-3AD203B41FA5}">
                      <a16:colId xmlns:a16="http://schemas.microsoft.com/office/drawing/2014/main" val="20001"/>
                    </a:ext>
                  </a:extLst>
                </a:gridCol>
                <a:gridCol w="2240465">
                  <a:extLst>
                    <a:ext uri="{9D8B030D-6E8A-4147-A177-3AD203B41FA5}">
                      <a16:colId xmlns:a16="http://schemas.microsoft.com/office/drawing/2014/main" val="20002"/>
                    </a:ext>
                  </a:extLst>
                </a:gridCol>
                <a:gridCol w="2107403">
                  <a:extLst>
                    <a:ext uri="{9D8B030D-6E8A-4147-A177-3AD203B41FA5}">
                      <a16:colId xmlns:a16="http://schemas.microsoft.com/office/drawing/2014/main" val="602792807"/>
                    </a:ext>
                  </a:extLst>
                </a:gridCol>
              </a:tblGrid>
              <a:tr h="333925">
                <a:tc>
                  <a:txBody>
                    <a:bodyPr/>
                    <a:lstStyle/>
                    <a:p>
                      <a:pPr algn="ctr"/>
                      <a:endParaRPr lang="en-US" sz="900">
                        <a:solidFill>
                          <a:schemeClr val="tx1"/>
                        </a:solidFill>
                      </a:endParaRPr>
                    </a:p>
                  </a:txBody>
                  <a:tcPr marL="51435" marR="51435" marT="25718" marB="25718">
                    <a:solidFill>
                      <a:schemeClr val="bg1">
                        <a:lumMod val="50000"/>
                        <a:lumOff val="50000"/>
                      </a:schemeClr>
                    </a:solidFill>
                  </a:tcPr>
                </a:tc>
                <a:tc>
                  <a:txBody>
                    <a:bodyPr/>
                    <a:lstStyle/>
                    <a:p>
                      <a:pPr algn="ctr"/>
                      <a:r>
                        <a:rPr lang="en-GB" sz="2000">
                          <a:solidFill>
                            <a:schemeClr val="tx1"/>
                          </a:solidFill>
                        </a:rPr>
                        <a:t>FUNCTION</a:t>
                      </a:r>
                      <a:endParaRPr lang="en-US" sz="2000">
                        <a:solidFill>
                          <a:schemeClr val="tx1"/>
                        </a:solidFill>
                      </a:endParaRPr>
                    </a:p>
                  </a:txBody>
                  <a:tcPr marL="51435" marR="51435" marT="25718" marB="25718" anchor="ctr">
                    <a:solidFill>
                      <a:schemeClr val="bg1">
                        <a:lumMod val="50000"/>
                        <a:lumOff val="50000"/>
                      </a:schemeClr>
                    </a:solidFill>
                  </a:tcPr>
                </a:tc>
                <a:tc>
                  <a:txBody>
                    <a:bodyPr/>
                    <a:lstStyle/>
                    <a:p>
                      <a:pPr algn="ctr"/>
                      <a:r>
                        <a:rPr lang="en-AU" sz="2000">
                          <a:solidFill>
                            <a:schemeClr val="tx1"/>
                          </a:solidFill>
                        </a:rPr>
                        <a:t>STRUCTURE</a:t>
                      </a:r>
                      <a:endParaRPr lang="en-US" sz="2000">
                        <a:solidFill>
                          <a:schemeClr val="tx1"/>
                        </a:solidFill>
                      </a:endParaRPr>
                    </a:p>
                  </a:txBody>
                  <a:tcPr marL="51435" marR="51435" marT="25718" marB="25718" anchor="ctr">
                    <a:solidFill>
                      <a:schemeClr val="bg1">
                        <a:lumMod val="50000"/>
                        <a:lumOff val="50000"/>
                      </a:schemeClr>
                    </a:solidFill>
                  </a:tcPr>
                </a:tc>
                <a:tc>
                  <a:txBody>
                    <a:bodyPr/>
                    <a:lstStyle/>
                    <a:p>
                      <a:pPr algn="ctr"/>
                      <a:endParaRPr lang="en-US" sz="900">
                        <a:solidFill>
                          <a:schemeClr val="tx1"/>
                        </a:solidFill>
                      </a:endParaRPr>
                    </a:p>
                  </a:txBody>
                  <a:tcPr marL="51435" marR="51435" marT="25718" marB="25718" anchor="ctr">
                    <a:solidFill>
                      <a:schemeClr val="bg1">
                        <a:lumMod val="50000"/>
                        <a:lumOff val="50000"/>
                      </a:schemeClr>
                    </a:solidFill>
                  </a:tcPr>
                </a:tc>
                <a:extLst>
                  <a:ext uri="{0D108BD9-81ED-4DB2-BD59-A6C34878D82A}">
                    <a16:rowId xmlns:a16="http://schemas.microsoft.com/office/drawing/2014/main" val="10000"/>
                  </a:ext>
                </a:extLst>
              </a:tr>
              <a:tr h="1654808">
                <a:tc>
                  <a:txBody>
                    <a:bodyPr/>
                    <a:lstStyle/>
                    <a:p>
                      <a:pPr algn="ctr"/>
                      <a:r>
                        <a:rPr lang="en-AU" sz="2000" b="1"/>
                        <a:t>ARTERIES </a:t>
                      </a:r>
                      <a:endParaRPr lang="en-GB" sz="2000" b="1"/>
                    </a:p>
                  </a:txBody>
                  <a:tcPr marL="51435" marR="51435" marT="25718" marB="25718" anchor="ctr">
                    <a:solidFill>
                      <a:srgbClr val="FF000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Carry blood </a:t>
                      </a:r>
                      <a:r>
                        <a:rPr kumimoji="0" lang="en-AU" sz="1600" b="1" i="0" u="sng" strike="noStrike" kern="1200" cap="none" spc="0" normalizeH="0" baseline="0" noProof="0">
                          <a:ln>
                            <a:noFill/>
                          </a:ln>
                          <a:solidFill>
                            <a:prstClr val="black"/>
                          </a:solidFill>
                          <a:effectLst/>
                          <a:uLnTx/>
                          <a:uFillTx/>
                          <a:latin typeface="+mn-lt"/>
                          <a:ea typeface="+mn-ea"/>
                          <a:cs typeface="+mn-cs"/>
                        </a:rPr>
                        <a:t>away</a:t>
                      </a:r>
                      <a:r>
                        <a:rPr kumimoji="0" lang="en-AU" sz="1600" b="0" i="0" u="none" strike="noStrike" kern="1200" cap="none" spc="0" normalizeH="0" baseline="0" noProof="0">
                          <a:ln>
                            <a:noFill/>
                          </a:ln>
                          <a:solidFill>
                            <a:prstClr val="black"/>
                          </a:solidFill>
                          <a:effectLst/>
                          <a:uLnTx/>
                          <a:uFillTx/>
                          <a:latin typeface="+mn-lt"/>
                          <a:ea typeface="+mn-ea"/>
                          <a:cs typeface="+mn-cs"/>
                        </a:rPr>
                        <a:t> from the heart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Blood (with the exception of the pulmonary arteries of the heart) is </a:t>
                      </a:r>
                      <a:r>
                        <a:rPr kumimoji="0" lang="en-AU" sz="1600" b="1" i="0" u="sng" strike="noStrike" kern="1200" cap="none" spc="0" normalizeH="0" baseline="0" noProof="0">
                          <a:ln>
                            <a:noFill/>
                          </a:ln>
                          <a:solidFill>
                            <a:prstClr val="black"/>
                          </a:solidFill>
                          <a:effectLst/>
                          <a:uLnTx/>
                          <a:uFillTx/>
                          <a:latin typeface="+mn-lt"/>
                          <a:ea typeface="+mn-ea"/>
                          <a:cs typeface="+mn-cs"/>
                        </a:rPr>
                        <a:t>oxygenated</a:t>
                      </a:r>
                    </a:p>
                  </a:txBody>
                  <a:tcPr marL="51435" marR="51435" marT="25718" marB="25718">
                    <a:solidFill>
                      <a:srgbClr val="FF000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Thick, muscular 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No valves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Blood under high BP</a:t>
                      </a:r>
                    </a:p>
                  </a:txBody>
                  <a:tcPr marL="51435" marR="51435" marT="25718" marB="25718">
                    <a:solidFill>
                      <a:srgbClr val="FF0000"/>
                    </a:solidFill>
                  </a:tcPr>
                </a:tc>
                <a:tc>
                  <a:txBody>
                    <a:bodyPr/>
                    <a:lstStyle/>
                    <a:p>
                      <a:pPr algn="ctr"/>
                      <a:endParaRPr lang="en-US" sz="800"/>
                    </a:p>
                  </a:txBody>
                  <a:tcPr marL="51435" marR="51435" marT="25718" marB="25718">
                    <a:solidFill>
                      <a:srgbClr val="FF0000"/>
                    </a:solidFill>
                  </a:tcPr>
                </a:tc>
                <a:extLst>
                  <a:ext uri="{0D108BD9-81ED-4DB2-BD59-A6C34878D82A}">
                    <a16:rowId xmlns:a16="http://schemas.microsoft.com/office/drawing/2014/main" val="10001"/>
                  </a:ext>
                </a:extLst>
              </a:tr>
              <a:tr h="1614847">
                <a:tc>
                  <a:txBody>
                    <a:bodyPr/>
                    <a:lstStyle/>
                    <a:p>
                      <a:pPr algn="ctr"/>
                      <a:r>
                        <a:rPr lang="en-GB" sz="2000" b="1"/>
                        <a:t>V</a:t>
                      </a:r>
                      <a:r>
                        <a:rPr lang="en-AU" sz="2000" b="1"/>
                        <a:t>EINS</a:t>
                      </a:r>
                    </a:p>
                  </a:txBody>
                  <a:tcPr marL="51435" marR="51435" marT="25718" marB="25718" anchor="ctr">
                    <a:solidFill>
                      <a:srgbClr val="00B0F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Carry blood </a:t>
                      </a:r>
                      <a:r>
                        <a:rPr kumimoji="0" lang="en-AU" sz="1600" b="1" i="0" u="sng" strike="noStrike" kern="1200" cap="none" spc="0" normalizeH="0" baseline="0" noProof="0">
                          <a:ln>
                            <a:noFill/>
                          </a:ln>
                          <a:solidFill>
                            <a:prstClr val="black"/>
                          </a:solidFill>
                          <a:effectLst/>
                          <a:uLnTx/>
                          <a:uFillTx/>
                          <a:latin typeface="+mn-lt"/>
                          <a:ea typeface="+mn-ea"/>
                          <a:cs typeface="+mn-cs"/>
                        </a:rPr>
                        <a:t>toward</a:t>
                      </a:r>
                      <a:r>
                        <a:rPr kumimoji="0" lang="en-AU" sz="1600" b="0" i="0" u="none" strike="noStrike" kern="1200" cap="none" spc="0" normalizeH="0" baseline="0" noProof="0">
                          <a:ln>
                            <a:noFill/>
                          </a:ln>
                          <a:solidFill>
                            <a:prstClr val="black"/>
                          </a:solidFill>
                          <a:effectLst/>
                          <a:uLnTx/>
                          <a:uFillTx/>
                          <a:latin typeface="+mn-lt"/>
                          <a:ea typeface="+mn-ea"/>
                          <a:cs typeface="+mn-cs"/>
                        </a:rPr>
                        <a:t> the heart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Blood (with the exception of the pulmonary veins) is      </a:t>
                      </a:r>
                      <a:r>
                        <a:rPr kumimoji="0" lang="en-AU" sz="1600" b="1" i="0" u="sng" strike="noStrike" kern="1200" cap="none" spc="0" normalizeH="0" baseline="0" noProof="0">
                          <a:ln>
                            <a:noFill/>
                          </a:ln>
                          <a:solidFill>
                            <a:prstClr val="black"/>
                          </a:solidFill>
                          <a:effectLst/>
                          <a:uLnTx/>
                          <a:uFillTx/>
                          <a:latin typeface="+mn-lt"/>
                          <a:ea typeface="+mn-ea"/>
                          <a:cs typeface="+mn-cs"/>
                        </a:rPr>
                        <a:t>de-oxygenated</a:t>
                      </a:r>
                      <a:r>
                        <a:rPr kumimoji="0" lang="en-AU" sz="1600" b="0" i="0" u="sng" strike="noStrike" kern="1200" cap="none" spc="0" normalizeH="0" baseline="0" noProof="0">
                          <a:ln>
                            <a:noFill/>
                          </a:ln>
                          <a:solidFill>
                            <a:prstClr val="black"/>
                          </a:solidFill>
                          <a:effectLst/>
                          <a:uLnTx/>
                          <a:uFillTx/>
                          <a:latin typeface="+mn-lt"/>
                          <a:ea typeface="+mn-ea"/>
                          <a:cs typeface="+mn-cs"/>
                        </a:rPr>
                        <a:t> </a:t>
                      </a:r>
                    </a:p>
                  </a:txBody>
                  <a:tcPr marL="51435" marR="51435" marT="25718" marB="25718">
                    <a:solidFill>
                      <a:srgbClr val="00B0F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Thin, collapsible walls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Valves present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Blood under low BP</a:t>
                      </a:r>
                    </a:p>
                  </a:txBody>
                  <a:tcPr marL="51435" marR="51435" marT="25718" marB="25718">
                    <a:solidFill>
                      <a:srgbClr val="00B0F0"/>
                    </a:solidFill>
                  </a:tcPr>
                </a:tc>
                <a:tc>
                  <a:txBody>
                    <a:bodyPr/>
                    <a:lstStyle/>
                    <a:p>
                      <a:pPr algn="ctr"/>
                      <a:endParaRPr lang="en-US" sz="800"/>
                    </a:p>
                  </a:txBody>
                  <a:tcPr marL="51435" marR="51435" marT="25718" marB="25718">
                    <a:solidFill>
                      <a:srgbClr val="00B0F0"/>
                    </a:solidFill>
                  </a:tcPr>
                </a:tc>
                <a:extLst>
                  <a:ext uri="{0D108BD9-81ED-4DB2-BD59-A6C34878D82A}">
                    <a16:rowId xmlns:a16="http://schemas.microsoft.com/office/drawing/2014/main" val="10002"/>
                  </a:ext>
                </a:extLst>
              </a:tr>
              <a:tr h="1488536">
                <a:tc>
                  <a:txBody>
                    <a:bodyPr/>
                    <a:lstStyle/>
                    <a:p>
                      <a:pPr algn="ctr"/>
                      <a:r>
                        <a:rPr lang="en-GB" sz="2000" b="1"/>
                        <a:t>CAPILLARIES</a:t>
                      </a:r>
                      <a:endParaRPr lang="en-AU" sz="2000" b="1"/>
                    </a:p>
                  </a:txBody>
                  <a:tcPr marL="51435" marR="51435" marT="25718" marB="25718" anchor="ctr">
                    <a:solidFill>
                      <a:srgbClr val="FFFF0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a:solidFill>
                            <a:prstClr val="black"/>
                          </a:solidFill>
                        </a:rPr>
                        <a:t>Allow the passing (diffusion) of oxygen to tissues and removal of carbon dioxide</a:t>
                      </a:r>
                      <a:endParaRPr kumimoji="0" lang="en-AU" sz="1600" b="0" i="0" u="none" strike="noStrike" kern="1200" cap="none" spc="0" normalizeH="0" baseline="0" noProof="0">
                        <a:ln>
                          <a:noFill/>
                        </a:ln>
                        <a:solidFill>
                          <a:prstClr val="black"/>
                        </a:solidFill>
                        <a:effectLst/>
                        <a:uLnTx/>
                        <a:uFillTx/>
                        <a:latin typeface="+mn-lt"/>
                        <a:ea typeface="+mn-ea"/>
                        <a:cs typeface="+mn-cs"/>
                      </a:endParaRPr>
                    </a:p>
                  </a:txBody>
                  <a:tcPr marL="51435" marR="51435" marT="25718" marB="25718">
                    <a:solidFill>
                      <a:srgbClr val="FFFF00"/>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Very thin walls  -  only 1 cell thick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mn-lt"/>
                          <a:ea typeface="+mn-ea"/>
                          <a:cs typeface="+mn-cs"/>
                        </a:rPr>
                        <a:t>Branch from the arterioles and venules to form a network</a:t>
                      </a:r>
                    </a:p>
                  </a:txBody>
                  <a:tcPr marL="51435" marR="51435" marT="25718" marB="25718">
                    <a:solidFill>
                      <a:srgbClr val="FFFF00"/>
                    </a:solidFill>
                  </a:tcPr>
                </a:tc>
                <a:tc>
                  <a:txBody>
                    <a:bodyPr/>
                    <a:lstStyle/>
                    <a:p>
                      <a:pPr algn="ctr"/>
                      <a:endParaRPr lang="en-US" sz="800"/>
                    </a:p>
                  </a:txBody>
                  <a:tcPr marL="51435" marR="51435" marT="25718" marB="25718">
                    <a:solidFill>
                      <a:srgbClr val="FFFF00"/>
                    </a:solidFill>
                  </a:tcPr>
                </a:tc>
                <a:extLst>
                  <a:ext uri="{0D108BD9-81ED-4DB2-BD59-A6C34878D82A}">
                    <a16:rowId xmlns:a16="http://schemas.microsoft.com/office/drawing/2014/main" val="10003"/>
                  </a:ext>
                </a:extLst>
              </a:tr>
            </a:tbl>
          </a:graphicData>
        </a:graphic>
      </p:graphicFrame>
      <p:pic>
        <p:nvPicPr>
          <p:cNvPr id="14" name="Picture 13">
            <a:extLst>
              <a:ext uri="{FF2B5EF4-FFF2-40B4-BE49-F238E27FC236}">
                <a16:creationId xmlns:a16="http://schemas.microsoft.com/office/drawing/2014/main" id="{3DD05EFB-BF77-4873-AEFB-B885E629EB64}"/>
              </a:ext>
            </a:extLst>
          </p:cNvPr>
          <p:cNvPicPr/>
          <p:nvPr/>
        </p:nvPicPr>
        <p:blipFill rotWithShape="1">
          <a:blip r:embed="rId2"/>
          <a:srcRect l="14640" r="9384"/>
          <a:stretch/>
        </p:blipFill>
        <p:spPr>
          <a:xfrm>
            <a:off x="6553199" y="1368694"/>
            <a:ext cx="2133599" cy="1640343"/>
          </a:xfrm>
          <a:prstGeom prst="rect">
            <a:avLst/>
          </a:prstGeom>
        </p:spPr>
      </p:pic>
      <p:pic>
        <p:nvPicPr>
          <p:cNvPr id="15" name="Picture 14">
            <a:extLst>
              <a:ext uri="{FF2B5EF4-FFF2-40B4-BE49-F238E27FC236}">
                <a16:creationId xmlns:a16="http://schemas.microsoft.com/office/drawing/2014/main" id="{EBDFE9C3-DC84-49B6-BCFD-C7DC850C4DD1}"/>
              </a:ext>
            </a:extLst>
          </p:cNvPr>
          <p:cNvPicPr/>
          <p:nvPr/>
        </p:nvPicPr>
        <p:blipFill rotWithShape="1">
          <a:blip r:embed="rId3"/>
          <a:srcRect l="12547" r="5608"/>
          <a:stretch/>
        </p:blipFill>
        <p:spPr>
          <a:xfrm>
            <a:off x="6553199" y="3009042"/>
            <a:ext cx="2133599" cy="1614181"/>
          </a:xfrm>
          <a:prstGeom prst="rect">
            <a:avLst/>
          </a:prstGeom>
        </p:spPr>
      </p:pic>
      <p:pic>
        <p:nvPicPr>
          <p:cNvPr id="16" name="Picture 15">
            <a:extLst>
              <a:ext uri="{FF2B5EF4-FFF2-40B4-BE49-F238E27FC236}">
                <a16:creationId xmlns:a16="http://schemas.microsoft.com/office/drawing/2014/main" id="{7F22DC15-9927-4303-A484-27A93DAC1807}"/>
              </a:ext>
            </a:extLst>
          </p:cNvPr>
          <p:cNvPicPr/>
          <p:nvPr/>
        </p:nvPicPr>
        <p:blipFill rotWithShape="1">
          <a:blip r:embed="rId4"/>
          <a:srcRect l="17481" r="7002"/>
          <a:stretch/>
        </p:blipFill>
        <p:spPr>
          <a:xfrm>
            <a:off x="6553199" y="4623223"/>
            <a:ext cx="2133599" cy="1499259"/>
          </a:xfrm>
          <a:prstGeom prst="rect">
            <a:avLst/>
          </a:prstGeom>
        </p:spPr>
      </p:pic>
      <p:sp>
        <p:nvSpPr>
          <p:cNvPr id="17" name="Slide Number Placeholder 2">
            <a:extLst>
              <a:ext uri="{FF2B5EF4-FFF2-40B4-BE49-F238E27FC236}">
                <a16:creationId xmlns:a16="http://schemas.microsoft.com/office/drawing/2014/main" id="{A29CD2CA-1186-4CBA-8861-051BFCE9882E}"/>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65</a:t>
            </a:fld>
            <a:endParaRPr lang="en-AU">
              <a:solidFill>
                <a:schemeClr val="bg1"/>
              </a:solidFill>
            </a:endParaRPr>
          </a:p>
        </p:txBody>
      </p:sp>
      <p:grpSp>
        <p:nvGrpSpPr>
          <p:cNvPr id="18" name="Group 17">
            <a:extLst>
              <a:ext uri="{FF2B5EF4-FFF2-40B4-BE49-F238E27FC236}">
                <a16:creationId xmlns:a16="http://schemas.microsoft.com/office/drawing/2014/main" id="{A729A4DD-5121-4918-A743-367FAAF22D0E}"/>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5" action="ppaction://hlinksldjump"/>
              <a:extLst>
                <a:ext uri="{FF2B5EF4-FFF2-40B4-BE49-F238E27FC236}">
                  <a16:creationId xmlns:a16="http://schemas.microsoft.com/office/drawing/2014/main" id="{D1490DEE-474E-4417-A6F8-841ADD8D2646}"/>
                </a:ext>
              </a:extLst>
            </p:cNvPr>
            <p:cNvPicPr>
              <a:picLocks noChangeAspect="1" noChangeArrowheads="1"/>
            </p:cNvPicPr>
            <p:nvPr/>
          </p:nvPicPr>
          <p:blipFill>
            <a:blip r:embed="rId6" cstate="print"/>
            <a:srcRect/>
            <a:stretch>
              <a:fillRect/>
            </a:stretch>
          </p:blipFill>
          <p:spPr bwMode="auto">
            <a:xfrm>
              <a:off x="1604931" y="6019046"/>
              <a:ext cx="457501" cy="457955"/>
            </a:xfrm>
            <a:prstGeom prst="rect">
              <a:avLst/>
            </a:prstGeom>
            <a:noFill/>
          </p:spPr>
        </p:pic>
        <p:sp>
          <p:nvSpPr>
            <p:cNvPr id="20" name="TextBox 19">
              <a:hlinkClick r:id="rId5" action="ppaction://hlinksldjump"/>
              <a:extLst>
                <a:ext uri="{FF2B5EF4-FFF2-40B4-BE49-F238E27FC236}">
                  <a16:creationId xmlns:a16="http://schemas.microsoft.com/office/drawing/2014/main" id="{F41B9A9D-A63B-4F49-A0F5-36FCD1E2BD58}"/>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Footer Placeholder 1">
            <a:extLst>
              <a:ext uri="{FF2B5EF4-FFF2-40B4-BE49-F238E27FC236}">
                <a16:creationId xmlns:a16="http://schemas.microsoft.com/office/drawing/2014/main" id="{518028F3-8107-4D12-9651-C807234916C7}"/>
              </a:ext>
            </a:extLst>
          </p:cNvPr>
          <p:cNvSpPr>
            <a:spLocks noGrp="1"/>
          </p:cNvSpPr>
          <p:nvPr>
            <p:ph type="ftr" sz="quarter" idx="11"/>
          </p:nvPr>
        </p:nvSpPr>
        <p:spPr>
          <a:xfrm>
            <a:off x="3124200" y="6356356"/>
            <a:ext cx="2895600" cy="365125"/>
          </a:xfrm>
        </p:spPr>
        <p:txBody>
          <a:bodyPr/>
          <a:lstStyle/>
          <a:p>
            <a:r>
              <a:rPr lang="en-AU" sz="900">
                <a:solidFill>
                  <a:schemeClr val="bg1"/>
                </a:solidFill>
              </a:rPr>
              <a:t>©PE STUDIES RESOURCES</a:t>
            </a:r>
          </a:p>
        </p:txBody>
      </p:sp>
      <p:sp>
        <p:nvSpPr>
          <p:cNvPr id="12" name="TextBox 11">
            <a:extLst>
              <a:ext uri="{FF2B5EF4-FFF2-40B4-BE49-F238E27FC236}">
                <a16:creationId xmlns:a16="http://schemas.microsoft.com/office/drawing/2014/main" id="{F86D308C-3375-EE4F-9E4B-23149F7B700D}"/>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3032431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5B6EC4-7A6D-4BD0-BFD1-ABB0D8BDE4E1}"/>
              </a:ext>
            </a:extLst>
          </p:cNvPr>
          <p:cNvSpPr/>
          <p:nvPr/>
        </p:nvSpPr>
        <p:spPr>
          <a:xfrm>
            <a:off x="374153" y="1135865"/>
            <a:ext cx="8395693" cy="30835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90000"/>
              </a:lnSpc>
            </a:pPr>
            <a:endParaRPr lang="en-AU" sz="1125" b="1" dirty="0">
              <a:solidFill>
                <a:srgbClr val="0070C0"/>
              </a:solidFill>
            </a:endParaRPr>
          </a:p>
          <a:p>
            <a:pPr>
              <a:lnSpc>
                <a:spcPct val="90000"/>
              </a:lnSpc>
            </a:pPr>
            <a:endParaRPr lang="en-AU" sz="1125" b="1" dirty="0">
              <a:solidFill>
                <a:srgbClr val="0070C0"/>
              </a:solidFill>
            </a:endParaRPr>
          </a:p>
          <a:p>
            <a:pPr>
              <a:lnSpc>
                <a:spcPct val="90000"/>
              </a:lnSpc>
            </a:pPr>
            <a:endParaRPr lang="en-AU" sz="1125" b="1" dirty="0">
              <a:solidFill>
                <a:srgbClr val="0070C0"/>
              </a:solidFill>
            </a:endParaRPr>
          </a:p>
          <a:p>
            <a:pPr marL="192881" indent="-192881">
              <a:buFont typeface="Arial" panose="020B0604020202020204" pitchFamily="34" charset="0"/>
              <a:buChar char="•"/>
            </a:pPr>
            <a:r>
              <a:rPr lang="en-AU" dirty="0">
                <a:solidFill>
                  <a:schemeClr val="bg1"/>
                </a:solidFill>
              </a:rPr>
              <a:t>Fluid that is transported through the pumping action of the heart via the blood vessels, to every cell of the body</a:t>
            </a:r>
          </a:p>
          <a:p>
            <a:endParaRPr lang="en-AU" sz="1000" dirty="0">
              <a:solidFill>
                <a:schemeClr val="bg1"/>
              </a:solidFill>
            </a:endParaRPr>
          </a:p>
          <a:p>
            <a:pPr marL="192881" indent="-192881">
              <a:buFont typeface="Arial" panose="020B0604020202020204" pitchFamily="34" charset="0"/>
              <a:buChar char="•"/>
            </a:pPr>
            <a:r>
              <a:rPr lang="en-AU" dirty="0">
                <a:solidFill>
                  <a:schemeClr val="bg1"/>
                </a:solidFill>
              </a:rPr>
              <a:t>Adult human body contains between 5-7L of blood</a:t>
            </a:r>
          </a:p>
          <a:p>
            <a:endParaRPr lang="en-AU" sz="1000" dirty="0">
              <a:solidFill>
                <a:schemeClr val="bg1"/>
              </a:solidFill>
            </a:endParaRPr>
          </a:p>
          <a:p>
            <a:pPr marL="192881" indent="-192881">
              <a:buFont typeface="Arial" panose="020B0604020202020204" pitchFamily="34" charset="0"/>
              <a:buChar char="•"/>
            </a:pPr>
            <a:r>
              <a:rPr lang="en-AU" dirty="0">
                <a:solidFill>
                  <a:schemeClr val="bg1"/>
                </a:solidFill>
              </a:rPr>
              <a:t>Serves the following functions:</a:t>
            </a:r>
          </a:p>
          <a:p>
            <a:pPr marL="1050131" lvl="3" indent="-342900">
              <a:buFont typeface="+mj-lt"/>
              <a:buAutoNum type="arabicPeriod"/>
            </a:pPr>
            <a:r>
              <a:rPr lang="en-AU" dirty="0">
                <a:solidFill>
                  <a:schemeClr val="bg1"/>
                </a:solidFill>
              </a:rPr>
              <a:t>Transport of nutrients and waste products</a:t>
            </a:r>
          </a:p>
          <a:p>
            <a:pPr marL="1050131" lvl="3" indent="-342900">
              <a:buFont typeface="+mj-lt"/>
              <a:buAutoNum type="arabicPeriod"/>
            </a:pPr>
            <a:r>
              <a:rPr lang="en-AU" dirty="0">
                <a:solidFill>
                  <a:schemeClr val="bg1"/>
                </a:solidFill>
              </a:rPr>
              <a:t>Regulation of body’s temperature</a:t>
            </a:r>
          </a:p>
          <a:p>
            <a:pPr marL="1050131" lvl="3" indent="-342900">
              <a:buFont typeface="+mj-lt"/>
              <a:buAutoNum type="arabicPeriod"/>
            </a:pPr>
            <a:r>
              <a:rPr lang="en-AU" dirty="0">
                <a:solidFill>
                  <a:schemeClr val="bg1"/>
                </a:solidFill>
              </a:rPr>
              <a:t>Protection of the body</a:t>
            </a:r>
          </a:p>
          <a:p>
            <a:pPr marL="1050131" lvl="3" indent="-342900">
              <a:buFont typeface="+mj-lt"/>
              <a:buAutoNum type="arabicPeriod"/>
            </a:pPr>
            <a:endParaRPr lang="en-AU" dirty="0">
              <a:solidFill>
                <a:schemeClr val="bg1"/>
              </a:solidFill>
            </a:endParaRPr>
          </a:p>
        </p:txBody>
      </p:sp>
      <p:pic>
        <p:nvPicPr>
          <p:cNvPr id="11266" name="Picture 2" descr="Blood, Mascot, Icon, Thumb, Smile">
            <a:extLst>
              <a:ext uri="{FF2B5EF4-FFF2-40B4-BE49-F238E27FC236}">
                <a16:creationId xmlns:a16="http://schemas.microsoft.com/office/drawing/2014/main" id="{D6C06427-92B7-448B-9BA5-DF578D4C9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314" y="2253791"/>
            <a:ext cx="1840037" cy="18400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CFFE204-8A0F-4E9C-8115-A0262F28418A}"/>
              </a:ext>
            </a:extLst>
          </p:cNvPr>
          <p:cNvSpPr/>
          <p:nvPr/>
        </p:nvSpPr>
        <p:spPr>
          <a:xfrm>
            <a:off x="7078824" y="4086450"/>
            <a:ext cx="1225015" cy="144335"/>
          </a:xfrm>
          <a:prstGeom prst="rect">
            <a:avLst/>
          </a:prstGeom>
        </p:spPr>
        <p:txBody>
          <a:bodyPr wrap="none">
            <a:spAutoFit/>
          </a:bodyPr>
          <a:lstStyle/>
          <a:p>
            <a:r>
              <a:rPr lang="en-AU" sz="338">
                <a:solidFill>
                  <a:schemeClr val="bg1"/>
                </a:solidFill>
              </a:rPr>
              <a:t>https://pixabay.com/en/photos/blood/?image_type=vector</a:t>
            </a:r>
          </a:p>
        </p:txBody>
      </p:sp>
      <p:sp>
        <p:nvSpPr>
          <p:cNvPr id="14" name="Slide Number Placeholder 2">
            <a:extLst>
              <a:ext uri="{FF2B5EF4-FFF2-40B4-BE49-F238E27FC236}">
                <a16:creationId xmlns:a16="http://schemas.microsoft.com/office/drawing/2014/main" id="{4600B678-DE76-4BFD-A99D-A4EC1A2ABEAE}"/>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66</a:t>
            </a:fld>
            <a:endParaRPr lang="en-AU">
              <a:solidFill>
                <a:schemeClr val="bg1"/>
              </a:solidFill>
            </a:endParaRPr>
          </a:p>
        </p:txBody>
      </p:sp>
      <p:grpSp>
        <p:nvGrpSpPr>
          <p:cNvPr id="15" name="Group 14">
            <a:extLst>
              <a:ext uri="{FF2B5EF4-FFF2-40B4-BE49-F238E27FC236}">
                <a16:creationId xmlns:a16="http://schemas.microsoft.com/office/drawing/2014/main" id="{1B37A47A-86DC-40B6-AD19-9707A8A75A9E}"/>
              </a:ext>
            </a:extLst>
          </p:cNvPr>
          <p:cNvGrpSpPr/>
          <p:nvPr/>
        </p:nvGrpSpPr>
        <p:grpSpPr>
          <a:xfrm>
            <a:off x="142875" y="6250498"/>
            <a:ext cx="628650" cy="470983"/>
            <a:chOff x="1452530" y="6019046"/>
            <a:chExt cx="838200" cy="627976"/>
          </a:xfrm>
        </p:grpSpPr>
        <p:pic>
          <p:nvPicPr>
            <p:cNvPr id="16" name="Picture 2" descr="C:\Program Files\Microsoft Office\MEDIA\CAGCAT10\j0185604.wmf">
              <a:hlinkClick r:id="rId3" action="ppaction://hlinksldjump"/>
              <a:extLst>
                <a:ext uri="{FF2B5EF4-FFF2-40B4-BE49-F238E27FC236}">
                  <a16:creationId xmlns:a16="http://schemas.microsoft.com/office/drawing/2014/main" id="{0EF953B0-1AB2-4AAB-BFB1-0752F6F90159}"/>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7" name="TextBox 16">
              <a:hlinkClick r:id="rId3" action="ppaction://hlinksldjump"/>
              <a:extLst>
                <a:ext uri="{FF2B5EF4-FFF2-40B4-BE49-F238E27FC236}">
                  <a16:creationId xmlns:a16="http://schemas.microsoft.com/office/drawing/2014/main" id="{147380EB-47A1-4314-A48B-AA490A6978E9}"/>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3" name="Picture 2" descr="A picture containing object&#10;&#10;Description automatically generated">
            <a:extLst>
              <a:ext uri="{FF2B5EF4-FFF2-40B4-BE49-F238E27FC236}">
                <a16:creationId xmlns:a16="http://schemas.microsoft.com/office/drawing/2014/main" id="{8430254D-EC2B-4F38-AADF-EE4F8D192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53" y="3518491"/>
            <a:ext cx="4108200" cy="3424185"/>
          </a:xfrm>
          <a:prstGeom prst="rect">
            <a:avLst/>
          </a:prstGeom>
        </p:spPr>
      </p:pic>
      <p:sp>
        <p:nvSpPr>
          <p:cNvPr id="6" name="Rectangle 5">
            <a:extLst>
              <a:ext uri="{FF2B5EF4-FFF2-40B4-BE49-F238E27FC236}">
                <a16:creationId xmlns:a16="http://schemas.microsoft.com/office/drawing/2014/main" id="{2C06E922-8D28-42E4-84D6-6A274FF2D600}"/>
              </a:ext>
            </a:extLst>
          </p:cNvPr>
          <p:cNvSpPr/>
          <p:nvPr/>
        </p:nvSpPr>
        <p:spPr>
          <a:xfrm>
            <a:off x="981667" y="6363570"/>
            <a:ext cx="4572000" cy="184666"/>
          </a:xfrm>
          <a:prstGeom prst="rect">
            <a:avLst/>
          </a:prstGeom>
        </p:spPr>
        <p:txBody>
          <a:bodyPr>
            <a:spAutoFit/>
          </a:bodyPr>
          <a:lstStyle/>
          <a:p>
            <a:r>
              <a:rPr lang="en-AU" sz="600">
                <a:solidFill>
                  <a:schemeClr val="bg1"/>
                </a:solidFill>
              </a:rPr>
              <a:t>https://</a:t>
            </a:r>
            <a:r>
              <a:rPr lang="en-AU" sz="600" err="1">
                <a:solidFill>
                  <a:schemeClr val="bg1"/>
                </a:solidFill>
              </a:rPr>
              <a:t>commons.wikimedia.org</a:t>
            </a:r>
            <a:r>
              <a:rPr lang="en-AU" sz="600">
                <a:solidFill>
                  <a:schemeClr val="bg1"/>
                </a:solidFill>
              </a:rPr>
              <a:t>/wiki/</a:t>
            </a:r>
            <a:r>
              <a:rPr lang="en-AU" sz="600" err="1">
                <a:solidFill>
                  <a:schemeClr val="bg1"/>
                </a:solidFill>
              </a:rPr>
              <a:t>File:Red-blood-cell_illust.svg</a:t>
            </a:r>
            <a:endParaRPr lang="en-AU" sz="600">
              <a:solidFill>
                <a:schemeClr val="bg1"/>
              </a:solidFill>
            </a:endParaRPr>
          </a:p>
        </p:txBody>
      </p:sp>
      <p:sp>
        <p:nvSpPr>
          <p:cNvPr id="2" name="Footer Placeholder 1">
            <a:extLst>
              <a:ext uri="{FF2B5EF4-FFF2-40B4-BE49-F238E27FC236}">
                <a16:creationId xmlns:a16="http://schemas.microsoft.com/office/drawing/2014/main" id="{67F2D34E-2089-4541-AC22-570B0C9B2CE2}"/>
              </a:ext>
            </a:extLst>
          </p:cNvPr>
          <p:cNvSpPr>
            <a:spLocks noGrp="1"/>
          </p:cNvSpPr>
          <p:nvPr>
            <p:ph type="ftr" sz="quarter" idx="11"/>
          </p:nvPr>
        </p:nvSpPr>
        <p:spPr>
          <a:xfrm>
            <a:off x="3320860" y="6354252"/>
            <a:ext cx="2895600" cy="365125"/>
          </a:xfrm>
        </p:spPr>
        <p:txBody>
          <a:bodyPr/>
          <a:lstStyle/>
          <a:p>
            <a:r>
              <a:rPr lang="en-AU" sz="900">
                <a:solidFill>
                  <a:schemeClr val="bg1"/>
                </a:solidFill>
              </a:rPr>
              <a:t>©PE STUDIES RESOURCES</a:t>
            </a:r>
          </a:p>
        </p:txBody>
      </p:sp>
      <p:sp>
        <p:nvSpPr>
          <p:cNvPr id="18" name="Rectangle 17">
            <a:extLst>
              <a:ext uri="{FF2B5EF4-FFF2-40B4-BE49-F238E27FC236}">
                <a16:creationId xmlns:a16="http://schemas.microsoft.com/office/drawing/2014/main" id="{BA8CD3F0-4C58-5848-93E7-C2782681AFC5}"/>
              </a:ext>
            </a:extLst>
          </p:cNvPr>
          <p:cNvSpPr/>
          <p:nvPr/>
        </p:nvSpPr>
        <p:spPr>
          <a:xfrm>
            <a:off x="401844" y="1175135"/>
            <a:ext cx="1004442" cy="369332"/>
          </a:xfrm>
          <a:prstGeom prst="rect">
            <a:avLst/>
          </a:prstGeom>
          <a:solidFill>
            <a:srgbClr val="FF0000"/>
          </a:solidFill>
          <a:ln>
            <a:solidFill>
              <a:schemeClr val="bg1"/>
            </a:solidFill>
          </a:ln>
        </p:spPr>
        <p:txBody>
          <a:bodyPr wrap="none">
            <a:spAutoFit/>
          </a:bodyPr>
          <a:lstStyle/>
          <a:p>
            <a:pPr marL="32147"/>
            <a:r>
              <a:rPr lang="en-US" b="1"/>
              <a:t>3. Blood</a:t>
            </a:r>
          </a:p>
        </p:txBody>
      </p:sp>
      <p:sp>
        <p:nvSpPr>
          <p:cNvPr id="19" name="TextBox 18">
            <a:extLst>
              <a:ext uri="{FF2B5EF4-FFF2-40B4-BE49-F238E27FC236}">
                <a16:creationId xmlns:a16="http://schemas.microsoft.com/office/drawing/2014/main" id="{B175513A-F3A6-3A40-AC27-2C218CC650A9}"/>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4248144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739" y="1322396"/>
            <a:ext cx="3990526" cy="466619"/>
          </a:xfrm>
          <a:solidFill>
            <a:srgbClr val="FF00FF"/>
          </a:solidFill>
        </p:spPr>
        <p:style>
          <a:lnRef idx="3">
            <a:schemeClr val="lt1"/>
          </a:lnRef>
          <a:fillRef idx="1">
            <a:schemeClr val="accent2"/>
          </a:fillRef>
          <a:effectRef idx="1">
            <a:schemeClr val="accent2"/>
          </a:effectRef>
          <a:fontRef idx="minor">
            <a:schemeClr val="lt1"/>
          </a:fontRef>
        </p:style>
        <p:txBody>
          <a:bodyPr anchor="ctr">
            <a:normAutofit/>
          </a:bodyPr>
          <a:lstStyle/>
          <a:p>
            <a:pPr>
              <a:buNone/>
            </a:pPr>
            <a:r>
              <a:rPr lang="en-US" sz="2000" b="1">
                <a:solidFill>
                  <a:srgbClr val="FFFFFF"/>
                </a:solidFill>
              </a:rPr>
              <a:t>Components of the blood</a:t>
            </a:r>
            <a:endParaRPr lang="en-AU" sz="2000" b="1">
              <a:solidFill>
                <a:srgbClr val="FFFFFF"/>
              </a:solidFill>
            </a:endParaRPr>
          </a:p>
        </p:txBody>
      </p:sp>
      <p:sp>
        <p:nvSpPr>
          <p:cNvPr id="22" name="TextBox 21"/>
          <p:cNvSpPr txBox="1"/>
          <p:nvPr/>
        </p:nvSpPr>
        <p:spPr>
          <a:xfrm>
            <a:off x="428739" y="4906192"/>
            <a:ext cx="368132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b="1">
                <a:solidFill>
                  <a:prstClr val="black"/>
                </a:solidFill>
                <a:latin typeface="Calibri"/>
              </a:rPr>
              <a:t>Red Blood Cells</a:t>
            </a:r>
          </a:p>
          <a:p>
            <a:r>
              <a:rPr lang="en-US" sz="1600">
                <a:solidFill>
                  <a:prstClr val="black"/>
                </a:solidFill>
                <a:latin typeface="Calibri"/>
              </a:rPr>
              <a:t>Approximately 45% of total blood volume</a:t>
            </a:r>
            <a:endParaRPr lang="en-AU" sz="1600">
              <a:solidFill>
                <a:prstClr val="black"/>
              </a:solidFill>
              <a:latin typeface="Calibri"/>
            </a:endParaRPr>
          </a:p>
        </p:txBody>
      </p:sp>
      <p:sp>
        <p:nvSpPr>
          <p:cNvPr id="23" name="TextBox 22"/>
          <p:cNvSpPr txBox="1"/>
          <p:nvPr/>
        </p:nvSpPr>
        <p:spPr>
          <a:xfrm>
            <a:off x="428739" y="4019199"/>
            <a:ext cx="368132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a:solidFill>
                  <a:prstClr val="black"/>
                </a:solidFill>
                <a:latin typeface="Calibri"/>
              </a:rPr>
              <a:t>White Blood Cells</a:t>
            </a:r>
          </a:p>
          <a:p>
            <a:r>
              <a:rPr lang="en-US" sz="1600">
                <a:solidFill>
                  <a:prstClr val="black"/>
                </a:solidFill>
                <a:latin typeface="Calibri"/>
              </a:rPr>
              <a:t>Approximately &lt;1% of total blood volume</a:t>
            </a:r>
            <a:endParaRPr lang="en-AU" sz="1600">
              <a:solidFill>
                <a:prstClr val="black"/>
              </a:solidFill>
              <a:latin typeface="Calibri"/>
            </a:endParaRPr>
          </a:p>
        </p:txBody>
      </p:sp>
      <p:sp>
        <p:nvSpPr>
          <p:cNvPr id="26" name="TextBox 25"/>
          <p:cNvSpPr txBox="1"/>
          <p:nvPr/>
        </p:nvSpPr>
        <p:spPr>
          <a:xfrm>
            <a:off x="428739" y="2783185"/>
            <a:ext cx="3681328"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b="1">
                <a:solidFill>
                  <a:prstClr val="black"/>
                </a:solidFill>
                <a:latin typeface="Calibri"/>
              </a:rPr>
              <a:t>Plasma</a:t>
            </a:r>
            <a:r>
              <a:rPr lang="en-US" sz="1600">
                <a:solidFill>
                  <a:prstClr val="black"/>
                </a:solidFill>
                <a:latin typeface="Calibri"/>
              </a:rPr>
              <a:t> (water, nutrients and blood proteins)</a:t>
            </a:r>
          </a:p>
          <a:p>
            <a:r>
              <a:rPr lang="en-US" sz="1600">
                <a:solidFill>
                  <a:prstClr val="black"/>
                </a:solidFill>
                <a:latin typeface="Calibri"/>
              </a:rPr>
              <a:t>Approximately 55% of total blood volume</a:t>
            </a:r>
            <a:endParaRPr lang="en-AU" sz="1600">
              <a:solidFill>
                <a:prstClr val="black"/>
              </a:solidFill>
              <a:latin typeface="Calibri"/>
            </a:endParaRPr>
          </a:p>
        </p:txBody>
      </p:sp>
      <p:sp>
        <p:nvSpPr>
          <p:cNvPr id="30" name="Slide Number Placeholder 2">
            <a:extLst>
              <a:ext uri="{FF2B5EF4-FFF2-40B4-BE49-F238E27FC236}">
                <a16:creationId xmlns:a16="http://schemas.microsoft.com/office/drawing/2014/main" id="{75B236DB-0A6D-4F37-98FA-E42DD4692FBB}"/>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67</a:t>
            </a:fld>
            <a:endParaRPr lang="en-AU">
              <a:solidFill>
                <a:schemeClr val="bg1"/>
              </a:solidFill>
            </a:endParaRPr>
          </a:p>
        </p:txBody>
      </p:sp>
      <p:grpSp>
        <p:nvGrpSpPr>
          <p:cNvPr id="31" name="Group 30">
            <a:extLst>
              <a:ext uri="{FF2B5EF4-FFF2-40B4-BE49-F238E27FC236}">
                <a16:creationId xmlns:a16="http://schemas.microsoft.com/office/drawing/2014/main" id="{D5134BE4-0D0E-4B6A-B473-B14B05AA0F32}"/>
              </a:ext>
            </a:extLst>
          </p:cNvPr>
          <p:cNvGrpSpPr/>
          <p:nvPr/>
        </p:nvGrpSpPr>
        <p:grpSpPr>
          <a:xfrm>
            <a:off x="142875" y="6250498"/>
            <a:ext cx="628650" cy="470983"/>
            <a:chOff x="1452530" y="6019046"/>
            <a:chExt cx="838200" cy="627976"/>
          </a:xfrm>
        </p:grpSpPr>
        <p:pic>
          <p:nvPicPr>
            <p:cNvPr id="32" name="Picture 2" descr="C:\Program Files\Microsoft Office\MEDIA\CAGCAT10\j0185604.wmf">
              <a:hlinkClick r:id="rId2" action="ppaction://hlinksldjump"/>
              <a:extLst>
                <a:ext uri="{FF2B5EF4-FFF2-40B4-BE49-F238E27FC236}">
                  <a16:creationId xmlns:a16="http://schemas.microsoft.com/office/drawing/2014/main" id="{5615AEB4-085B-4DC2-981C-1E61FC4568C1}"/>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33" name="TextBox 32">
              <a:hlinkClick r:id="rId2" action="ppaction://hlinksldjump"/>
              <a:extLst>
                <a:ext uri="{FF2B5EF4-FFF2-40B4-BE49-F238E27FC236}">
                  <a16:creationId xmlns:a16="http://schemas.microsoft.com/office/drawing/2014/main" id="{C571FD5C-D627-45F1-B2CB-A6DD1BB1F67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6" name="Picture 5">
            <a:extLst>
              <a:ext uri="{FF2B5EF4-FFF2-40B4-BE49-F238E27FC236}">
                <a16:creationId xmlns:a16="http://schemas.microsoft.com/office/drawing/2014/main" id="{26CBB156-1E7A-49B6-B411-2D64C64EA5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5100" y1="23661" x2="43100" y2="27431"/>
                        <a14:foregroundMark x1="28650" y1="23264" x2="33500" y2="26240"/>
                        <a14:foregroundMark x1="58750" y1="18105" x2="65950" y2="28423"/>
                        <a14:foregroundMark x1="67750" y1="46329" x2="84200" y2="45734"/>
                        <a14:foregroundMark x1="66950" y1="59077" x2="79400" y2="59871"/>
                        <a14:foregroundMark x1="56150" y1="63641" x2="57750" y2="70585"/>
                      </a14:backgroundRemoval>
                    </a14:imgEffect>
                  </a14:imgLayer>
                </a14:imgProps>
              </a:ext>
              <a:ext uri="{28A0092B-C50C-407E-A947-70E740481C1C}">
                <a14:useLocalDpi xmlns:a14="http://schemas.microsoft.com/office/drawing/2010/main" val="0"/>
              </a:ext>
            </a:extLst>
          </a:blip>
          <a:stretch>
            <a:fillRect/>
          </a:stretch>
        </p:blipFill>
        <p:spPr>
          <a:xfrm>
            <a:off x="6436423" y="2649746"/>
            <a:ext cx="2818671" cy="2841221"/>
          </a:xfrm>
          <a:prstGeom prst="rect">
            <a:avLst/>
          </a:prstGeom>
        </p:spPr>
      </p:pic>
      <p:pic>
        <p:nvPicPr>
          <p:cNvPr id="4" name="Picture 3">
            <a:extLst>
              <a:ext uri="{FF2B5EF4-FFF2-40B4-BE49-F238E27FC236}">
                <a16:creationId xmlns:a16="http://schemas.microsoft.com/office/drawing/2014/main" id="{7CC69C25-3681-F748-BBC1-B32883960B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8205" y="1722983"/>
            <a:ext cx="1352426" cy="4314066"/>
          </a:xfrm>
          <a:prstGeom prst="rect">
            <a:avLst/>
          </a:prstGeom>
        </p:spPr>
      </p:pic>
      <p:cxnSp>
        <p:nvCxnSpPr>
          <p:cNvPr id="8" name="Straight Connector 7">
            <a:extLst>
              <a:ext uri="{FF2B5EF4-FFF2-40B4-BE49-F238E27FC236}">
                <a16:creationId xmlns:a16="http://schemas.microsoft.com/office/drawing/2014/main" id="{44477B3A-2F0A-A34B-8CBC-F0D6C2D3A11C}"/>
              </a:ext>
            </a:extLst>
          </p:cNvPr>
          <p:cNvCxnSpPr>
            <a:cxnSpLocks/>
          </p:cNvCxnSpPr>
          <p:nvPr/>
        </p:nvCxnSpPr>
        <p:spPr>
          <a:xfrm flipV="1">
            <a:off x="4110067" y="3154616"/>
            <a:ext cx="923868"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CFCB417-E744-A842-B8C7-7A34C2DAA819}"/>
              </a:ext>
            </a:extLst>
          </p:cNvPr>
          <p:cNvCxnSpPr>
            <a:cxnSpLocks/>
          </p:cNvCxnSpPr>
          <p:nvPr/>
        </p:nvCxnSpPr>
        <p:spPr>
          <a:xfrm flipV="1">
            <a:off x="4110067" y="5146256"/>
            <a:ext cx="923868"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8C82E2E-2A5F-4A42-8310-FF48404B76F6}"/>
              </a:ext>
            </a:extLst>
          </p:cNvPr>
          <p:cNvCxnSpPr>
            <a:cxnSpLocks/>
          </p:cNvCxnSpPr>
          <p:nvPr/>
        </p:nvCxnSpPr>
        <p:spPr>
          <a:xfrm flipV="1">
            <a:off x="4110067" y="4333621"/>
            <a:ext cx="923868" cy="1"/>
          </a:xfrm>
          <a:prstGeom prst="line">
            <a:avLst/>
          </a:prstGeom>
          <a:ln w="28575"/>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F77AD6CE-A451-475A-B7C6-08105E6B5D5C}"/>
              </a:ext>
            </a:extLst>
          </p:cNvPr>
          <p:cNvSpPr>
            <a:spLocks noGrp="1"/>
          </p:cNvSpPr>
          <p:nvPr>
            <p:ph type="ftr" sz="quarter" idx="11"/>
          </p:nvPr>
        </p:nvSpPr>
        <p:spPr>
          <a:xfrm>
            <a:off x="3051048" y="6354252"/>
            <a:ext cx="2895600" cy="365125"/>
          </a:xfrm>
        </p:spPr>
        <p:txBody>
          <a:bodyPr/>
          <a:lstStyle/>
          <a:p>
            <a:r>
              <a:rPr lang="en-AU" sz="900">
                <a:solidFill>
                  <a:schemeClr val="bg1"/>
                </a:solidFill>
              </a:rPr>
              <a:t>©PE STUDIES RESOURCES</a:t>
            </a:r>
          </a:p>
        </p:txBody>
      </p:sp>
      <p:sp>
        <p:nvSpPr>
          <p:cNvPr id="17" name="TextBox 16">
            <a:extLst>
              <a:ext uri="{FF2B5EF4-FFF2-40B4-BE49-F238E27FC236}">
                <a16:creationId xmlns:a16="http://schemas.microsoft.com/office/drawing/2014/main" id="{09B211A8-30A9-474B-AA06-579B764FBEAC}"/>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178957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838008"/>
            <a:ext cx="8824956" cy="4213940"/>
          </a:xfrm>
          <a:ln>
            <a:solidFill>
              <a:srgbClr val="FF0000"/>
            </a:solidFill>
          </a:ln>
        </p:spPr>
        <p:style>
          <a:lnRef idx="2">
            <a:schemeClr val="accent2"/>
          </a:lnRef>
          <a:fillRef idx="1">
            <a:schemeClr val="lt1"/>
          </a:fillRef>
          <a:effectRef idx="0">
            <a:schemeClr val="accent2"/>
          </a:effectRef>
          <a:fontRef idx="minor">
            <a:schemeClr val="dk1"/>
          </a:fontRef>
        </p:style>
        <p:txBody>
          <a:bodyPr>
            <a:normAutofit lnSpcReduction="10000"/>
          </a:bodyPr>
          <a:lstStyle/>
          <a:p>
            <a:pPr marL="0" indent="0">
              <a:buNone/>
            </a:pPr>
            <a:r>
              <a:rPr lang="en-AU" b="1">
                <a:solidFill>
                  <a:srgbClr val="FF0000"/>
                </a:solidFill>
              </a:rPr>
              <a:t>Plasma (55%)</a:t>
            </a:r>
          </a:p>
          <a:p>
            <a:pPr lvl="1">
              <a:buFont typeface="Arial" panose="020B0604020202020204" pitchFamily="34" charset="0"/>
              <a:buChar char="•"/>
            </a:pPr>
            <a:r>
              <a:rPr lang="en-AU" sz="1600">
                <a:solidFill>
                  <a:schemeClr val="bg1"/>
                </a:solidFill>
                <a:cs typeface="Times New Roman" panose="02020603050405020304" pitchFamily="18" charset="0"/>
              </a:rPr>
              <a:t>Clear yellow fluid, of which 90% is water</a:t>
            </a:r>
          </a:p>
          <a:p>
            <a:pPr lvl="1">
              <a:buFont typeface="Arial" panose="020B0604020202020204" pitchFamily="34" charset="0"/>
              <a:buChar char="•"/>
            </a:pPr>
            <a:r>
              <a:rPr lang="en-AU" sz="1600">
                <a:solidFill>
                  <a:schemeClr val="bg1"/>
                </a:solidFill>
                <a:cs typeface="Times New Roman" panose="02020603050405020304" pitchFamily="18" charset="0"/>
              </a:rPr>
              <a:t>Plasma carries the blood cells and is continually passed through capillary walls and into tissues</a:t>
            </a:r>
          </a:p>
          <a:p>
            <a:pPr lvl="1">
              <a:buFont typeface="Arial" panose="020B0604020202020204" pitchFamily="34" charset="0"/>
              <a:buChar char="•"/>
            </a:pPr>
            <a:r>
              <a:rPr lang="en-AU" sz="1600">
                <a:solidFill>
                  <a:schemeClr val="bg1"/>
                </a:solidFill>
                <a:cs typeface="Times New Roman" panose="02020603050405020304" pitchFamily="18" charset="0"/>
              </a:rPr>
              <a:t>Provides cells with antibodies, proteins, glucose, salts, fats </a:t>
            </a:r>
          </a:p>
          <a:p>
            <a:pPr lvl="1">
              <a:buFont typeface="Arial" panose="020B0604020202020204" pitchFamily="34" charset="0"/>
              <a:buChar char="•"/>
            </a:pPr>
            <a:endParaRPr lang="en-AU" sz="800">
              <a:solidFill>
                <a:schemeClr val="bg1"/>
              </a:solidFill>
            </a:endParaRPr>
          </a:p>
          <a:p>
            <a:pPr marL="0" indent="0">
              <a:buNone/>
            </a:pPr>
            <a:r>
              <a:rPr lang="en-AU" b="1">
                <a:solidFill>
                  <a:srgbClr val="FF0000"/>
                </a:solidFill>
              </a:rPr>
              <a:t>Red blood cells (45%)</a:t>
            </a:r>
          </a:p>
          <a:p>
            <a:pPr lvl="1">
              <a:buFont typeface="Arial" panose="020B0604020202020204" pitchFamily="34" charset="0"/>
              <a:buChar char="•"/>
            </a:pPr>
            <a:r>
              <a:rPr lang="en-AU" sz="1600">
                <a:solidFill>
                  <a:schemeClr val="bg1"/>
                </a:solidFill>
              </a:rPr>
              <a:t>Give blood its RED colour</a:t>
            </a:r>
          </a:p>
          <a:p>
            <a:pPr lvl="1">
              <a:buFont typeface="Arial" panose="020B0604020202020204" pitchFamily="34" charset="0"/>
              <a:buChar char="•"/>
            </a:pPr>
            <a:r>
              <a:rPr lang="en-AU" sz="1600">
                <a:solidFill>
                  <a:schemeClr val="bg1"/>
                </a:solidFill>
              </a:rPr>
              <a:t>Responsible for carrying oxygen to the cells and the removal of carbon dioxide away from the cells of muscles and organs</a:t>
            </a:r>
          </a:p>
          <a:p>
            <a:pPr lvl="1">
              <a:buFont typeface="Arial" panose="020B0604020202020204" pitchFamily="34" charset="0"/>
              <a:buChar char="•"/>
            </a:pPr>
            <a:endParaRPr lang="en-AU" sz="800">
              <a:solidFill>
                <a:schemeClr val="bg1"/>
              </a:solidFill>
            </a:endParaRPr>
          </a:p>
          <a:p>
            <a:pPr marL="0" indent="0">
              <a:buNone/>
            </a:pPr>
            <a:r>
              <a:rPr lang="en-AU" b="1">
                <a:solidFill>
                  <a:srgbClr val="FF0000"/>
                </a:solidFill>
              </a:rPr>
              <a:t>White blood cells (&lt;1%)</a:t>
            </a:r>
          </a:p>
          <a:p>
            <a:pPr lvl="1">
              <a:buFont typeface="Arial" panose="020B0604020202020204" pitchFamily="34" charset="0"/>
              <a:buChar char="•"/>
            </a:pPr>
            <a:r>
              <a:rPr lang="en-AU" sz="1600">
                <a:solidFill>
                  <a:schemeClr val="bg1"/>
                </a:solidFill>
              </a:rPr>
              <a:t>Responsible for moving to sites of infection where they destroy bacteria and other disease causing organisms</a:t>
            </a:r>
          </a:p>
          <a:p>
            <a:pPr lvl="1">
              <a:buFont typeface="Arial" panose="020B0604020202020204" pitchFamily="34" charset="0"/>
              <a:buChar char="•"/>
            </a:pPr>
            <a:endParaRPr lang="en-AU" sz="800">
              <a:solidFill>
                <a:schemeClr val="bg1"/>
              </a:solidFill>
            </a:endParaRPr>
          </a:p>
          <a:p>
            <a:pPr marL="0" indent="0">
              <a:buNone/>
            </a:pPr>
            <a:r>
              <a:rPr lang="en-AU" b="1">
                <a:solidFill>
                  <a:srgbClr val="FF0000"/>
                </a:solidFill>
              </a:rPr>
              <a:t>Platelets –</a:t>
            </a:r>
            <a:r>
              <a:rPr lang="en-AU" sz="1400" b="1">
                <a:solidFill>
                  <a:srgbClr val="FF0000"/>
                </a:solidFill>
              </a:rPr>
              <a:t> </a:t>
            </a:r>
            <a:r>
              <a:rPr lang="en-AU" sz="1400">
                <a:solidFill>
                  <a:schemeClr val="bg1"/>
                </a:solidFill>
              </a:rPr>
              <a:t>(</a:t>
            </a:r>
            <a:r>
              <a:rPr lang="en-GB" sz="1400">
                <a:solidFill>
                  <a:schemeClr val="bg1"/>
                </a:solidFill>
              </a:rPr>
              <a:t>make up a very small percentage) </a:t>
            </a:r>
          </a:p>
          <a:p>
            <a:pPr lvl="1">
              <a:buFont typeface="Arial" panose="020B0604020202020204" pitchFamily="34" charset="0"/>
              <a:buChar char="•"/>
            </a:pPr>
            <a:r>
              <a:rPr lang="en-GB" sz="1600">
                <a:solidFill>
                  <a:schemeClr val="bg1"/>
                </a:solidFill>
              </a:rPr>
              <a:t>Produced in bone marrow and cause the blood to clot when a vessel is damaged, to prevent excess bleeding </a:t>
            </a:r>
            <a:endParaRPr lang="en-AU" sz="1463">
              <a:solidFill>
                <a:schemeClr val="bg1"/>
              </a:solidFill>
            </a:endParaRPr>
          </a:p>
          <a:p>
            <a:endParaRPr lang="en-AU">
              <a:solidFill>
                <a:schemeClr val="bg1"/>
              </a:solidFill>
            </a:endParaRPr>
          </a:p>
        </p:txBody>
      </p:sp>
      <p:sp>
        <p:nvSpPr>
          <p:cNvPr id="12" name="Slide Number Placeholder 2">
            <a:extLst>
              <a:ext uri="{FF2B5EF4-FFF2-40B4-BE49-F238E27FC236}">
                <a16:creationId xmlns:a16="http://schemas.microsoft.com/office/drawing/2014/main" id="{F46454A2-2EB5-4C2B-B514-354C197E687F}"/>
              </a:ext>
            </a:extLst>
          </p:cNvPr>
          <p:cNvSpPr txBox="1">
            <a:spLocks/>
          </p:cNvSpPr>
          <p:nvPr/>
        </p:nvSpPr>
        <p:spPr>
          <a:xfrm>
            <a:off x="6892831" y="6428997"/>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68</a:t>
            </a:fld>
            <a:endParaRPr lang="en-AU">
              <a:solidFill>
                <a:schemeClr val="bg1"/>
              </a:solidFill>
            </a:endParaRPr>
          </a:p>
        </p:txBody>
      </p:sp>
      <p:grpSp>
        <p:nvGrpSpPr>
          <p:cNvPr id="13" name="Group 12">
            <a:extLst>
              <a:ext uri="{FF2B5EF4-FFF2-40B4-BE49-F238E27FC236}">
                <a16:creationId xmlns:a16="http://schemas.microsoft.com/office/drawing/2014/main" id="{18F5E7D3-8CF8-4BAC-93E4-A90ACC49D10E}"/>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2" action="ppaction://hlinksldjump"/>
              <a:extLst>
                <a:ext uri="{FF2B5EF4-FFF2-40B4-BE49-F238E27FC236}">
                  <a16:creationId xmlns:a16="http://schemas.microsoft.com/office/drawing/2014/main" id="{06A13CF5-70EE-41D6-9123-003C7AC2C4F3}"/>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5" name="TextBox 14">
              <a:hlinkClick r:id="rId2" action="ppaction://hlinksldjump"/>
              <a:extLst>
                <a:ext uri="{FF2B5EF4-FFF2-40B4-BE49-F238E27FC236}">
                  <a16:creationId xmlns:a16="http://schemas.microsoft.com/office/drawing/2014/main" id="{A915AE50-8234-493E-B6B6-4B8B222A9E6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16" name="Picture 15" descr="A close up of food&#10;&#10;Description automatically generated">
            <a:extLst>
              <a:ext uri="{FF2B5EF4-FFF2-40B4-BE49-F238E27FC236}">
                <a16:creationId xmlns:a16="http://schemas.microsoft.com/office/drawing/2014/main" id="{12AF4E32-86AD-4ACB-A670-C8A116E8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902" y="5104348"/>
            <a:ext cx="1950826" cy="1560660"/>
          </a:xfrm>
          <a:prstGeom prst="rect">
            <a:avLst/>
          </a:prstGeom>
        </p:spPr>
      </p:pic>
      <p:sp>
        <p:nvSpPr>
          <p:cNvPr id="17" name="Rectangle 16">
            <a:extLst>
              <a:ext uri="{FF2B5EF4-FFF2-40B4-BE49-F238E27FC236}">
                <a16:creationId xmlns:a16="http://schemas.microsoft.com/office/drawing/2014/main" id="{476DB30B-5374-4EC5-8267-82B46A08AD40}"/>
              </a:ext>
            </a:extLst>
          </p:cNvPr>
          <p:cNvSpPr/>
          <p:nvPr/>
        </p:nvSpPr>
        <p:spPr>
          <a:xfrm>
            <a:off x="5805135" y="6629148"/>
            <a:ext cx="4572000" cy="184666"/>
          </a:xfrm>
          <a:prstGeom prst="rect">
            <a:avLst/>
          </a:prstGeom>
        </p:spPr>
        <p:txBody>
          <a:bodyPr>
            <a:spAutoFit/>
          </a:bodyPr>
          <a:lstStyle/>
          <a:p>
            <a:r>
              <a:rPr lang="en-AU" sz="600">
                <a:solidFill>
                  <a:schemeClr val="bg1"/>
                </a:solidFill>
              </a:rPr>
              <a:t>http://</a:t>
            </a:r>
            <a:r>
              <a:rPr lang="en-AU" sz="600" err="1">
                <a:solidFill>
                  <a:schemeClr val="bg1"/>
                </a:solidFill>
              </a:rPr>
              <a:t>www.medicalgraphics.de</a:t>
            </a:r>
            <a:r>
              <a:rPr lang="en-AU" sz="600">
                <a:solidFill>
                  <a:schemeClr val="bg1"/>
                </a:solidFill>
              </a:rPr>
              <a:t>/</a:t>
            </a:r>
            <a:r>
              <a:rPr lang="en-AU" sz="600" err="1">
                <a:solidFill>
                  <a:schemeClr val="bg1"/>
                </a:solidFill>
              </a:rPr>
              <a:t>en</a:t>
            </a:r>
            <a:r>
              <a:rPr lang="en-AU" sz="600">
                <a:solidFill>
                  <a:schemeClr val="bg1"/>
                </a:solidFill>
              </a:rPr>
              <a:t>/free-pictures/organs/blood-</a:t>
            </a:r>
            <a:r>
              <a:rPr lang="en-AU" sz="600" err="1">
                <a:solidFill>
                  <a:schemeClr val="bg1"/>
                </a:solidFill>
              </a:rPr>
              <a:t>components.html</a:t>
            </a:r>
            <a:endParaRPr lang="en-AU" sz="600">
              <a:solidFill>
                <a:schemeClr val="bg1"/>
              </a:solidFill>
            </a:endParaRPr>
          </a:p>
        </p:txBody>
      </p:sp>
      <p:sp>
        <p:nvSpPr>
          <p:cNvPr id="2" name="Footer Placeholder 1">
            <a:extLst>
              <a:ext uri="{FF2B5EF4-FFF2-40B4-BE49-F238E27FC236}">
                <a16:creationId xmlns:a16="http://schemas.microsoft.com/office/drawing/2014/main" id="{97347A3C-AAF7-4185-A4A5-1D295CC3226E}"/>
              </a:ext>
            </a:extLst>
          </p:cNvPr>
          <p:cNvSpPr>
            <a:spLocks noGrp="1"/>
          </p:cNvSpPr>
          <p:nvPr>
            <p:ph type="ftr" sz="quarter" idx="11"/>
          </p:nvPr>
        </p:nvSpPr>
        <p:spPr>
          <a:xfrm>
            <a:off x="2917778" y="6411402"/>
            <a:ext cx="2895600" cy="365125"/>
          </a:xfrm>
        </p:spPr>
        <p:txBody>
          <a:bodyPr/>
          <a:lstStyle/>
          <a:p>
            <a:r>
              <a:rPr lang="en-AU" sz="900">
                <a:solidFill>
                  <a:schemeClr val="bg1"/>
                </a:solidFill>
              </a:rPr>
              <a:t>©PE STUDIES RESOURCES</a:t>
            </a:r>
          </a:p>
        </p:txBody>
      </p:sp>
      <p:sp>
        <p:nvSpPr>
          <p:cNvPr id="11" name="TextBox 10">
            <a:extLst>
              <a:ext uri="{FF2B5EF4-FFF2-40B4-BE49-F238E27FC236}">
                <a16:creationId xmlns:a16="http://schemas.microsoft.com/office/drawing/2014/main" id="{8E585DDB-45B2-8E4F-8B95-C5E63D06FCE2}"/>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CIRCULATORY system</a:t>
            </a:r>
          </a:p>
        </p:txBody>
      </p:sp>
    </p:spTree>
    <p:extLst>
      <p:ext uri="{BB962C8B-B14F-4D97-AF65-F5344CB8AC3E}">
        <p14:creationId xmlns:p14="http://schemas.microsoft.com/office/powerpoint/2010/main" val="373987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838008"/>
            <a:ext cx="8824956" cy="5284974"/>
          </a:xfrm>
          <a:ln>
            <a:solidFill>
              <a:srgbClr val="FF0000"/>
            </a:solidFill>
          </a:ln>
        </p:spPr>
        <p:style>
          <a:lnRef idx="2">
            <a:schemeClr val="accent2"/>
          </a:lnRef>
          <a:fillRef idx="1">
            <a:schemeClr val="lt1"/>
          </a:fillRef>
          <a:effectRef idx="0">
            <a:schemeClr val="accent2"/>
          </a:effectRef>
          <a:fontRef idx="minor">
            <a:schemeClr val="dk1"/>
          </a:fontRef>
        </p:style>
        <p:txBody>
          <a:bodyPr>
            <a:normAutofit/>
          </a:bodyPr>
          <a:lstStyle/>
          <a:p>
            <a:endParaRPr lang="en-AU" dirty="0">
              <a:solidFill>
                <a:schemeClr val="bg1"/>
              </a:solidFill>
            </a:endParaRPr>
          </a:p>
        </p:txBody>
      </p:sp>
      <p:sp>
        <p:nvSpPr>
          <p:cNvPr id="12" name="Slide Number Placeholder 2">
            <a:extLst>
              <a:ext uri="{FF2B5EF4-FFF2-40B4-BE49-F238E27FC236}">
                <a16:creationId xmlns:a16="http://schemas.microsoft.com/office/drawing/2014/main" id="{F46454A2-2EB5-4C2B-B514-354C197E687F}"/>
              </a:ext>
            </a:extLst>
          </p:cNvPr>
          <p:cNvSpPr txBox="1">
            <a:spLocks/>
          </p:cNvSpPr>
          <p:nvPr/>
        </p:nvSpPr>
        <p:spPr>
          <a:xfrm>
            <a:off x="6892831" y="6428997"/>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69</a:t>
            </a:fld>
            <a:endParaRPr lang="en-AU">
              <a:solidFill>
                <a:schemeClr val="bg1"/>
              </a:solidFill>
            </a:endParaRPr>
          </a:p>
        </p:txBody>
      </p:sp>
      <p:grpSp>
        <p:nvGrpSpPr>
          <p:cNvPr id="13" name="Group 12">
            <a:extLst>
              <a:ext uri="{FF2B5EF4-FFF2-40B4-BE49-F238E27FC236}">
                <a16:creationId xmlns:a16="http://schemas.microsoft.com/office/drawing/2014/main" id="{18F5E7D3-8CF8-4BAC-93E4-A90ACC49D10E}"/>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2" action="ppaction://hlinksldjump"/>
              <a:extLst>
                <a:ext uri="{FF2B5EF4-FFF2-40B4-BE49-F238E27FC236}">
                  <a16:creationId xmlns:a16="http://schemas.microsoft.com/office/drawing/2014/main" id="{06A13CF5-70EE-41D6-9123-003C7AC2C4F3}"/>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5" name="TextBox 14">
              <a:hlinkClick r:id="rId2" action="ppaction://hlinksldjump"/>
              <a:extLst>
                <a:ext uri="{FF2B5EF4-FFF2-40B4-BE49-F238E27FC236}">
                  <a16:creationId xmlns:a16="http://schemas.microsoft.com/office/drawing/2014/main" id="{A915AE50-8234-493E-B6B6-4B8B222A9E6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7" name="Rectangle 16">
            <a:extLst>
              <a:ext uri="{FF2B5EF4-FFF2-40B4-BE49-F238E27FC236}">
                <a16:creationId xmlns:a16="http://schemas.microsoft.com/office/drawing/2014/main" id="{476DB30B-5374-4EC5-8267-82B46A08AD40}"/>
              </a:ext>
            </a:extLst>
          </p:cNvPr>
          <p:cNvSpPr/>
          <p:nvPr/>
        </p:nvSpPr>
        <p:spPr>
          <a:xfrm>
            <a:off x="5805135" y="6629148"/>
            <a:ext cx="4572000" cy="184666"/>
          </a:xfrm>
          <a:prstGeom prst="rect">
            <a:avLst/>
          </a:prstGeom>
        </p:spPr>
        <p:txBody>
          <a:bodyPr>
            <a:spAutoFit/>
          </a:bodyPr>
          <a:lstStyle/>
          <a:p>
            <a:r>
              <a:rPr lang="en-AU" sz="600">
                <a:solidFill>
                  <a:schemeClr val="bg1"/>
                </a:solidFill>
              </a:rPr>
              <a:t>http://</a:t>
            </a:r>
            <a:r>
              <a:rPr lang="en-AU" sz="600" err="1">
                <a:solidFill>
                  <a:schemeClr val="bg1"/>
                </a:solidFill>
              </a:rPr>
              <a:t>www.medicalgraphics.de</a:t>
            </a:r>
            <a:r>
              <a:rPr lang="en-AU" sz="600">
                <a:solidFill>
                  <a:schemeClr val="bg1"/>
                </a:solidFill>
              </a:rPr>
              <a:t>/</a:t>
            </a:r>
            <a:r>
              <a:rPr lang="en-AU" sz="600" err="1">
                <a:solidFill>
                  <a:schemeClr val="bg1"/>
                </a:solidFill>
              </a:rPr>
              <a:t>en</a:t>
            </a:r>
            <a:r>
              <a:rPr lang="en-AU" sz="600">
                <a:solidFill>
                  <a:schemeClr val="bg1"/>
                </a:solidFill>
              </a:rPr>
              <a:t>/free-pictures/organs/blood-</a:t>
            </a:r>
            <a:r>
              <a:rPr lang="en-AU" sz="600" err="1">
                <a:solidFill>
                  <a:schemeClr val="bg1"/>
                </a:solidFill>
              </a:rPr>
              <a:t>components.html</a:t>
            </a:r>
            <a:endParaRPr lang="en-AU" sz="600">
              <a:solidFill>
                <a:schemeClr val="bg1"/>
              </a:solidFill>
            </a:endParaRPr>
          </a:p>
        </p:txBody>
      </p:sp>
      <p:sp>
        <p:nvSpPr>
          <p:cNvPr id="2" name="Footer Placeholder 1">
            <a:extLst>
              <a:ext uri="{FF2B5EF4-FFF2-40B4-BE49-F238E27FC236}">
                <a16:creationId xmlns:a16="http://schemas.microsoft.com/office/drawing/2014/main" id="{97347A3C-AAF7-4185-A4A5-1D295CC3226E}"/>
              </a:ext>
            </a:extLst>
          </p:cNvPr>
          <p:cNvSpPr>
            <a:spLocks noGrp="1"/>
          </p:cNvSpPr>
          <p:nvPr>
            <p:ph type="ftr" sz="quarter" idx="11"/>
          </p:nvPr>
        </p:nvSpPr>
        <p:spPr>
          <a:xfrm>
            <a:off x="2917778" y="6411402"/>
            <a:ext cx="2895600" cy="365125"/>
          </a:xfrm>
        </p:spPr>
        <p:txBody>
          <a:bodyPr/>
          <a:lstStyle/>
          <a:p>
            <a:r>
              <a:rPr lang="en-AU" sz="900">
                <a:solidFill>
                  <a:schemeClr val="bg1"/>
                </a:solidFill>
              </a:rPr>
              <a:t>©PE STUDIES RESOURCES</a:t>
            </a:r>
          </a:p>
        </p:txBody>
      </p:sp>
      <p:sp>
        <p:nvSpPr>
          <p:cNvPr id="11" name="TextBox 10">
            <a:extLst>
              <a:ext uri="{FF2B5EF4-FFF2-40B4-BE49-F238E27FC236}">
                <a16:creationId xmlns:a16="http://schemas.microsoft.com/office/drawing/2014/main" id="{8E585DDB-45B2-8E4F-8B95-C5E63D06FCE2}"/>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REVISION QUESTIONS</a:t>
            </a:r>
          </a:p>
        </p:txBody>
      </p:sp>
      <p:sp>
        <p:nvSpPr>
          <p:cNvPr id="23" name="TextBox 22">
            <a:extLst>
              <a:ext uri="{FF2B5EF4-FFF2-40B4-BE49-F238E27FC236}">
                <a16:creationId xmlns:a16="http://schemas.microsoft.com/office/drawing/2014/main" id="{CCEFB3D0-192B-4711-B307-344002EDFED5}"/>
              </a:ext>
            </a:extLst>
          </p:cNvPr>
          <p:cNvSpPr txBox="1"/>
          <p:nvPr/>
        </p:nvSpPr>
        <p:spPr>
          <a:xfrm>
            <a:off x="176169" y="1053422"/>
            <a:ext cx="5154744" cy="2092881"/>
          </a:xfrm>
          <a:prstGeom prst="rect">
            <a:avLst/>
          </a:prstGeom>
          <a:noFill/>
        </p:spPr>
        <p:txBody>
          <a:bodyPr wrap="none" rtlCol="0">
            <a:spAutoFit/>
          </a:bodyPr>
          <a:lstStyle/>
          <a:p>
            <a:r>
              <a:rPr lang="en-US" sz="1600" b="1" dirty="0">
                <a:solidFill>
                  <a:schemeClr val="bg1"/>
                </a:solidFill>
              </a:rPr>
              <a:t>1.	The function of the cardiovascular system is to :</a:t>
            </a:r>
            <a:endParaRPr lang="en-AU" sz="1600" b="1" dirty="0">
              <a:solidFill>
                <a:schemeClr val="bg1"/>
              </a:solidFill>
            </a:endParaRPr>
          </a:p>
          <a:p>
            <a:r>
              <a:rPr lang="en-US" sz="1600" b="1" dirty="0">
                <a:solidFill>
                  <a:schemeClr val="bg1"/>
                </a:solidFill>
              </a:rPr>
              <a:t>	A/	fight disease.</a:t>
            </a:r>
            <a:endParaRPr lang="en-AU" sz="1600" b="1" dirty="0">
              <a:solidFill>
                <a:schemeClr val="bg1"/>
              </a:solidFill>
            </a:endParaRPr>
          </a:p>
          <a:p>
            <a:r>
              <a:rPr lang="en-US" sz="1600" b="1" dirty="0">
                <a:solidFill>
                  <a:schemeClr val="bg1"/>
                </a:solidFill>
              </a:rPr>
              <a:t>	B/	clot the blood.</a:t>
            </a:r>
            <a:endParaRPr lang="en-AU" sz="1600" b="1" dirty="0">
              <a:solidFill>
                <a:schemeClr val="bg1"/>
              </a:solidFill>
            </a:endParaRPr>
          </a:p>
          <a:p>
            <a:r>
              <a:rPr lang="en-US" sz="1600" b="1" dirty="0">
                <a:solidFill>
                  <a:schemeClr val="bg1"/>
                </a:solidFill>
              </a:rPr>
              <a:t>	C/	maintain body temperature.</a:t>
            </a:r>
            <a:endParaRPr lang="en-AU" sz="1600" b="1" dirty="0">
              <a:solidFill>
                <a:schemeClr val="bg1"/>
              </a:solidFill>
            </a:endParaRPr>
          </a:p>
          <a:p>
            <a:r>
              <a:rPr lang="en-US" sz="1600" b="1" dirty="0">
                <a:solidFill>
                  <a:schemeClr val="bg1"/>
                </a:solidFill>
              </a:rPr>
              <a:t>	D/	maintain hydration levels.</a:t>
            </a:r>
          </a:p>
          <a:p>
            <a:r>
              <a:rPr lang="en-US" sz="1600" b="1" dirty="0">
                <a:solidFill>
                  <a:schemeClr val="bg1"/>
                </a:solidFill>
              </a:rPr>
              <a:t>	E/	all of the above.</a:t>
            </a:r>
          </a:p>
          <a:p>
            <a:r>
              <a:rPr lang="en-US" sz="1600" b="1" dirty="0">
                <a:solidFill>
                  <a:schemeClr val="bg1"/>
                </a:solidFill>
              </a:rPr>
              <a:t>	F/	none of the above.</a:t>
            </a:r>
            <a:endParaRPr lang="en-AU" sz="1600" b="1" dirty="0">
              <a:solidFill>
                <a:schemeClr val="bg1"/>
              </a:solidFill>
            </a:endParaRPr>
          </a:p>
          <a:p>
            <a:endParaRPr lang="en-US" dirty="0">
              <a:solidFill>
                <a:schemeClr val="bg1"/>
              </a:solidFill>
            </a:endParaRPr>
          </a:p>
        </p:txBody>
      </p:sp>
      <p:sp>
        <p:nvSpPr>
          <p:cNvPr id="24" name="TextBox 23">
            <a:extLst>
              <a:ext uri="{FF2B5EF4-FFF2-40B4-BE49-F238E27FC236}">
                <a16:creationId xmlns:a16="http://schemas.microsoft.com/office/drawing/2014/main" id="{79C29FA3-56C3-4FAF-8E4C-0C050475C1E2}"/>
              </a:ext>
            </a:extLst>
          </p:cNvPr>
          <p:cNvSpPr txBox="1"/>
          <p:nvPr/>
        </p:nvSpPr>
        <p:spPr>
          <a:xfrm>
            <a:off x="176169" y="2968379"/>
            <a:ext cx="5269841" cy="1600438"/>
          </a:xfrm>
          <a:prstGeom prst="rect">
            <a:avLst/>
          </a:prstGeom>
          <a:noFill/>
        </p:spPr>
        <p:txBody>
          <a:bodyPr wrap="none" rtlCol="0">
            <a:spAutoFit/>
          </a:bodyPr>
          <a:lstStyle/>
          <a:p>
            <a:r>
              <a:rPr lang="en-US" sz="1600" b="1" dirty="0">
                <a:solidFill>
                  <a:schemeClr val="bg1"/>
                </a:solidFill>
              </a:rPr>
              <a:t>2.	Blood from the left side of the heart is known as:</a:t>
            </a:r>
            <a:endParaRPr lang="en-AU" sz="1600" b="1" dirty="0">
              <a:solidFill>
                <a:schemeClr val="bg1"/>
              </a:solidFill>
            </a:endParaRPr>
          </a:p>
          <a:p>
            <a:r>
              <a:rPr lang="en-US" sz="1600" b="1" dirty="0">
                <a:solidFill>
                  <a:schemeClr val="bg1"/>
                </a:solidFill>
              </a:rPr>
              <a:t>	A/	</a:t>
            </a:r>
            <a:r>
              <a:rPr lang="en-US" sz="1600" b="1" dirty="0" err="1">
                <a:solidFill>
                  <a:schemeClr val="bg1"/>
                </a:solidFill>
              </a:rPr>
              <a:t>atrial</a:t>
            </a:r>
            <a:r>
              <a:rPr lang="en-US" sz="1600" b="1" dirty="0">
                <a:solidFill>
                  <a:schemeClr val="bg1"/>
                </a:solidFill>
              </a:rPr>
              <a:t>.</a:t>
            </a:r>
            <a:endParaRPr lang="en-AU" sz="1600" b="1" dirty="0">
              <a:solidFill>
                <a:schemeClr val="bg1"/>
              </a:solidFill>
            </a:endParaRPr>
          </a:p>
          <a:p>
            <a:r>
              <a:rPr lang="en-US" sz="1600" b="1" dirty="0">
                <a:solidFill>
                  <a:schemeClr val="bg1"/>
                </a:solidFill>
              </a:rPr>
              <a:t>	B/	venous.</a:t>
            </a:r>
            <a:endParaRPr lang="en-AU" sz="1600" b="1" dirty="0">
              <a:solidFill>
                <a:schemeClr val="bg1"/>
              </a:solidFill>
            </a:endParaRPr>
          </a:p>
          <a:p>
            <a:r>
              <a:rPr lang="en-US" sz="1600" b="1" dirty="0">
                <a:solidFill>
                  <a:schemeClr val="bg1"/>
                </a:solidFill>
              </a:rPr>
              <a:t>	C/	deoxygenated.</a:t>
            </a:r>
            <a:endParaRPr lang="en-AU" sz="1600" b="1" dirty="0">
              <a:solidFill>
                <a:schemeClr val="bg1"/>
              </a:solidFill>
            </a:endParaRPr>
          </a:p>
          <a:p>
            <a:r>
              <a:rPr lang="en-US" sz="1600" b="1" dirty="0">
                <a:solidFill>
                  <a:schemeClr val="bg1"/>
                </a:solidFill>
              </a:rPr>
              <a:t>	D/	oxygenated.</a:t>
            </a:r>
            <a:endParaRPr lang="en-AU" sz="1600" b="1" dirty="0">
              <a:solidFill>
                <a:schemeClr val="bg1"/>
              </a:solidFill>
            </a:endParaRPr>
          </a:p>
          <a:p>
            <a:endParaRPr lang="en-US" dirty="0">
              <a:solidFill>
                <a:schemeClr val="bg1"/>
              </a:solidFill>
            </a:endParaRPr>
          </a:p>
        </p:txBody>
      </p:sp>
      <p:sp>
        <p:nvSpPr>
          <p:cNvPr id="25" name="TextBox 24">
            <a:extLst>
              <a:ext uri="{FF2B5EF4-FFF2-40B4-BE49-F238E27FC236}">
                <a16:creationId xmlns:a16="http://schemas.microsoft.com/office/drawing/2014/main" id="{D725150C-9979-4CE9-84DE-C2C48C59D638}"/>
              </a:ext>
            </a:extLst>
          </p:cNvPr>
          <p:cNvSpPr txBox="1"/>
          <p:nvPr/>
        </p:nvSpPr>
        <p:spPr>
          <a:xfrm>
            <a:off x="176169" y="4418179"/>
            <a:ext cx="5385257" cy="1600438"/>
          </a:xfrm>
          <a:prstGeom prst="rect">
            <a:avLst/>
          </a:prstGeom>
          <a:noFill/>
        </p:spPr>
        <p:txBody>
          <a:bodyPr wrap="none" rtlCol="0">
            <a:spAutoFit/>
          </a:bodyPr>
          <a:lstStyle/>
          <a:p>
            <a:r>
              <a:rPr lang="en-US" sz="1600" b="1" dirty="0">
                <a:solidFill>
                  <a:schemeClr val="bg1"/>
                </a:solidFill>
              </a:rPr>
              <a:t>3.	When the heart contracts it pumps blood into the:</a:t>
            </a:r>
            <a:endParaRPr lang="en-AU" sz="1600" b="1" dirty="0">
              <a:solidFill>
                <a:schemeClr val="bg1"/>
              </a:solidFill>
            </a:endParaRPr>
          </a:p>
          <a:p>
            <a:r>
              <a:rPr lang="en-US" sz="1600" b="1" dirty="0">
                <a:solidFill>
                  <a:schemeClr val="bg1"/>
                </a:solidFill>
              </a:rPr>
              <a:t>	A/	arteries.</a:t>
            </a:r>
            <a:endParaRPr lang="en-AU" sz="1600" b="1" dirty="0">
              <a:solidFill>
                <a:schemeClr val="bg1"/>
              </a:solidFill>
            </a:endParaRPr>
          </a:p>
          <a:p>
            <a:r>
              <a:rPr lang="en-US" sz="1600" b="1" dirty="0">
                <a:solidFill>
                  <a:schemeClr val="bg1"/>
                </a:solidFill>
              </a:rPr>
              <a:t>	B/	veins.</a:t>
            </a:r>
            <a:endParaRPr lang="en-AU" sz="1600" b="1" dirty="0">
              <a:solidFill>
                <a:schemeClr val="bg1"/>
              </a:solidFill>
            </a:endParaRPr>
          </a:p>
          <a:p>
            <a:r>
              <a:rPr lang="en-US" sz="1600" b="1" dirty="0">
                <a:solidFill>
                  <a:schemeClr val="bg1"/>
                </a:solidFill>
              </a:rPr>
              <a:t>	C/	capillaries.</a:t>
            </a:r>
            <a:endParaRPr lang="en-AU" sz="1600" b="1" dirty="0">
              <a:solidFill>
                <a:schemeClr val="bg1"/>
              </a:solidFill>
            </a:endParaRPr>
          </a:p>
          <a:p>
            <a:r>
              <a:rPr lang="en-US" sz="1600" b="1" dirty="0">
                <a:solidFill>
                  <a:schemeClr val="bg1"/>
                </a:solidFill>
              </a:rPr>
              <a:t>	D/	arterioles.</a:t>
            </a:r>
            <a:endParaRPr lang="en-AU" sz="1600" b="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03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3">
                                            <p:txEl>
                                              <p:pRg st="5" end="5"/>
                                            </p:txEl>
                                          </p:spTgt>
                                        </p:tgtEl>
                                        <p:attrNameLst>
                                          <p:attrName>style.color</p:attrName>
                                        </p:attrNameLst>
                                      </p:cBhvr>
                                      <p:to>
                                        <a:srgbClr val="F80802"/>
                                      </p:to>
                                    </p:animClr>
                                    <p:animClr clrSpc="rgb" dir="cw">
                                      <p:cBhvr>
                                        <p:cTn id="7" dur="500" fill="hold"/>
                                        <p:tgtEl>
                                          <p:spTgt spid="23">
                                            <p:txEl>
                                              <p:pRg st="5" end="5"/>
                                            </p:txEl>
                                          </p:spTgt>
                                        </p:tgtEl>
                                        <p:attrNameLst>
                                          <p:attrName>fillcolor</p:attrName>
                                        </p:attrNameLst>
                                      </p:cBhvr>
                                      <p:to>
                                        <a:srgbClr val="F80802"/>
                                      </p:to>
                                    </p:animClr>
                                    <p:set>
                                      <p:cBhvr>
                                        <p:cTn id="8" dur="500" fill="hold"/>
                                        <p:tgtEl>
                                          <p:spTgt spid="23">
                                            <p:txEl>
                                              <p:pRg st="5" end="5"/>
                                            </p:txEl>
                                          </p:spTgt>
                                        </p:tgtEl>
                                        <p:attrNameLst>
                                          <p:attrName>fill.type</p:attrName>
                                        </p:attrNameLst>
                                      </p:cBhvr>
                                      <p:to>
                                        <p:strVal val="solid"/>
                                      </p:to>
                                    </p:set>
                                    <p:set>
                                      <p:cBhvr>
                                        <p:cTn id="9" dur="500" fill="hold"/>
                                        <p:tgtEl>
                                          <p:spTgt spid="23">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24">
                                            <p:txEl>
                                              <p:pRg st="4" end="4"/>
                                            </p:txEl>
                                          </p:spTgt>
                                        </p:tgtEl>
                                        <p:attrNameLst>
                                          <p:attrName>style.color</p:attrName>
                                        </p:attrNameLst>
                                      </p:cBhvr>
                                      <p:to>
                                        <a:srgbClr val="FF0000"/>
                                      </p:to>
                                    </p:animClr>
                                    <p:animClr clrSpc="rgb" dir="cw">
                                      <p:cBhvr>
                                        <p:cTn id="14" dur="500" fill="hold"/>
                                        <p:tgtEl>
                                          <p:spTgt spid="24">
                                            <p:txEl>
                                              <p:pRg st="4" end="4"/>
                                            </p:txEl>
                                          </p:spTgt>
                                        </p:tgtEl>
                                        <p:attrNameLst>
                                          <p:attrName>fillcolor</p:attrName>
                                        </p:attrNameLst>
                                      </p:cBhvr>
                                      <p:to>
                                        <a:srgbClr val="FF0000"/>
                                      </p:to>
                                    </p:animClr>
                                    <p:set>
                                      <p:cBhvr>
                                        <p:cTn id="15" dur="500" fill="hold"/>
                                        <p:tgtEl>
                                          <p:spTgt spid="24">
                                            <p:txEl>
                                              <p:pRg st="4" end="4"/>
                                            </p:txEl>
                                          </p:spTgt>
                                        </p:tgtEl>
                                        <p:attrNameLst>
                                          <p:attrName>fill.type</p:attrName>
                                        </p:attrNameLst>
                                      </p:cBhvr>
                                      <p:to>
                                        <p:strVal val="solid"/>
                                      </p:to>
                                    </p:set>
                                    <p:set>
                                      <p:cBhvr>
                                        <p:cTn id="16" dur="500" fill="hold"/>
                                        <p:tgtEl>
                                          <p:spTgt spid="24">
                                            <p:txEl>
                                              <p:pRg st="4" end="4"/>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25">
                                            <p:txEl>
                                              <p:pRg st="1" end="1"/>
                                            </p:txEl>
                                          </p:spTgt>
                                        </p:tgtEl>
                                        <p:attrNameLst>
                                          <p:attrName>style.color</p:attrName>
                                        </p:attrNameLst>
                                      </p:cBhvr>
                                      <p:to>
                                        <a:srgbClr val="FF0000"/>
                                      </p:to>
                                    </p:animClr>
                                    <p:animClr clrSpc="rgb" dir="cw">
                                      <p:cBhvr>
                                        <p:cTn id="21" dur="500" fill="hold"/>
                                        <p:tgtEl>
                                          <p:spTgt spid="25">
                                            <p:txEl>
                                              <p:pRg st="1" end="1"/>
                                            </p:txEl>
                                          </p:spTgt>
                                        </p:tgtEl>
                                        <p:attrNameLst>
                                          <p:attrName>fillcolor</p:attrName>
                                        </p:attrNameLst>
                                      </p:cBhvr>
                                      <p:to>
                                        <a:srgbClr val="FF0000"/>
                                      </p:to>
                                    </p:animClr>
                                    <p:set>
                                      <p:cBhvr>
                                        <p:cTn id="22" dur="500" fill="hold"/>
                                        <p:tgtEl>
                                          <p:spTgt spid="25">
                                            <p:txEl>
                                              <p:pRg st="1" end="1"/>
                                            </p:txEl>
                                          </p:spTgt>
                                        </p:tgtEl>
                                        <p:attrNameLst>
                                          <p:attrName>fill.type</p:attrName>
                                        </p:attrNameLst>
                                      </p:cBhvr>
                                      <p:to>
                                        <p:strVal val="solid"/>
                                      </p:to>
                                    </p:set>
                                    <p:set>
                                      <p:cBhvr>
                                        <p:cTn id="23" dur="500" fill="hold"/>
                                        <p:tgtEl>
                                          <p:spTgt spid="2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719926" y="6429396"/>
            <a:ext cx="2133600" cy="365125"/>
          </a:xfrm>
        </p:spPr>
        <p:txBody>
          <a:bodyPr/>
          <a:lstStyle/>
          <a:p>
            <a:fld id="{FDDB2F68-3F03-4C2C-87CF-4DEA889FF116}" type="slidenum">
              <a:rPr lang="en-AU" sz="1050" smtClean="0">
                <a:solidFill>
                  <a:schemeClr val="bg1">
                    <a:lumMod val="50000"/>
                  </a:schemeClr>
                </a:solidFill>
              </a:rPr>
              <a:pPr/>
              <a:t>7</a:t>
            </a:fld>
            <a:endParaRPr lang="en-AU" sz="1050">
              <a:solidFill>
                <a:schemeClr val="bg1">
                  <a:lumMod val="50000"/>
                </a:schemeClr>
              </a:solidFill>
            </a:endParaRPr>
          </a:p>
        </p:txBody>
      </p:sp>
      <p:pic>
        <p:nvPicPr>
          <p:cNvPr id="7" name="Picture 1" descr="D:\Courses of Study\PE Studies Revision Seminars\2009\powerpoints for sale\sports photos\IMG_0701.JPG"/>
          <p:cNvPicPr>
            <a:picLocks noChangeAspect="1" noChangeArrowheads="1"/>
          </p:cNvPicPr>
          <p:nvPr/>
        </p:nvPicPr>
        <p:blipFill>
          <a:blip r:embed="rId2"/>
          <a:srcRect/>
          <a:stretch>
            <a:fillRect/>
          </a:stretch>
        </p:blipFill>
        <p:spPr bwMode="auto">
          <a:xfrm>
            <a:off x="2285984" y="928669"/>
            <a:ext cx="4125546" cy="5500727"/>
          </a:xfrm>
          <a:prstGeom prst="rect">
            <a:avLst/>
          </a:prstGeom>
          <a:noFill/>
        </p:spPr>
      </p:pic>
      <p:sp>
        <p:nvSpPr>
          <p:cNvPr id="8" name="TextBox 7"/>
          <p:cNvSpPr txBox="1"/>
          <p:nvPr/>
        </p:nvSpPr>
        <p:spPr>
          <a:xfrm>
            <a:off x="642910" y="1785926"/>
            <a:ext cx="2643206"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SUPERIOR</a:t>
            </a:r>
          </a:p>
          <a:p>
            <a:r>
              <a:rPr lang="en-US"/>
              <a:t>Above the reference point of the structure</a:t>
            </a:r>
            <a:endParaRPr lang="en-AU"/>
          </a:p>
        </p:txBody>
      </p:sp>
      <p:sp>
        <p:nvSpPr>
          <p:cNvPr id="10" name="TextBox 9"/>
          <p:cNvSpPr txBox="1"/>
          <p:nvPr/>
        </p:nvSpPr>
        <p:spPr>
          <a:xfrm>
            <a:off x="5500694" y="5127981"/>
            <a:ext cx="2643206"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INFERIOR</a:t>
            </a:r>
          </a:p>
          <a:p>
            <a:r>
              <a:rPr lang="en-US"/>
              <a:t>Below the reference point of the structure</a:t>
            </a:r>
            <a:endParaRPr lang="en-AU"/>
          </a:p>
        </p:txBody>
      </p:sp>
      <p:sp>
        <p:nvSpPr>
          <p:cNvPr id="13" name="Down Arrow 12"/>
          <p:cNvSpPr/>
          <p:nvPr/>
        </p:nvSpPr>
        <p:spPr>
          <a:xfrm>
            <a:off x="4643438" y="4000504"/>
            <a:ext cx="214314" cy="2286016"/>
          </a:xfrm>
          <a:prstGeom prst="down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4" name="Up Arrow 13"/>
          <p:cNvSpPr/>
          <p:nvPr/>
        </p:nvSpPr>
        <p:spPr>
          <a:xfrm>
            <a:off x="3929058" y="1571612"/>
            <a:ext cx="214314" cy="2000264"/>
          </a:xfrm>
          <a:prstGeom prst="up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1" name="5-Point Star 10"/>
          <p:cNvSpPr/>
          <p:nvPr/>
        </p:nvSpPr>
        <p:spPr>
          <a:xfrm>
            <a:off x="4357686" y="3714752"/>
            <a:ext cx="142876" cy="142876"/>
          </a:xfrm>
          <a:prstGeom prst="star5">
            <a:avLst/>
          </a:prstGeom>
          <a:solidFill>
            <a:srgbClr val="FFFC2C"/>
          </a:solidFill>
          <a:ln>
            <a:solidFill>
              <a:srgbClr val="FFF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6500858" y="1285860"/>
            <a:ext cx="2571736" cy="2031325"/>
          </a:xfrm>
          <a:prstGeom prst="rect">
            <a:avLst/>
          </a:prstGeom>
          <a:solidFill>
            <a:srgbClr val="FFFF00"/>
          </a:solidFill>
          <a:ln>
            <a:solidFill>
              <a:schemeClr val="tx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a:solidFill>
                  <a:schemeClr val="tx1"/>
                </a:solidFill>
              </a:rPr>
              <a:t>Please note:</a:t>
            </a:r>
          </a:p>
          <a:p>
            <a:r>
              <a:rPr lang="en-US">
                <a:solidFill>
                  <a:schemeClr val="tx1"/>
                </a:solidFill>
              </a:rPr>
              <a:t>The reference point is for  relative purpose only. The terms superior and inferior are in relation to a particular reference point on the body.</a:t>
            </a:r>
          </a:p>
        </p:txBody>
      </p:sp>
      <p:pic>
        <p:nvPicPr>
          <p:cNvPr id="1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5" name="TextBox 14">
            <a:extLst>
              <a:ext uri="{FF2B5EF4-FFF2-40B4-BE49-F238E27FC236}">
                <a16:creationId xmlns:a16="http://schemas.microsoft.com/office/drawing/2014/main" id="{2E2C77C8-E214-534C-A8FF-26807A11DEAB}"/>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8" name="Footer Placeholder 1">
            <a:extLst>
              <a:ext uri="{FF2B5EF4-FFF2-40B4-BE49-F238E27FC236}">
                <a16:creationId xmlns:a16="http://schemas.microsoft.com/office/drawing/2014/main" id="{70630554-0642-F241-A902-32FFDC42F723}"/>
              </a:ext>
            </a:extLst>
          </p:cNvPr>
          <p:cNvSpPr>
            <a:spLocks noGrp="1"/>
          </p:cNvSpPr>
          <p:nvPr>
            <p:ph type="ftr" sz="quarter" idx="11"/>
          </p:nvPr>
        </p:nvSpPr>
        <p:spPr>
          <a:xfrm>
            <a:off x="3124200" y="6536193"/>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4085923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838008"/>
            <a:ext cx="8824956" cy="5284974"/>
          </a:xfrm>
          <a:ln>
            <a:solidFill>
              <a:srgbClr val="FF0000"/>
            </a:solidFill>
          </a:ln>
        </p:spPr>
        <p:style>
          <a:lnRef idx="2">
            <a:schemeClr val="accent2"/>
          </a:lnRef>
          <a:fillRef idx="1">
            <a:schemeClr val="lt1"/>
          </a:fillRef>
          <a:effectRef idx="0">
            <a:schemeClr val="accent2"/>
          </a:effectRef>
          <a:fontRef idx="minor">
            <a:schemeClr val="dk1"/>
          </a:fontRef>
        </p:style>
        <p:txBody>
          <a:bodyPr>
            <a:normAutofit/>
          </a:bodyPr>
          <a:lstStyle/>
          <a:p>
            <a:endParaRPr lang="en-AU" dirty="0">
              <a:solidFill>
                <a:schemeClr val="bg1"/>
              </a:solidFill>
            </a:endParaRPr>
          </a:p>
        </p:txBody>
      </p:sp>
      <p:sp>
        <p:nvSpPr>
          <p:cNvPr id="12" name="Slide Number Placeholder 2">
            <a:extLst>
              <a:ext uri="{FF2B5EF4-FFF2-40B4-BE49-F238E27FC236}">
                <a16:creationId xmlns:a16="http://schemas.microsoft.com/office/drawing/2014/main" id="{F46454A2-2EB5-4C2B-B514-354C197E687F}"/>
              </a:ext>
            </a:extLst>
          </p:cNvPr>
          <p:cNvSpPr txBox="1">
            <a:spLocks/>
          </p:cNvSpPr>
          <p:nvPr/>
        </p:nvSpPr>
        <p:spPr>
          <a:xfrm>
            <a:off x="6892831" y="6428997"/>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70</a:t>
            </a:fld>
            <a:endParaRPr lang="en-AU">
              <a:solidFill>
                <a:schemeClr val="bg1"/>
              </a:solidFill>
            </a:endParaRPr>
          </a:p>
        </p:txBody>
      </p:sp>
      <p:grpSp>
        <p:nvGrpSpPr>
          <p:cNvPr id="13" name="Group 12">
            <a:extLst>
              <a:ext uri="{FF2B5EF4-FFF2-40B4-BE49-F238E27FC236}">
                <a16:creationId xmlns:a16="http://schemas.microsoft.com/office/drawing/2014/main" id="{18F5E7D3-8CF8-4BAC-93E4-A90ACC49D10E}"/>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2" action="ppaction://hlinksldjump"/>
              <a:extLst>
                <a:ext uri="{FF2B5EF4-FFF2-40B4-BE49-F238E27FC236}">
                  <a16:creationId xmlns:a16="http://schemas.microsoft.com/office/drawing/2014/main" id="{06A13CF5-70EE-41D6-9123-003C7AC2C4F3}"/>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5" name="TextBox 14">
              <a:hlinkClick r:id="rId2" action="ppaction://hlinksldjump"/>
              <a:extLst>
                <a:ext uri="{FF2B5EF4-FFF2-40B4-BE49-F238E27FC236}">
                  <a16:creationId xmlns:a16="http://schemas.microsoft.com/office/drawing/2014/main" id="{A915AE50-8234-493E-B6B6-4B8B222A9E6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7" name="Rectangle 16">
            <a:extLst>
              <a:ext uri="{FF2B5EF4-FFF2-40B4-BE49-F238E27FC236}">
                <a16:creationId xmlns:a16="http://schemas.microsoft.com/office/drawing/2014/main" id="{476DB30B-5374-4EC5-8267-82B46A08AD40}"/>
              </a:ext>
            </a:extLst>
          </p:cNvPr>
          <p:cNvSpPr/>
          <p:nvPr/>
        </p:nvSpPr>
        <p:spPr>
          <a:xfrm>
            <a:off x="5805135" y="6629148"/>
            <a:ext cx="4572000" cy="184666"/>
          </a:xfrm>
          <a:prstGeom prst="rect">
            <a:avLst/>
          </a:prstGeom>
        </p:spPr>
        <p:txBody>
          <a:bodyPr>
            <a:spAutoFit/>
          </a:bodyPr>
          <a:lstStyle/>
          <a:p>
            <a:r>
              <a:rPr lang="en-AU" sz="600">
                <a:solidFill>
                  <a:schemeClr val="bg1"/>
                </a:solidFill>
              </a:rPr>
              <a:t>http://</a:t>
            </a:r>
            <a:r>
              <a:rPr lang="en-AU" sz="600" err="1">
                <a:solidFill>
                  <a:schemeClr val="bg1"/>
                </a:solidFill>
              </a:rPr>
              <a:t>www.medicalgraphics.de</a:t>
            </a:r>
            <a:r>
              <a:rPr lang="en-AU" sz="600">
                <a:solidFill>
                  <a:schemeClr val="bg1"/>
                </a:solidFill>
              </a:rPr>
              <a:t>/</a:t>
            </a:r>
            <a:r>
              <a:rPr lang="en-AU" sz="600" err="1">
                <a:solidFill>
                  <a:schemeClr val="bg1"/>
                </a:solidFill>
              </a:rPr>
              <a:t>en</a:t>
            </a:r>
            <a:r>
              <a:rPr lang="en-AU" sz="600">
                <a:solidFill>
                  <a:schemeClr val="bg1"/>
                </a:solidFill>
              </a:rPr>
              <a:t>/free-pictures/organs/blood-</a:t>
            </a:r>
            <a:r>
              <a:rPr lang="en-AU" sz="600" err="1">
                <a:solidFill>
                  <a:schemeClr val="bg1"/>
                </a:solidFill>
              </a:rPr>
              <a:t>components.html</a:t>
            </a:r>
            <a:endParaRPr lang="en-AU" sz="600">
              <a:solidFill>
                <a:schemeClr val="bg1"/>
              </a:solidFill>
            </a:endParaRPr>
          </a:p>
        </p:txBody>
      </p:sp>
      <p:sp>
        <p:nvSpPr>
          <p:cNvPr id="2" name="Footer Placeholder 1">
            <a:extLst>
              <a:ext uri="{FF2B5EF4-FFF2-40B4-BE49-F238E27FC236}">
                <a16:creationId xmlns:a16="http://schemas.microsoft.com/office/drawing/2014/main" id="{97347A3C-AAF7-4185-A4A5-1D295CC3226E}"/>
              </a:ext>
            </a:extLst>
          </p:cNvPr>
          <p:cNvSpPr>
            <a:spLocks noGrp="1"/>
          </p:cNvSpPr>
          <p:nvPr>
            <p:ph type="ftr" sz="quarter" idx="11"/>
          </p:nvPr>
        </p:nvSpPr>
        <p:spPr>
          <a:xfrm>
            <a:off x="2917778" y="6411402"/>
            <a:ext cx="2895600" cy="365125"/>
          </a:xfrm>
        </p:spPr>
        <p:txBody>
          <a:bodyPr/>
          <a:lstStyle/>
          <a:p>
            <a:r>
              <a:rPr lang="en-AU" sz="900">
                <a:solidFill>
                  <a:schemeClr val="bg1"/>
                </a:solidFill>
              </a:rPr>
              <a:t>©PE STUDIES RESOURCES</a:t>
            </a:r>
          </a:p>
        </p:txBody>
      </p:sp>
      <p:sp>
        <p:nvSpPr>
          <p:cNvPr id="11" name="TextBox 10">
            <a:extLst>
              <a:ext uri="{FF2B5EF4-FFF2-40B4-BE49-F238E27FC236}">
                <a16:creationId xmlns:a16="http://schemas.microsoft.com/office/drawing/2014/main" id="{8E585DDB-45B2-8E4F-8B95-C5E63D06FCE2}"/>
              </a:ext>
            </a:extLst>
          </p:cNvPr>
          <p:cNvSpPr txBox="1"/>
          <p:nvPr/>
        </p:nvSpPr>
        <p:spPr>
          <a:xfrm>
            <a:off x="0" y="0"/>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REVISION QUESTIONS</a:t>
            </a:r>
          </a:p>
        </p:txBody>
      </p:sp>
      <p:sp>
        <p:nvSpPr>
          <p:cNvPr id="16" name="TextBox 15">
            <a:extLst>
              <a:ext uri="{FF2B5EF4-FFF2-40B4-BE49-F238E27FC236}">
                <a16:creationId xmlns:a16="http://schemas.microsoft.com/office/drawing/2014/main" id="{6CAB39F8-12A5-4104-A1A3-EDCA1523A4D5}"/>
              </a:ext>
            </a:extLst>
          </p:cNvPr>
          <p:cNvSpPr txBox="1"/>
          <p:nvPr/>
        </p:nvSpPr>
        <p:spPr>
          <a:xfrm>
            <a:off x="142875" y="1144749"/>
            <a:ext cx="6665351" cy="1600438"/>
          </a:xfrm>
          <a:prstGeom prst="rect">
            <a:avLst/>
          </a:prstGeom>
          <a:noFill/>
        </p:spPr>
        <p:txBody>
          <a:bodyPr wrap="none" rtlCol="0">
            <a:spAutoFit/>
          </a:bodyPr>
          <a:lstStyle/>
          <a:p>
            <a:r>
              <a:rPr lang="en-US" sz="1600" b="1" dirty="0">
                <a:solidFill>
                  <a:schemeClr val="bg1"/>
                </a:solidFill>
              </a:rPr>
              <a:t>4.	After leaving the heart the blood will take the following pathway:</a:t>
            </a:r>
            <a:endParaRPr lang="en-AU" sz="1600" b="1" dirty="0">
              <a:solidFill>
                <a:schemeClr val="bg1"/>
              </a:solidFill>
            </a:endParaRPr>
          </a:p>
          <a:p>
            <a:r>
              <a:rPr lang="en-US" sz="1600" b="1" dirty="0">
                <a:solidFill>
                  <a:schemeClr val="bg1"/>
                </a:solidFill>
              </a:rPr>
              <a:t>	A/	veins - </a:t>
            </a:r>
            <a:r>
              <a:rPr lang="en-US" sz="1600" b="1" dirty="0" err="1">
                <a:solidFill>
                  <a:schemeClr val="bg1"/>
                </a:solidFill>
              </a:rPr>
              <a:t>venules</a:t>
            </a:r>
            <a:r>
              <a:rPr lang="en-US" sz="1600" b="1" dirty="0">
                <a:solidFill>
                  <a:schemeClr val="bg1"/>
                </a:solidFill>
              </a:rPr>
              <a:t> - capillaries - arterioles - arteries.</a:t>
            </a:r>
            <a:endParaRPr lang="en-AU" sz="1600" b="1" dirty="0">
              <a:solidFill>
                <a:schemeClr val="bg1"/>
              </a:solidFill>
            </a:endParaRPr>
          </a:p>
          <a:p>
            <a:r>
              <a:rPr lang="en-US" sz="1600" b="1" dirty="0">
                <a:solidFill>
                  <a:schemeClr val="bg1"/>
                </a:solidFill>
              </a:rPr>
              <a:t>	B/	arterioles - arteries - capillaries - veins - </a:t>
            </a:r>
            <a:r>
              <a:rPr lang="en-US" sz="1600" b="1" dirty="0" err="1">
                <a:solidFill>
                  <a:schemeClr val="bg1"/>
                </a:solidFill>
              </a:rPr>
              <a:t>venules</a:t>
            </a:r>
            <a:r>
              <a:rPr lang="en-US" sz="1600" b="1" dirty="0">
                <a:solidFill>
                  <a:schemeClr val="bg1"/>
                </a:solidFill>
              </a:rPr>
              <a:t>.</a:t>
            </a:r>
            <a:endParaRPr lang="en-AU" sz="1600" b="1" dirty="0">
              <a:solidFill>
                <a:schemeClr val="bg1"/>
              </a:solidFill>
            </a:endParaRPr>
          </a:p>
          <a:p>
            <a:r>
              <a:rPr lang="en-US" sz="1600" b="1" dirty="0">
                <a:solidFill>
                  <a:schemeClr val="bg1"/>
                </a:solidFill>
              </a:rPr>
              <a:t>	C/	arteries - veins - capillaries - </a:t>
            </a:r>
            <a:r>
              <a:rPr lang="en-US" sz="1600" b="1" dirty="0" err="1">
                <a:solidFill>
                  <a:schemeClr val="bg1"/>
                </a:solidFill>
              </a:rPr>
              <a:t>venules</a:t>
            </a:r>
            <a:r>
              <a:rPr lang="en-US" sz="1600" b="1" dirty="0">
                <a:solidFill>
                  <a:schemeClr val="bg1"/>
                </a:solidFill>
              </a:rPr>
              <a:t> - arterioles.</a:t>
            </a:r>
            <a:endParaRPr lang="en-AU" sz="1600" b="1" dirty="0">
              <a:solidFill>
                <a:schemeClr val="bg1"/>
              </a:solidFill>
            </a:endParaRPr>
          </a:p>
          <a:p>
            <a:r>
              <a:rPr lang="en-US" sz="1600" b="1" dirty="0">
                <a:solidFill>
                  <a:schemeClr val="bg1"/>
                </a:solidFill>
              </a:rPr>
              <a:t>	D/	arteries - arterioles - capillaries - </a:t>
            </a:r>
            <a:r>
              <a:rPr lang="en-US" sz="1600" b="1" dirty="0" err="1">
                <a:solidFill>
                  <a:schemeClr val="bg1"/>
                </a:solidFill>
              </a:rPr>
              <a:t>venules</a:t>
            </a:r>
            <a:r>
              <a:rPr lang="en-US" sz="1600" b="1" dirty="0">
                <a:solidFill>
                  <a:schemeClr val="bg1"/>
                </a:solidFill>
              </a:rPr>
              <a:t> - veins.</a:t>
            </a:r>
            <a:endParaRPr lang="en-AU" sz="1600" b="1" dirty="0">
              <a:solidFill>
                <a:schemeClr val="bg1"/>
              </a:solidFill>
            </a:endParaRPr>
          </a:p>
          <a:p>
            <a:endParaRPr lang="en-US" dirty="0">
              <a:solidFill>
                <a:schemeClr val="bg1"/>
              </a:solidFill>
            </a:endParaRPr>
          </a:p>
        </p:txBody>
      </p:sp>
      <p:sp>
        <p:nvSpPr>
          <p:cNvPr id="18" name="TextBox 17">
            <a:extLst>
              <a:ext uri="{FF2B5EF4-FFF2-40B4-BE49-F238E27FC236}">
                <a16:creationId xmlns:a16="http://schemas.microsoft.com/office/drawing/2014/main" id="{B6E361FE-8FB1-4792-AE32-4C8F585F6C78}"/>
              </a:ext>
            </a:extLst>
          </p:cNvPr>
          <p:cNvSpPr txBox="1"/>
          <p:nvPr/>
        </p:nvSpPr>
        <p:spPr>
          <a:xfrm>
            <a:off x="142875" y="2609239"/>
            <a:ext cx="7853688" cy="1600438"/>
          </a:xfrm>
          <a:prstGeom prst="rect">
            <a:avLst/>
          </a:prstGeom>
          <a:noFill/>
        </p:spPr>
        <p:txBody>
          <a:bodyPr wrap="none" rtlCol="0">
            <a:spAutoFit/>
          </a:bodyPr>
          <a:lstStyle/>
          <a:p>
            <a:r>
              <a:rPr lang="en-US" sz="1600" b="1" dirty="0">
                <a:solidFill>
                  <a:schemeClr val="bg1"/>
                </a:solidFill>
              </a:rPr>
              <a:t>5.	In which of the following does blood have the lowest concentration of oxygen ?</a:t>
            </a:r>
            <a:endParaRPr lang="en-AU" sz="1600" b="1" dirty="0">
              <a:solidFill>
                <a:schemeClr val="bg1"/>
              </a:solidFill>
            </a:endParaRPr>
          </a:p>
          <a:p>
            <a:r>
              <a:rPr lang="en-US" sz="1600" b="1" dirty="0">
                <a:solidFill>
                  <a:schemeClr val="bg1"/>
                </a:solidFill>
              </a:rPr>
              <a:t>	A/	coronary artery			</a:t>
            </a:r>
            <a:endParaRPr lang="en-AU" sz="1600" b="1" dirty="0">
              <a:solidFill>
                <a:schemeClr val="bg1"/>
              </a:solidFill>
            </a:endParaRPr>
          </a:p>
          <a:p>
            <a:r>
              <a:rPr lang="en-US" sz="1600" b="1" dirty="0">
                <a:solidFill>
                  <a:schemeClr val="bg1"/>
                </a:solidFill>
              </a:rPr>
              <a:t>	B/	inferior vena cava</a:t>
            </a:r>
            <a:endParaRPr lang="en-AU" sz="1600" b="1" dirty="0">
              <a:solidFill>
                <a:schemeClr val="bg1"/>
              </a:solidFill>
            </a:endParaRPr>
          </a:p>
          <a:p>
            <a:r>
              <a:rPr lang="en-US" sz="1600" b="1" dirty="0">
                <a:solidFill>
                  <a:schemeClr val="bg1"/>
                </a:solidFill>
              </a:rPr>
              <a:t>	C/	pulmonary vein			</a:t>
            </a:r>
            <a:endParaRPr lang="en-AU" sz="1600" b="1" dirty="0">
              <a:solidFill>
                <a:schemeClr val="bg1"/>
              </a:solidFill>
            </a:endParaRPr>
          </a:p>
          <a:p>
            <a:r>
              <a:rPr lang="en-US" sz="1600" b="1" dirty="0">
                <a:solidFill>
                  <a:schemeClr val="bg1"/>
                </a:solidFill>
              </a:rPr>
              <a:t>	D/	carotid artery</a:t>
            </a:r>
            <a:endParaRPr lang="en-AU" sz="1600" b="1" dirty="0">
              <a:solidFill>
                <a:schemeClr val="bg1"/>
              </a:solidFill>
            </a:endParaRPr>
          </a:p>
          <a:p>
            <a:endParaRPr lang="en-US" dirty="0">
              <a:solidFill>
                <a:schemeClr val="bg1"/>
              </a:solidFill>
            </a:endParaRPr>
          </a:p>
        </p:txBody>
      </p:sp>
      <p:sp>
        <p:nvSpPr>
          <p:cNvPr id="19" name="TextBox 18">
            <a:extLst>
              <a:ext uri="{FF2B5EF4-FFF2-40B4-BE49-F238E27FC236}">
                <a16:creationId xmlns:a16="http://schemas.microsoft.com/office/drawing/2014/main" id="{B3F750B9-6D38-4954-BF87-0C959C8BEC12}"/>
              </a:ext>
            </a:extLst>
          </p:cNvPr>
          <p:cNvSpPr txBox="1"/>
          <p:nvPr/>
        </p:nvSpPr>
        <p:spPr>
          <a:xfrm>
            <a:off x="176169" y="4273435"/>
            <a:ext cx="5724644" cy="1600438"/>
          </a:xfrm>
          <a:prstGeom prst="rect">
            <a:avLst/>
          </a:prstGeom>
          <a:noFill/>
        </p:spPr>
        <p:txBody>
          <a:bodyPr wrap="none" rtlCol="0">
            <a:spAutoFit/>
          </a:bodyPr>
          <a:lstStyle/>
          <a:p>
            <a:r>
              <a:rPr lang="en-US" sz="1600" b="1" dirty="0">
                <a:solidFill>
                  <a:schemeClr val="bg1"/>
                </a:solidFill>
              </a:rPr>
              <a:t>6.	The blood cells responsible for blood clotting are the:</a:t>
            </a:r>
            <a:endParaRPr lang="en-AU" sz="1600" b="1" dirty="0">
              <a:solidFill>
                <a:schemeClr val="bg1"/>
              </a:solidFill>
            </a:endParaRPr>
          </a:p>
          <a:p>
            <a:r>
              <a:rPr lang="en-US" sz="1600" b="1" dirty="0">
                <a:solidFill>
                  <a:schemeClr val="bg1"/>
                </a:solidFill>
              </a:rPr>
              <a:t>	A/	plasma.				</a:t>
            </a:r>
            <a:endParaRPr lang="en-AU" sz="1600" b="1" dirty="0">
              <a:solidFill>
                <a:schemeClr val="bg1"/>
              </a:solidFill>
            </a:endParaRPr>
          </a:p>
          <a:p>
            <a:r>
              <a:rPr lang="en-US" sz="1600" b="1" dirty="0">
                <a:solidFill>
                  <a:schemeClr val="bg1"/>
                </a:solidFill>
              </a:rPr>
              <a:t>	B/	platelets.				</a:t>
            </a:r>
          </a:p>
          <a:p>
            <a:r>
              <a:rPr lang="en-US" sz="1600" b="1" dirty="0">
                <a:solidFill>
                  <a:schemeClr val="bg1"/>
                </a:solidFill>
              </a:rPr>
              <a:t>	C/	red blood cells.</a:t>
            </a:r>
          </a:p>
          <a:p>
            <a:r>
              <a:rPr lang="en-US" sz="1600" b="1" dirty="0">
                <a:solidFill>
                  <a:schemeClr val="bg1"/>
                </a:solidFill>
              </a:rPr>
              <a:t>	D/	white blood cells.</a:t>
            </a:r>
            <a:endParaRPr lang="en-AU" sz="1600" b="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313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6">
                                            <p:txEl>
                                              <p:pRg st="4" end="4"/>
                                            </p:txEl>
                                          </p:spTgt>
                                        </p:tgtEl>
                                        <p:attrNameLst>
                                          <p:attrName>style.color</p:attrName>
                                        </p:attrNameLst>
                                      </p:cBhvr>
                                      <p:to>
                                        <a:srgbClr val="FF0000"/>
                                      </p:to>
                                    </p:animClr>
                                    <p:animClr clrSpc="rgb" dir="cw">
                                      <p:cBhvr>
                                        <p:cTn id="7" dur="500" fill="hold"/>
                                        <p:tgtEl>
                                          <p:spTgt spid="16">
                                            <p:txEl>
                                              <p:pRg st="4" end="4"/>
                                            </p:txEl>
                                          </p:spTgt>
                                        </p:tgtEl>
                                        <p:attrNameLst>
                                          <p:attrName>fillcolor</p:attrName>
                                        </p:attrNameLst>
                                      </p:cBhvr>
                                      <p:to>
                                        <a:srgbClr val="FF0000"/>
                                      </p:to>
                                    </p:animClr>
                                    <p:set>
                                      <p:cBhvr>
                                        <p:cTn id="8" dur="500" fill="hold"/>
                                        <p:tgtEl>
                                          <p:spTgt spid="16">
                                            <p:txEl>
                                              <p:pRg st="4" end="4"/>
                                            </p:txEl>
                                          </p:spTgt>
                                        </p:tgtEl>
                                        <p:attrNameLst>
                                          <p:attrName>fill.type</p:attrName>
                                        </p:attrNameLst>
                                      </p:cBhvr>
                                      <p:to>
                                        <p:strVal val="solid"/>
                                      </p:to>
                                    </p:set>
                                    <p:set>
                                      <p:cBhvr>
                                        <p:cTn id="9" dur="500" fill="hold"/>
                                        <p:tgtEl>
                                          <p:spTgt spid="16">
                                            <p:txEl>
                                              <p:pRg st="4" end="4"/>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8">
                                            <p:txEl>
                                              <p:pRg st="2" end="2"/>
                                            </p:txEl>
                                          </p:spTgt>
                                        </p:tgtEl>
                                        <p:attrNameLst>
                                          <p:attrName>style.color</p:attrName>
                                        </p:attrNameLst>
                                      </p:cBhvr>
                                      <p:to>
                                        <a:srgbClr val="FF0000"/>
                                      </p:to>
                                    </p:animClr>
                                    <p:animClr clrSpc="rgb" dir="cw">
                                      <p:cBhvr>
                                        <p:cTn id="14" dur="500" fill="hold"/>
                                        <p:tgtEl>
                                          <p:spTgt spid="18">
                                            <p:txEl>
                                              <p:pRg st="2" end="2"/>
                                            </p:txEl>
                                          </p:spTgt>
                                        </p:tgtEl>
                                        <p:attrNameLst>
                                          <p:attrName>fillcolor</p:attrName>
                                        </p:attrNameLst>
                                      </p:cBhvr>
                                      <p:to>
                                        <a:srgbClr val="FF0000"/>
                                      </p:to>
                                    </p:animClr>
                                    <p:set>
                                      <p:cBhvr>
                                        <p:cTn id="15" dur="500" fill="hold"/>
                                        <p:tgtEl>
                                          <p:spTgt spid="18">
                                            <p:txEl>
                                              <p:pRg st="2" end="2"/>
                                            </p:txEl>
                                          </p:spTgt>
                                        </p:tgtEl>
                                        <p:attrNameLst>
                                          <p:attrName>fill.type</p:attrName>
                                        </p:attrNameLst>
                                      </p:cBhvr>
                                      <p:to>
                                        <p:strVal val="solid"/>
                                      </p:to>
                                    </p:set>
                                    <p:set>
                                      <p:cBhvr>
                                        <p:cTn id="16" dur="500" fill="hold"/>
                                        <p:tgtEl>
                                          <p:spTgt spid="18">
                                            <p:txEl>
                                              <p:pRg st="2" end="2"/>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9">
                                            <p:txEl>
                                              <p:pRg st="2" end="2"/>
                                            </p:txEl>
                                          </p:spTgt>
                                        </p:tgtEl>
                                        <p:attrNameLst>
                                          <p:attrName>style.color</p:attrName>
                                        </p:attrNameLst>
                                      </p:cBhvr>
                                      <p:to>
                                        <a:srgbClr val="FF0000"/>
                                      </p:to>
                                    </p:animClr>
                                    <p:animClr clrSpc="rgb" dir="cw">
                                      <p:cBhvr>
                                        <p:cTn id="21" dur="500" fill="hold"/>
                                        <p:tgtEl>
                                          <p:spTgt spid="19">
                                            <p:txEl>
                                              <p:pRg st="2" end="2"/>
                                            </p:txEl>
                                          </p:spTgt>
                                        </p:tgtEl>
                                        <p:attrNameLst>
                                          <p:attrName>fillcolor</p:attrName>
                                        </p:attrNameLst>
                                      </p:cBhvr>
                                      <p:to>
                                        <a:srgbClr val="FF0000"/>
                                      </p:to>
                                    </p:animClr>
                                    <p:set>
                                      <p:cBhvr>
                                        <p:cTn id="22" dur="500" fill="hold"/>
                                        <p:tgtEl>
                                          <p:spTgt spid="19">
                                            <p:txEl>
                                              <p:pRg st="2" end="2"/>
                                            </p:txEl>
                                          </p:spTgt>
                                        </p:tgtEl>
                                        <p:attrNameLst>
                                          <p:attrName>fill.type</p:attrName>
                                        </p:attrNameLst>
                                      </p:cBhvr>
                                      <p:to>
                                        <p:strVal val="solid"/>
                                      </p:to>
                                    </p:set>
                                    <p:set>
                                      <p:cBhvr>
                                        <p:cTn id="23" dur="500" fill="hold"/>
                                        <p:tgtEl>
                                          <p:spTgt spid="19">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461665"/>
          </a:xfrm>
          <a:prstGeom prst="rect">
            <a:avLst/>
          </a:prstGeom>
          <a:solidFill>
            <a:srgbClr val="0070C0"/>
          </a:solidFill>
          <a:ln>
            <a:solidFill>
              <a:srgbClr val="FFFFFF"/>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6" name="TextBox 5"/>
          <p:cNvSpPr txBox="1"/>
          <p:nvPr/>
        </p:nvSpPr>
        <p:spPr>
          <a:xfrm>
            <a:off x="317341" y="1141305"/>
            <a:ext cx="8509318" cy="923330"/>
          </a:xfrm>
          <a:prstGeom prst="rect">
            <a:avLst/>
          </a:prstGeom>
          <a:ln w="19050">
            <a:solidFill>
              <a:srgbClr val="0070C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lvl="0"/>
            <a:r>
              <a:rPr lang="en-AU" dirty="0">
                <a:highlight>
                  <a:srgbClr val="FFFF00"/>
                </a:highlight>
              </a:rPr>
              <a:t>Structure and function of the respiratory system</a:t>
            </a:r>
          </a:p>
          <a:p>
            <a:pPr marL="285750" indent="-285750">
              <a:buFont typeface="Arial" panose="020B0604020202020204" pitchFamily="34" charset="0"/>
              <a:buChar char="•"/>
            </a:pPr>
            <a:r>
              <a:rPr lang="en-AU" dirty="0">
                <a:highlight>
                  <a:srgbClr val="FFFF00"/>
                </a:highlight>
              </a:rPr>
              <a:t>lungs, diaphragm, alveoli</a:t>
            </a:r>
          </a:p>
          <a:p>
            <a:pPr marL="285750" indent="-285750">
              <a:buFont typeface="Arial" panose="020B0604020202020204" pitchFamily="34" charset="0"/>
              <a:buChar char="•"/>
            </a:pPr>
            <a:r>
              <a:rPr lang="en-AU" dirty="0">
                <a:highlight>
                  <a:srgbClr val="FFFF00"/>
                </a:highlight>
              </a:rPr>
              <a:t>mechanics of breathing</a:t>
            </a:r>
            <a:endParaRPr lang="en-AU" dirty="0">
              <a:effectLst/>
              <a:highlight>
                <a:srgbClr val="FFFF00"/>
              </a:highlight>
            </a:endParaRPr>
          </a:p>
        </p:txBody>
      </p:sp>
      <p:sp>
        <p:nvSpPr>
          <p:cNvPr id="13" name="Slide Number Placeholder 2">
            <a:extLst>
              <a:ext uri="{FF2B5EF4-FFF2-40B4-BE49-F238E27FC236}">
                <a16:creationId xmlns:a16="http://schemas.microsoft.com/office/drawing/2014/main" id="{08CE11E9-9B39-4317-8F25-8BC5C0D633AD}"/>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tx1"/>
                </a:solidFill>
              </a:rPr>
              <a:pPr/>
              <a:t>71</a:t>
            </a:fld>
            <a:endParaRPr lang="en-AU">
              <a:solidFill>
                <a:schemeClr val="tx1"/>
              </a:solidFill>
            </a:endParaRPr>
          </a:p>
        </p:txBody>
      </p:sp>
      <p:grpSp>
        <p:nvGrpSpPr>
          <p:cNvPr id="14" name="Group 13">
            <a:extLst>
              <a:ext uri="{FF2B5EF4-FFF2-40B4-BE49-F238E27FC236}">
                <a16:creationId xmlns:a16="http://schemas.microsoft.com/office/drawing/2014/main" id="{EEE9CDE8-2488-4FD8-AE62-50B7BE6CDB4F}"/>
              </a:ext>
            </a:extLst>
          </p:cNvPr>
          <p:cNvGrpSpPr/>
          <p:nvPr/>
        </p:nvGrpSpPr>
        <p:grpSpPr>
          <a:xfrm>
            <a:off x="142875" y="6250498"/>
            <a:ext cx="628650" cy="470983"/>
            <a:chOff x="1452530" y="6019046"/>
            <a:chExt cx="838200" cy="627976"/>
          </a:xfrm>
        </p:grpSpPr>
        <p:pic>
          <p:nvPicPr>
            <p:cNvPr id="15" name="Picture 2" descr="C:\Program Files\Microsoft Office\MEDIA\CAGCAT10\j0185604.wmf">
              <a:hlinkClick r:id="rId3" action="ppaction://hlinksldjump"/>
              <a:extLst>
                <a:ext uri="{FF2B5EF4-FFF2-40B4-BE49-F238E27FC236}">
                  <a16:creationId xmlns:a16="http://schemas.microsoft.com/office/drawing/2014/main" id="{25103254-CAB1-41C1-B9B1-262AA40963F4}"/>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FB014BAE-EC0B-4695-9E65-306F0C382845}"/>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3" name="Picture 2" descr="A close up of a womans face&#10;&#10;Description automatically generated">
            <a:extLst>
              <a:ext uri="{FF2B5EF4-FFF2-40B4-BE49-F238E27FC236}">
                <a16:creationId xmlns:a16="http://schemas.microsoft.com/office/drawing/2014/main" id="{D50D528A-AC5F-4D1A-85E8-96E0CEF7FA2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114" b="96911" l="2820" r="98120">
                        <a14:foregroundMark x1="7519" y1="50407" x2="8083" y2="71220"/>
                        <a14:foregroundMark x1="7331" y1="49431" x2="3195" y2="62602"/>
                        <a14:foregroundMark x1="3195" y1="62602" x2="7331" y2="92846"/>
                        <a14:foregroundMark x1="7331" y1="92846" x2="33835" y2="90894"/>
                        <a14:foregroundMark x1="14850" y1="95285" x2="9586" y2="96911"/>
                        <a14:foregroundMark x1="6203" y1="93333" x2="2820" y2="82602"/>
                        <a14:foregroundMark x1="49812" y1="7317" x2="49812" y2="12033"/>
                        <a14:foregroundMark x1="51316" y1="2276" x2="51316" y2="2276"/>
                        <a14:foregroundMark x1="91541" y1="54472" x2="95489" y2="68130"/>
                        <a14:foregroundMark x1="95489" y1="68130" x2="95113" y2="68455"/>
                        <a14:foregroundMark x1="93045" y1="46341" x2="98120" y2="59512"/>
                        <a14:foregroundMark x1="98120" y1="59512" x2="97932" y2="59512"/>
                        <a14:foregroundMark x1="81391" y1="96748" x2="81391" y2="96748"/>
                      </a14:backgroundRemoval>
                    </a14:imgEffect>
                  </a14:imgLayer>
                </a14:imgProps>
              </a:ext>
              <a:ext uri="{28A0092B-C50C-407E-A947-70E740481C1C}">
                <a14:useLocalDpi xmlns:a14="http://schemas.microsoft.com/office/drawing/2010/main" val="0"/>
              </a:ext>
            </a:extLst>
          </a:blip>
          <a:stretch>
            <a:fillRect/>
          </a:stretch>
        </p:blipFill>
        <p:spPr>
          <a:xfrm>
            <a:off x="3058722" y="2242240"/>
            <a:ext cx="3494478" cy="4039669"/>
          </a:xfrm>
          <a:prstGeom prst="rect">
            <a:avLst/>
          </a:prstGeom>
        </p:spPr>
      </p:pic>
      <p:sp>
        <p:nvSpPr>
          <p:cNvPr id="4" name="Rectangle 3">
            <a:extLst>
              <a:ext uri="{FF2B5EF4-FFF2-40B4-BE49-F238E27FC236}">
                <a16:creationId xmlns:a16="http://schemas.microsoft.com/office/drawing/2014/main" id="{9D9EFA72-E19D-4438-9B9D-395657C6DD80}"/>
              </a:ext>
            </a:extLst>
          </p:cNvPr>
          <p:cNvSpPr/>
          <p:nvPr/>
        </p:nvSpPr>
        <p:spPr>
          <a:xfrm>
            <a:off x="3183622" y="6250498"/>
            <a:ext cx="4572000" cy="169277"/>
          </a:xfrm>
          <a:prstGeom prst="rect">
            <a:avLst/>
          </a:prstGeom>
        </p:spPr>
        <p:txBody>
          <a:bodyPr>
            <a:spAutoFit/>
          </a:bodyPr>
          <a:lstStyle/>
          <a:p>
            <a:r>
              <a:rPr lang="en-AU" sz="500"/>
              <a:t>https://www.publicdomainpictures.net/en/view-image.php?image=</a:t>
            </a:r>
            <a:r>
              <a:rPr lang="en-AU" sz="400"/>
              <a:t>130311</a:t>
            </a:r>
            <a:r>
              <a:rPr lang="en-AU" sz="500"/>
              <a:t>&amp;picture=breathing-organs</a:t>
            </a:r>
          </a:p>
        </p:txBody>
      </p:sp>
      <p:sp>
        <p:nvSpPr>
          <p:cNvPr id="2" name="Footer Placeholder 1">
            <a:extLst>
              <a:ext uri="{FF2B5EF4-FFF2-40B4-BE49-F238E27FC236}">
                <a16:creationId xmlns:a16="http://schemas.microsoft.com/office/drawing/2014/main" id="{7EA5EE7F-33AF-4E79-91E7-4CFE6605ACE3}"/>
              </a:ext>
            </a:extLst>
          </p:cNvPr>
          <p:cNvSpPr>
            <a:spLocks noGrp="1"/>
          </p:cNvSpPr>
          <p:nvPr>
            <p:ph type="ftr" sz="quarter" idx="11"/>
          </p:nvPr>
        </p:nvSpPr>
        <p:spPr>
          <a:xfrm>
            <a:off x="3124200" y="6446585"/>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290907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700" y="1956802"/>
            <a:ext cx="4648259" cy="3718784"/>
          </a:xfrm>
          <a:ln/>
        </p:spPr>
        <p:style>
          <a:lnRef idx="2">
            <a:schemeClr val="accent4"/>
          </a:lnRef>
          <a:fillRef idx="1">
            <a:schemeClr val="lt1"/>
          </a:fillRef>
          <a:effectRef idx="0">
            <a:schemeClr val="accent4"/>
          </a:effectRef>
          <a:fontRef idx="minor">
            <a:schemeClr val="dk1"/>
          </a:fontRef>
        </p:style>
        <p:txBody>
          <a:bodyPr>
            <a:noAutofit/>
          </a:bodyPr>
          <a:lstStyle/>
          <a:p>
            <a:pPr marL="321469" indent="-257175">
              <a:lnSpc>
                <a:spcPct val="110000"/>
              </a:lnSpc>
              <a:buFont typeface="+mj-lt"/>
              <a:buAutoNum type="arabicPeriod"/>
            </a:pPr>
            <a:r>
              <a:rPr lang="en-AU">
                <a:solidFill>
                  <a:schemeClr val="bg1"/>
                </a:solidFill>
              </a:rPr>
              <a:t>Deliver oxygen from the atmosphere to the lungs</a:t>
            </a:r>
          </a:p>
          <a:p>
            <a:pPr marL="321469" indent="-257175">
              <a:lnSpc>
                <a:spcPct val="110000"/>
              </a:lnSpc>
              <a:buNone/>
            </a:pPr>
            <a:r>
              <a:rPr lang="en-AU">
                <a:solidFill>
                  <a:schemeClr val="bg1"/>
                </a:solidFill>
              </a:rPr>
              <a:t>2.	Provide method of gaseous exchange within the lungs</a:t>
            </a:r>
          </a:p>
          <a:p>
            <a:pPr lvl="2">
              <a:lnSpc>
                <a:spcPct val="110000"/>
              </a:lnSpc>
              <a:buFont typeface="Cambria Math" panose="02040503050406030204" pitchFamily="18" charset="0"/>
              <a:buChar char="⎯"/>
            </a:pPr>
            <a:r>
              <a:rPr lang="en-AU" sz="1800">
                <a:solidFill>
                  <a:schemeClr val="bg1"/>
                </a:solidFill>
              </a:rPr>
              <a:t>Oxygen enters the blood, carbon dioxide exits</a:t>
            </a:r>
          </a:p>
          <a:p>
            <a:pPr marL="321469" indent="-257175">
              <a:lnSpc>
                <a:spcPct val="110000"/>
              </a:lnSpc>
              <a:buFontTx/>
              <a:buAutoNum type="arabicPeriod" startAt="3"/>
            </a:pPr>
            <a:r>
              <a:rPr lang="en-AU">
                <a:solidFill>
                  <a:schemeClr val="bg1"/>
                </a:solidFill>
              </a:rPr>
              <a:t>Create speech as air passes over the vocal cords</a:t>
            </a:r>
          </a:p>
          <a:p>
            <a:pPr marL="321469" indent="-257175">
              <a:lnSpc>
                <a:spcPct val="110000"/>
              </a:lnSpc>
              <a:buFontTx/>
              <a:buAutoNum type="arabicPeriod" startAt="3"/>
            </a:pPr>
            <a:r>
              <a:rPr lang="en-US">
                <a:solidFill>
                  <a:schemeClr val="bg1"/>
                </a:solidFill>
              </a:rPr>
              <a:t>Facilitate sense of smell</a:t>
            </a:r>
          </a:p>
          <a:p>
            <a:pPr marL="321469" indent="-257175">
              <a:lnSpc>
                <a:spcPct val="110000"/>
              </a:lnSpc>
              <a:buFontTx/>
              <a:buAutoNum type="arabicPeriod" startAt="3"/>
            </a:pPr>
            <a:r>
              <a:rPr lang="en-US">
                <a:solidFill>
                  <a:schemeClr val="bg1"/>
                </a:solidFill>
              </a:rPr>
              <a:t>Expel heat and water vapor in the air breathed out</a:t>
            </a:r>
          </a:p>
        </p:txBody>
      </p:sp>
      <p:pic>
        <p:nvPicPr>
          <p:cNvPr id="8196" name="Picture 4" descr="File:Respiratory system.svg">
            <a:hlinkClick r:id="rId2"/>
          </p:cNvPr>
          <p:cNvPicPr>
            <a:picLocks noChangeAspect="1" noChangeArrowheads="1"/>
          </p:cNvPicPr>
          <p:nvPr/>
        </p:nvPicPr>
        <p:blipFill>
          <a:blip r:embed="rId3"/>
          <a:srcRect/>
          <a:stretch>
            <a:fillRect/>
          </a:stretch>
        </p:blipFill>
        <p:spPr bwMode="auto">
          <a:xfrm>
            <a:off x="5136146" y="1670408"/>
            <a:ext cx="3767154" cy="4102164"/>
          </a:xfrm>
          <a:prstGeom prst="rect">
            <a:avLst/>
          </a:prstGeom>
          <a:noFill/>
          <a:ln w="38100">
            <a:solidFill>
              <a:schemeClr val="bg1"/>
            </a:solidFill>
          </a:ln>
        </p:spPr>
      </p:pic>
      <p:sp>
        <p:nvSpPr>
          <p:cNvPr id="11" name="Rectangle 10"/>
          <p:cNvSpPr/>
          <p:nvPr/>
        </p:nvSpPr>
        <p:spPr>
          <a:xfrm>
            <a:off x="6258931" y="5834278"/>
            <a:ext cx="1768091" cy="161583"/>
          </a:xfrm>
          <a:prstGeom prst="rect">
            <a:avLst/>
          </a:prstGeom>
        </p:spPr>
        <p:txBody>
          <a:bodyPr wrap="square">
            <a:spAutoFit/>
          </a:bodyPr>
          <a:lstStyle/>
          <a:p>
            <a:r>
              <a:rPr lang="en-AU" sz="450">
                <a:solidFill>
                  <a:prstClr val="black"/>
                </a:solidFill>
                <a:latin typeface="Calibri"/>
              </a:rPr>
              <a:t>http://commons.wikimedia.org/wiki/File:Respiratory_system.svg</a:t>
            </a:r>
          </a:p>
        </p:txBody>
      </p:sp>
      <p:sp>
        <p:nvSpPr>
          <p:cNvPr id="15" name="TextBox 14">
            <a:extLst>
              <a:ext uri="{FF2B5EF4-FFF2-40B4-BE49-F238E27FC236}">
                <a16:creationId xmlns:a16="http://schemas.microsoft.com/office/drawing/2014/main" id="{F7ACD0FD-4A52-478A-ABAC-0241CEF3D294}"/>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18" name="Slide Number Placeholder 2">
            <a:extLst>
              <a:ext uri="{FF2B5EF4-FFF2-40B4-BE49-F238E27FC236}">
                <a16:creationId xmlns:a16="http://schemas.microsoft.com/office/drawing/2014/main" id="{DEA3AB26-4564-4E96-928D-94D217126196}"/>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72</a:t>
            </a:fld>
            <a:endParaRPr lang="en-AU">
              <a:solidFill>
                <a:schemeClr val="bg1"/>
              </a:solidFill>
            </a:endParaRPr>
          </a:p>
        </p:txBody>
      </p:sp>
      <p:grpSp>
        <p:nvGrpSpPr>
          <p:cNvPr id="19" name="Group 18">
            <a:extLst>
              <a:ext uri="{FF2B5EF4-FFF2-40B4-BE49-F238E27FC236}">
                <a16:creationId xmlns:a16="http://schemas.microsoft.com/office/drawing/2014/main" id="{8906D5C8-DD07-49A8-BC4B-F1BE6C9F356C}"/>
              </a:ext>
            </a:extLst>
          </p:cNvPr>
          <p:cNvGrpSpPr/>
          <p:nvPr/>
        </p:nvGrpSpPr>
        <p:grpSpPr>
          <a:xfrm>
            <a:off x="142875" y="6250498"/>
            <a:ext cx="628650" cy="470983"/>
            <a:chOff x="1452530" y="6019046"/>
            <a:chExt cx="838200" cy="627976"/>
          </a:xfrm>
        </p:grpSpPr>
        <p:pic>
          <p:nvPicPr>
            <p:cNvPr id="20" name="Picture 2" descr="C:\Program Files\Microsoft Office\MEDIA\CAGCAT10\j0185604.wmf">
              <a:hlinkClick r:id="rId4" action="ppaction://hlinksldjump"/>
              <a:extLst>
                <a:ext uri="{FF2B5EF4-FFF2-40B4-BE49-F238E27FC236}">
                  <a16:creationId xmlns:a16="http://schemas.microsoft.com/office/drawing/2014/main" id="{1B884B0F-D98E-4910-BD9C-A9C5BD09D684}"/>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1" name="TextBox 20">
              <a:hlinkClick r:id="rId4" action="ppaction://hlinksldjump"/>
              <a:extLst>
                <a:ext uri="{FF2B5EF4-FFF2-40B4-BE49-F238E27FC236}">
                  <a16:creationId xmlns:a16="http://schemas.microsoft.com/office/drawing/2014/main" id="{1694728D-406B-4984-9C17-726E5B13786C}"/>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Footer Placeholder 1">
            <a:extLst>
              <a:ext uri="{FF2B5EF4-FFF2-40B4-BE49-F238E27FC236}">
                <a16:creationId xmlns:a16="http://schemas.microsoft.com/office/drawing/2014/main" id="{12E044C9-F502-4DFD-9BE1-032B71A67D2B}"/>
              </a:ext>
            </a:extLst>
          </p:cNvPr>
          <p:cNvSpPr>
            <a:spLocks noGrp="1"/>
          </p:cNvSpPr>
          <p:nvPr>
            <p:ph type="ftr" sz="quarter" idx="11"/>
          </p:nvPr>
        </p:nvSpPr>
        <p:spPr>
          <a:xfrm>
            <a:off x="3124200" y="6411402"/>
            <a:ext cx="2895600" cy="365125"/>
          </a:xfrm>
        </p:spPr>
        <p:txBody>
          <a:bodyPr/>
          <a:lstStyle/>
          <a:p>
            <a:r>
              <a:rPr lang="en-AU" sz="900">
                <a:solidFill>
                  <a:schemeClr val="bg1"/>
                </a:solidFill>
              </a:rPr>
              <a:t>©PE STUDIES RESOURCES</a:t>
            </a:r>
          </a:p>
        </p:txBody>
      </p:sp>
      <p:sp>
        <p:nvSpPr>
          <p:cNvPr id="12" name="Rectangle 11">
            <a:extLst>
              <a:ext uri="{FF2B5EF4-FFF2-40B4-BE49-F238E27FC236}">
                <a16:creationId xmlns:a16="http://schemas.microsoft.com/office/drawing/2014/main" id="{6D019727-AB03-5C46-B84F-53AC3EDAD7ED}"/>
              </a:ext>
            </a:extLst>
          </p:cNvPr>
          <p:cNvSpPr/>
          <p:nvPr/>
        </p:nvSpPr>
        <p:spPr>
          <a:xfrm rot="21057123">
            <a:off x="149441" y="1203233"/>
            <a:ext cx="3612399"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Functions of the Respiratory System</a:t>
            </a:r>
          </a:p>
        </p:txBody>
      </p:sp>
    </p:spTree>
    <p:extLst>
      <p:ext uri="{BB962C8B-B14F-4D97-AF65-F5344CB8AC3E}">
        <p14:creationId xmlns:p14="http://schemas.microsoft.com/office/powerpoint/2010/main" val="2119640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989" y="2025244"/>
            <a:ext cx="3714306" cy="1433824"/>
          </a:xfrm>
          <a:ln/>
        </p:spPr>
        <p:style>
          <a:lnRef idx="2">
            <a:schemeClr val="accent4"/>
          </a:lnRef>
          <a:fillRef idx="1">
            <a:schemeClr val="lt1"/>
          </a:fillRef>
          <a:effectRef idx="0">
            <a:schemeClr val="accent4"/>
          </a:effectRef>
          <a:fontRef idx="minor">
            <a:schemeClr val="dk1"/>
          </a:fontRef>
        </p:style>
        <p:txBody>
          <a:bodyPr>
            <a:normAutofit/>
          </a:bodyPr>
          <a:lstStyle/>
          <a:p>
            <a:pPr marL="0" indent="0">
              <a:buNone/>
            </a:pPr>
            <a:r>
              <a:rPr lang="en-AU">
                <a:solidFill>
                  <a:schemeClr val="bg1"/>
                </a:solidFill>
              </a:rPr>
              <a:t>Comprises 3 main sections:</a:t>
            </a:r>
          </a:p>
          <a:p>
            <a:pPr marL="771525" lvl="2" indent="-257175">
              <a:buFontTx/>
              <a:buAutoNum type="arabicPeriod"/>
            </a:pPr>
            <a:r>
              <a:rPr lang="en-AU" sz="1800">
                <a:solidFill>
                  <a:schemeClr val="bg1"/>
                </a:solidFill>
              </a:rPr>
              <a:t>Air passages</a:t>
            </a:r>
          </a:p>
          <a:p>
            <a:pPr marL="771525" lvl="2" indent="-257175">
              <a:buFontTx/>
              <a:buAutoNum type="arabicPeriod"/>
            </a:pPr>
            <a:r>
              <a:rPr lang="en-AU" sz="1800">
                <a:solidFill>
                  <a:schemeClr val="bg1"/>
                </a:solidFill>
              </a:rPr>
              <a:t>Lungs</a:t>
            </a:r>
          </a:p>
          <a:p>
            <a:pPr marL="771525" lvl="2" indent="-257175">
              <a:buFontTx/>
              <a:buAutoNum type="arabicPeriod"/>
            </a:pPr>
            <a:r>
              <a:rPr lang="en-AU" sz="1800">
                <a:solidFill>
                  <a:schemeClr val="bg1"/>
                </a:solidFill>
              </a:rPr>
              <a:t>Diaphragm</a:t>
            </a:r>
          </a:p>
        </p:txBody>
      </p:sp>
      <p:pic>
        <p:nvPicPr>
          <p:cNvPr id="7171" name="Picture 3"/>
          <p:cNvPicPr>
            <a:picLocks noChangeAspect="1" noChangeArrowheads="1"/>
          </p:cNvPicPr>
          <p:nvPr/>
        </p:nvPicPr>
        <p:blipFill>
          <a:blip r:embed="rId2"/>
          <a:srcRect/>
          <a:stretch>
            <a:fillRect/>
          </a:stretch>
        </p:blipFill>
        <p:spPr bwMode="auto">
          <a:xfrm>
            <a:off x="4371080" y="1214534"/>
            <a:ext cx="4436202" cy="4951374"/>
          </a:xfrm>
          <a:prstGeom prst="rect">
            <a:avLst/>
          </a:prstGeom>
          <a:noFill/>
          <a:ln w="9525">
            <a:noFill/>
            <a:miter lim="800000"/>
            <a:headEnd/>
            <a:tailEnd/>
          </a:ln>
          <a:effectLst/>
        </p:spPr>
      </p:pic>
      <p:cxnSp>
        <p:nvCxnSpPr>
          <p:cNvPr id="15" name="Straight Connector 14"/>
          <p:cNvCxnSpPr>
            <a:cxnSpLocks/>
          </p:cNvCxnSpPr>
          <p:nvPr/>
        </p:nvCxnSpPr>
        <p:spPr>
          <a:xfrm>
            <a:off x="6353073" y="4243446"/>
            <a:ext cx="1099148"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flipV="1">
            <a:off x="6146655" y="4068670"/>
            <a:ext cx="216000" cy="1800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a:off x="6358855" y="4051853"/>
            <a:ext cx="144000" cy="19159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Line Callout 1 22"/>
          <p:cNvSpPr/>
          <p:nvPr/>
        </p:nvSpPr>
        <p:spPr>
          <a:xfrm>
            <a:off x="7077517" y="1461250"/>
            <a:ext cx="1609283" cy="1382618"/>
          </a:xfrm>
          <a:prstGeom prst="borderCallout1">
            <a:avLst>
              <a:gd name="adj1" fmla="val 50441"/>
              <a:gd name="adj2" fmla="val -720"/>
              <a:gd name="adj3" fmla="val 137161"/>
              <a:gd name="adj4" fmla="val -222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solidFill>
                <a:prstClr val="white"/>
              </a:solidFill>
              <a:latin typeface="Calibri"/>
            </a:endParaRPr>
          </a:p>
        </p:txBody>
      </p:sp>
      <p:sp>
        <p:nvSpPr>
          <p:cNvPr id="24" name="Rectangle 23"/>
          <p:cNvSpPr/>
          <p:nvPr/>
        </p:nvSpPr>
        <p:spPr>
          <a:xfrm>
            <a:off x="5532354" y="6165908"/>
            <a:ext cx="2571750" cy="161583"/>
          </a:xfrm>
          <a:prstGeom prst="rect">
            <a:avLst/>
          </a:prstGeom>
        </p:spPr>
        <p:txBody>
          <a:bodyPr>
            <a:spAutoFit/>
          </a:bodyPr>
          <a:lstStyle/>
          <a:p>
            <a:r>
              <a:rPr lang="en-AU" sz="450">
                <a:solidFill>
                  <a:prstClr val="black"/>
                </a:solidFill>
                <a:latin typeface="Calibri"/>
              </a:rPr>
              <a:t>http://commons.wikimedia.org/wiki/File:Respiratory_system_complete_en.svg</a:t>
            </a:r>
          </a:p>
        </p:txBody>
      </p:sp>
      <p:sp>
        <p:nvSpPr>
          <p:cNvPr id="18" name="TextBox 17">
            <a:extLst>
              <a:ext uri="{FF2B5EF4-FFF2-40B4-BE49-F238E27FC236}">
                <a16:creationId xmlns:a16="http://schemas.microsoft.com/office/drawing/2014/main" id="{8C320F3E-8D04-4527-BCA8-C0F9BD2AAC4A}"/>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grpSp>
        <p:nvGrpSpPr>
          <p:cNvPr id="21" name="Group 20">
            <a:extLst>
              <a:ext uri="{FF2B5EF4-FFF2-40B4-BE49-F238E27FC236}">
                <a16:creationId xmlns:a16="http://schemas.microsoft.com/office/drawing/2014/main" id="{A9E7DFEE-830E-4502-91E4-A8B2F38F92B1}"/>
              </a:ext>
            </a:extLst>
          </p:cNvPr>
          <p:cNvGrpSpPr/>
          <p:nvPr/>
        </p:nvGrpSpPr>
        <p:grpSpPr>
          <a:xfrm>
            <a:off x="142875" y="6250498"/>
            <a:ext cx="628650" cy="470983"/>
            <a:chOff x="1452530" y="6019046"/>
            <a:chExt cx="838200" cy="627976"/>
          </a:xfrm>
        </p:grpSpPr>
        <p:pic>
          <p:nvPicPr>
            <p:cNvPr id="22" name="Picture 2" descr="C:\Program Files\Microsoft Office\MEDIA\CAGCAT10\j0185604.wmf">
              <a:hlinkClick r:id="rId3" action="ppaction://hlinksldjump"/>
              <a:extLst>
                <a:ext uri="{FF2B5EF4-FFF2-40B4-BE49-F238E27FC236}">
                  <a16:creationId xmlns:a16="http://schemas.microsoft.com/office/drawing/2014/main" id="{A45C6B49-A3F1-4C55-BEED-489776A1CCCE}"/>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25" name="TextBox 24">
              <a:hlinkClick r:id="rId3" action="ppaction://hlinksldjump"/>
              <a:extLst>
                <a:ext uri="{FF2B5EF4-FFF2-40B4-BE49-F238E27FC236}">
                  <a16:creationId xmlns:a16="http://schemas.microsoft.com/office/drawing/2014/main" id="{ACB3B24F-85CD-427C-8DD9-30BDB06ECE1A}"/>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7" name="Slide Number Placeholder 2">
            <a:extLst>
              <a:ext uri="{FF2B5EF4-FFF2-40B4-BE49-F238E27FC236}">
                <a16:creationId xmlns:a16="http://schemas.microsoft.com/office/drawing/2014/main" id="{CE9381EE-0F7D-4A33-9549-BC6479419ED1}"/>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73</a:t>
            </a:fld>
            <a:endParaRPr lang="en-AU">
              <a:solidFill>
                <a:schemeClr val="bg1"/>
              </a:solidFill>
            </a:endParaRPr>
          </a:p>
        </p:txBody>
      </p:sp>
      <p:pic>
        <p:nvPicPr>
          <p:cNvPr id="12" name="Picture 11" descr="A group of people playing a game of tennis&#10;&#10;Description automatically generated">
            <a:extLst>
              <a:ext uri="{FF2B5EF4-FFF2-40B4-BE49-F238E27FC236}">
                <a16:creationId xmlns:a16="http://schemas.microsoft.com/office/drawing/2014/main" id="{B2BA7277-64EF-4ECA-90CF-308EBDAC0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374" y="3742210"/>
            <a:ext cx="3515536" cy="2305040"/>
          </a:xfrm>
          <a:prstGeom prst="rect">
            <a:avLst/>
          </a:prstGeom>
        </p:spPr>
      </p:pic>
      <p:sp>
        <p:nvSpPr>
          <p:cNvPr id="13" name="Rectangle 12">
            <a:extLst>
              <a:ext uri="{FF2B5EF4-FFF2-40B4-BE49-F238E27FC236}">
                <a16:creationId xmlns:a16="http://schemas.microsoft.com/office/drawing/2014/main" id="{9178A6AD-3463-4380-A50F-B100BDA05FD3}"/>
              </a:ext>
            </a:extLst>
          </p:cNvPr>
          <p:cNvSpPr/>
          <p:nvPr/>
        </p:nvSpPr>
        <p:spPr>
          <a:xfrm>
            <a:off x="257176" y="6022701"/>
            <a:ext cx="4572000" cy="169277"/>
          </a:xfrm>
          <a:prstGeom prst="rect">
            <a:avLst/>
          </a:prstGeom>
        </p:spPr>
        <p:txBody>
          <a:bodyPr>
            <a:spAutoFit/>
          </a:bodyPr>
          <a:lstStyle/>
          <a:p>
            <a:r>
              <a:rPr lang="en-AU" sz="500">
                <a:solidFill>
                  <a:schemeClr val="bg1"/>
                </a:solidFill>
              </a:rPr>
              <a:t>https://commons.wikimedia.org/wiki/File:251000_-_Athletics_track_pentathlon_Don_Elgin_exhausted_2_-_3b_-_2000_Sydney_race_photo.jpg</a:t>
            </a:r>
          </a:p>
        </p:txBody>
      </p:sp>
      <p:sp>
        <p:nvSpPr>
          <p:cNvPr id="2" name="Footer Placeholder 1">
            <a:extLst>
              <a:ext uri="{FF2B5EF4-FFF2-40B4-BE49-F238E27FC236}">
                <a16:creationId xmlns:a16="http://schemas.microsoft.com/office/drawing/2014/main" id="{DC207965-192F-42B2-A06A-6897484F0328}"/>
              </a:ext>
            </a:extLst>
          </p:cNvPr>
          <p:cNvSpPr>
            <a:spLocks noGrp="1"/>
          </p:cNvSpPr>
          <p:nvPr>
            <p:ph type="ftr" sz="quarter" idx="11"/>
          </p:nvPr>
        </p:nvSpPr>
        <p:spPr>
          <a:xfrm>
            <a:off x="3023616" y="6411402"/>
            <a:ext cx="2895600" cy="365125"/>
          </a:xfrm>
        </p:spPr>
        <p:txBody>
          <a:bodyPr/>
          <a:lstStyle/>
          <a:p>
            <a:r>
              <a:rPr lang="en-AU" sz="900">
                <a:solidFill>
                  <a:schemeClr val="bg1"/>
                </a:solidFill>
              </a:rPr>
              <a:t>©PE STUDIES RESOURCES</a:t>
            </a:r>
          </a:p>
        </p:txBody>
      </p:sp>
      <p:sp>
        <p:nvSpPr>
          <p:cNvPr id="19" name="Rectangle 18">
            <a:extLst>
              <a:ext uri="{FF2B5EF4-FFF2-40B4-BE49-F238E27FC236}">
                <a16:creationId xmlns:a16="http://schemas.microsoft.com/office/drawing/2014/main" id="{172EDEAE-3B4E-4749-A81E-94BDD2654E99}"/>
              </a:ext>
            </a:extLst>
          </p:cNvPr>
          <p:cNvSpPr/>
          <p:nvPr/>
        </p:nvSpPr>
        <p:spPr>
          <a:xfrm rot="21057123">
            <a:off x="263956" y="1137489"/>
            <a:ext cx="3577774" cy="369332"/>
          </a:xfrm>
          <a:prstGeom prst="rect">
            <a:avLst/>
          </a:prstGeom>
          <a:solidFill>
            <a:srgbClr val="FFC000"/>
          </a:solidFill>
          <a:ln w="19050">
            <a:solidFill>
              <a:schemeClr val="bg1"/>
            </a:solidFill>
          </a:ln>
        </p:spPr>
        <p:style>
          <a:lnRef idx="3">
            <a:schemeClr val="lt1"/>
          </a:lnRef>
          <a:fillRef idx="1">
            <a:schemeClr val="accent2"/>
          </a:fillRef>
          <a:effectRef idx="1">
            <a:schemeClr val="accent2"/>
          </a:effectRef>
          <a:fontRef idx="minor">
            <a:schemeClr val="lt1"/>
          </a:fontRef>
        </p:style>
        <p:txBody>
          <a:bodyPr wrap="none">
            <a:spAutoFit/>
          </a:bodyPr>
          <a:lstStyle/>
          <a:p>
            <a:r>
              <a:rPr lang="en-US" b="1">
                <a:solidFill>
                  <a:schemeClr val="bg1"/>
                </a:solidFill>
                <a:latin typeface="Calibri"/>
              </a:rPr>
              <a:t>Structure of the Respiratory System</a:t>
            </a:r>
          </a:p>
        </p:txBody>
      </p:sp>
    </p:spTree>
    <p:extLst>
      <p:ext uri="{BB962C8B-B14F-4D97-AF65-F5344CB8AC3E}">
        <p14:creationId xmlns:p14="http://schemas.microsoft.com/office/powerpoint/2010/main" val="3792135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802897"/>
            <a:ext cx="8513805" cy="5606401"/>
          </a:xfrm>
          <a:solidFill>
            <a:schemeClr val="tx1"/>
          </a:solidFill>
          <a:ln w="19050">
            <a:solidFill>
              <a:srgbClr val="0070C0"/>
            </a:solidFill>
          </a:ln>
        </p:spPr>
        <p:txBody>
          <a:bodyPr>
            <a:normAutofit lnSpcReduction="10000"/>
          </a:bodyPr>
          <a:lstStyle/>
          <a:p>
            <a:pPr marL="514350" lvl="1" indent="-289322">
              <a:buFont typeface="Arial" panose="020B0604020202020204" pitchFamily="34" charset="0"/>
              <a:buChar char="•"/>
            </a:pPr>
            <a:endParaRPr lang="en-US" sz="1600" b="1">
              <a:solidFill>
                <a:schemeClr val="bg1"/>
              </a:solidFill>
            </a:endParaRPr>
          </a:p>
          <a:p>
            <a:pPr marL="514350" lvl="1" indent="-289322">
              <a:buFont typeface="Arial" panose="020B0604020202020204" pitchFamily="34" charset="0"/>
              <a:buChar char="•"/>
            </a:pPr>
            <a:endParaRPr lang="en-US" sz="1600" b="1">
              <a:solidFill>
                <a:schemeClr val="bg1"/>
              </a:solidFill>
            </a:endParaRPr>
          </a:p>
          <a:p>
            <a:pPr marL="514350" lvl="1" indent="-289322">
              <a:buFont typeface="Arial" panose="020B0604020202020204" pitchFamily="34" charset="0"/>
              <a:buChar char="•"/>
            </a:pPr>
            <a:r>
              <a:rPr lang="en-US" sz="1600" b="1">
                <a:solidFill>
                  <a:schemeClr val="bg1"/>
                </a:solidFill>
              </a:rPr>
              <a:t>Nasal cavity &amp; mouth</a:t>
            </a:r>
          </a:p>
          <a:p>
            <a:pPr marL="996554" lvl="3" indent="-289322"/>
            <a:r>
              <a:rPr lang="en-US" sz="1600">
                <a:solidFill>
                  <a:schemeClr val="bg1"/>
                </a:solidFill>
              </a:rPr>
              <a:t>Where the air enters the respiratory system</a:t>
            </a:r>
          </a:p>
          <a:p>
            <a:pPr marL="514350" lvl="1" indent="-289322">
              <a:buFont typeface="Arial" panose="020B0604020202020204" pitchFamily="34" charset="0"/>
              <a:buChar char="•"/>
            </a:pPr>
            <a:r>
              <a:rPr lang="en-US" sz="1600" b="1">
                <a:solidFill>
                  <a:schemeClr val="bg1"/>
                </a:solidFill>
              </a:rPr>
              <a:t>Pharynx</a:t>
            </a:r>
          </a:p>
          <a:p>
            <a:pPr marL="996554" lvl="3" indent="-289322"/>
            <a:r>
              <a:rPr lang="en-US" sz="1600">
                <a:solidFill>
                  <a:schemeClr val="bg1"/>
                </a:solidFill>
              </a:rPr>
              <a:t>Where the back of the mouth and nose meet</a:t>
            </a:r>
          </a:p>
          <a:p>
            <a:pPr marL="514350" lvl="1" indent="-289322">
              <a:buFont typeface="Arial" panose="020B0604020202020204" pitchFamily="34" charset="0"/>
              <a:buChar char="•"/>
            </a:pPr>
            <a:r>
              <a:rPr lang="en-US" sz="1600" b="1">
                <a:solidFill>
                  <a:schemeClr val="bg1"/>
                </a:solidFill>
              </a:rPr>
              <a:t>Larynx</a:t>
            </a:r>
          </a:p>
          <a:p>
            <a:pPr marL="996554" lvl="3" indent="-289322"/>
            <a:r>
              <a:rPr lang="en-US" sz="1600">
                <a:solidFill>
                  <a:schemeClr val="bg1"/>
                </a:solidFill>
              </a:rPr>
              <a:t>Produces sound when air passes over the larynx</a:t>
            </a:r>
          </a:p>
          <a:p>
            <a:pPr marL="514350" lvl="1" indent="-289322">
              <a:buFont typeface="Arial" panose="020B0604020202020204" pitchFamily="34" charset="0"/>
              <a:buChar char="•"/>
            </a:pPr>
            <a:r>
              <a:rPr lang="en-US" sz="1600" b="1">
                <a:solidFill>
                  <a:schemeClr val="bg1"/>
                </a:solidFill>
              </a:rPr>
              <a:t>Trachea</a:t>
            </a:r>
          </a:p>
          <a:p>
            <a:pPr marL="996554" lvl="3" indent="-289322"/>
            <a:r>
              <a:rPr lang="en-US" sz="1600">
                <a:solidFill>
                  <a:schemeClr val="bg1"/>
                </a:solidFill>
              </a:rPr>
              <a:t>Assists with air delivery. Also  known as wind pipe.   </a:t>
            </a:r>
          </a:p>
          <a:p>
            <a:pPr marL="514350" lvl="1" indent="-289322">
              <a:buFont typeface="Arial" panose="020B0604020202020204" pitchFamily="34" charset="0"/>
              <a:buChar char="•"/>
            </a:pPr>
            <a:r>
              <a:rPr lang="en-US" sz="1600" b="1">
                <a:solidFill>
                  <a:schemeClr val="bg1"/>
                </a:solidFill>
              </a:rPr>
              <a:t>Bronchi</a:t>
            </a:r>
          </a:p>
          <a:p>
            <a:pPr marL="996554" lvl="3" indent="-289322"/>
            <a:r>
              <a:rPr lang="en-US" sz="1600">
                <a:solidFill>
                  <a:schemeClr val="bg1"/>
                </a:solidFill>
              </a:rPr>
              <a:t>2 tubes that provide air to the lungs</a:t>
            </a:r>
          </a:p>
          <a:p>
            <a:pPr marL="514350" lvl="1" indent="-289322">
              <a:buFont typeface="Arial" panose="020B0604020202020204" pitchFamily="34" charset="0"/>
              <a:buChar char="•"/>
            </a:pPr>
            <a:r>
              <a:rPr lang="en-US" sz="1600" b="1">
                <a:solidFill>
                  <a:schemeClr val="bg1"/>
                </a:solidFill>
              </a:rPr>
              <a:t>Bronchioles</a:t>
            </a:r>
          </a:p>
          <a:p>
            <a:pPr marL="996554" lvl="3" indent="-289322"/>
            <a:r>
              <a:rPr lang="en-US" sz="1600">
                <a:solidFill>
                  <a:schemeClr val="bg1"/>
                </a:solidFill>
              </a:rPr>
              <a:t>Each bronchus subdivides into smaller branches called </a:t>
            </a:r>
            <a:br>
              <a:rPr lang="en-US" sz="1600">
                <a:solidFill>
                  <a:schemeClr val="bg1"/>
                </a:solidFill>
              </a:rPr>
            </a:br>
            <a:r>
              <a:rPr lang="en-US" sz="1600">
                <a:solidFill>
                  <a:schemeClr val="bg1"/>
                </a:solidFill>
              </a:rPr>
              <a:t>bronchioles</a:t>
            </a:r>
          </a:p>
          <a:p>
            <a:pPr marL="514350" lvl="1" indent="-289322">
              <a:buFont typeface="Arial" panose="020B0604020202020204" pitchFamily="34" charset="0"/>
              <a:buChar char="•"/>
            </a:pPr>
            <a:r>
              <a:rPr lang="en-US" sz="1600" b="1">
                <a:solidFill>
                  <a:schemeClr val="bg1"/>
                </a:solidFill>
              </a:rPr>
              <a:t>Alveoli</a:t>
            </a:r>
          </a:p>
          <a:p>
            <a:pPr marL="996554" lvl="3" indent="-289322"/>
            <a:r>
              <a:rPr lang="en-US" sz="1600">
                <a:solidFill>
                  <a:schemeClr val="bg1"/>
                </a:solidFill>
              </a:rPr>
              <a:t>Cup shaped sacs found at the end of bronchioles</a:t>
            </a:r>
          </a:p>
          <a:p>
            <a:pPr marL="996554" lvl="3" indent="-289322"/>
            <a:r>
              <a:rPr lang="en-US" sz="1600">
                <a:solidFill>
                  <a:schemeClr val="bg1"/>
                </a:solidFill>
              </a:rPr>
              <a:t>Surrounded by capillaries, they provide the site for continual exchange of 0</a:t>
            </a:r>
            <a:r>
              <a:rPr lang="en-US" sz="1600" baseline="-25000">
                <a:solidFill>
                  <a:schemeClr val="bg1"/>
                </a:solidFill>
              </a:rPr>
              <a:t>2</a:t>
            </a:r>
            <a:r>
              <a:rPr lang="en-US" sz="1600">
                <a:solidFill>
                  <a:schemeClr val="bg1"/>
                </a:solidFill>
              </a:rPr>
              <a:t> and CO</a:t>
            </a:r>
            <a:r>
              <a:rPr lang="en-US" sz="1600" baseline="-25000">
                <a:solidFill>
                  <a:schemeClr val="bg1"/>
                </a:solidFill>
              </a:rPr>
              <a:t>2</a:t>
            </a:r>
          </a:p>
          <a:p>
            <a:pPr marL="996554" lvl="3" indent="-289322"/>
            <a:r>
              <a:rPr lang="en-US" sz="1600">
                <a:solidFill>
                  <a:schemeClr val="bg1"/>
                </a:solidFill>
              </a:rPr>
              <a:t>This occurs by the process of </a:t>
            </a:r>
            <a:r>
              <a:rPr lang="en-US" sz="1600" b="1" u="sng">
                <a:solidFill>
                  <a:schemeClr val="bg1"/>
                </a:solidFill>
              </a:rPr>
              <a:t>diffusion</a:t>
            </a:r>
            <a:r>
              <a:rPr lang="en-US" sz="1600">
                <a:solidFill>
                  <a:schemeClr val="bg1"/>
                </a:solidFill>
              </a:rPr>
              <a:t> – the movement of gas from an area of high concentration to low concentration</a:t>
            </a:r>
            <a:endParaRPr lang="en-US" sz="1600" b="1" u="sng">
              <a:solidFill>
                <a:schemeClr val="bg1"/>
              </a:solidFill>
            </a:endParaRPr>
          </a:p>
          <a:p>
            <a:pPr marL="514350" lvl="1" indent="-289322"/>
            <a:endParaRPr lang="en-AU" sz="1013">
              <a:solidFill>
                <a:schemeClr val="bg1"/>
              </a:solidFill>
            </a:endParaRPr>
          </a:p>
        </p:txBody>
      </p:sp>
      <p:sp>
        <p:nvSpPr>
          <p:cNvPr id="10" name="Rectangle 9"/>
          <p:cNvSpPr/>
          <p:nvPr/>
        </p:nvSpPr>
        <p:spPr>
          <a:xfrm>
            <a:off x="7282248" y="4104194"/>
            <a:ext cx="1198927" cy="213648"/>
          </a:xfrm>
          <a:prstGeom prst="rect">
            <a:avLst/>
          </a:prstGeom>
        </p:spPr>
        <p:txBody>
          <a:bodyPr wrap="square">
            <a:spAutoFit/>
          </a:bodyPr>
          <a:lstStyle/>
          <a:p>
            <a:r>
              <a:rPr lang="en-AU" sz="394">
                <a:solidFill>
                  <a:prstClr val="black"/>
                </a:solidFill>
                <a:latin typeface="Calibri"/>
              </a:rPr>
              <a:t>http://</a:t>
            </a:r>
            <a:r>
              <a:rPr lang="en-AU" sz="394" err="1">
                <a:solidFill>
                  <a:prstClr val="black"/>
                </a:solidFill>
                <a:latin typeface="Calibri"/>
              </a:rPr>
              <a:t>commons.wikimedia.org</a:t>
            </a:r>
            <a:r>
              <a:rPr lang="en-AU" sz="394">
                <a:solidFill>
                  <a:prstClr val="black"/>
                </a:solidFill>
                <a:latin typeface="Calibri"/>
              </a:rPr>
              <a:t>/wiki/</a:t>
            </a:r>
            <a:r>
              <a:rPr lang="en-AU" sz="394" err="1">
                <a:solidFill>
                  <a:prstClr val="black"/>
                </a:solidFill>
                <a:latin typeface="Calibri"/>
              </a:rPr>
              <a:t>File:Respiratory_system.svg</a:t>
            </a:r>
            <a:endParaRPr lang="en-AU" sz="394">
              <a:solidFill>
                <a:prstClr val="black"/>
              </a:solidFill>
              <a:latin typeface="Calibri"/>
            </a:endParaRPr>
          </a:p>
        </p:txBody>
      </p:sp>
      <p:sp>
        <p:nvSpPr>
          <p:cNvPr id="11" name="TextBox 10">
            <a:extLst>
              <a:ext uri="{FF2B5EF4-FFF2-40B4-BE49-F238E27FC236}">
                <a16:creationId xmlns:a16="http://schemas.microsoft.com/office/drawing/2014/main" id="{3952CD56-CF8F-4F0F-BC75-AB72BDD0EB86}"/>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14" name="Slide Number Placeholder 2">
            <a:extLst>
              <a:ext uri="{FF2B5EF4-FFF2-40B4-BE49-F238E27FC236}">
                <a16:creationId xmlns:a16="http://schemas.microsoft.com/office/drawing/2014/main" id="{861F84CD-2C34-40DD-872E-351250C4E967}"/>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74</a:t>
            </a:fld>
            <a:endParaRPr lang="en-AU">
              <a:solidFill>
                <a:schemeClr val="bg1"/>
              </a:solidFill>
            </a:endParaRPr>
          </a:p>
        </p:txBody>
      </p:sp>
      <p:grpSp>
        <p:nvGrpSpPr>
          <p:cNvPr id="15" name="Group 14">
            <a:extLst>
              <a:ext uri="{FF2B5EF4-FFF2-40B4-BE49-F238E27FC236}">
                <a16:creationId xmlns:a16="http://schemas.microsoft.com/office/drawing/2014/main" id="{1499552A-6A7B-4D53-ADAC-53B11BC2C8A7}"/>
              </a:ext>
            </a:extLst>
          </p:cNvPr>
          <p:cNvGrpSpPr/>
          <p:nvPr/>
        </p:nvGrpSpPr>
        <p:grpSpPr>
          <a:xfrm>
            <a:off x="142875" y="6250498"/>
            <a:ext cx="628650" cy="470983"/>
            <a:chOff x="1452530" y="6019046"/>
            <a:chExt cx="838200" cy="627976"/>
          </a:xfrm>
        </p:grpSpPr>
        <p:pic>
          <p:nvPicPr>
            <p:cNvPr id="16" name="Picture 2" descr="C:\Program Files\Microsoft Office\MEDIA\CAGCAT10\j0185604.wmf">
              <a:hlinkClick r:id="rId2" action="ppaction://hlinksldjump"/>
              <a:extLst>
                <a:ext uri="{FF2B5EF4-FFF2-40B4-BE49-F238E27FC236}">
                  <a16:creationId xmlns:a16="http://schemas.microsoft.com/office/drawing/2014/main" id="{FB3AEB9B-F396-4BCC-B7B2-9377AEB0BB9B}"/>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7" name="TextBox 16">
              <a:hlinkClick r:id="rId2" action="ppaction://hlinksldjump"/>
              <a:extLst>
                <a:ext uri="{FF2B5EF4-FFF2-40B4-BE49-F238E27FC236}">
                  <a16:creationId xmlns:a16="http://schemas.microsoft.com/office/drawing/2014/main" id="{1EC3B6E8-24C8-492C-9E14-2BD3A737C334}"/>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 name="Footer Placeholder 1">
            <a:extLst>
              <a:ext uri="{FF2B5EF4-FFF2-40B4-BE49-F238E27FC236}">
                <a16:creationId xmlns:a16="http://schemas.microsoft.com/office/drawing/2014/main" id="{D20133BE-9EE7-45B3-B6D1-98221EB43366}"/>
              </a:ext>
            </a:extLst>
          </p:cNvPr>
          <p:cNvSpPr>
            <a:spLocks noGrp="1"/>
          </p:cNvSpPr>
          <p:nvPr>
            <p:ph type="ftr" sz="quarter" idx="11"/>
          </p:nvPr>
        </p:nvSpPr>
        <p:spPr>
          <a:xfrm>
            <a:off x="3124200" y="6356356"/>
            <a:ext cx="2895600" cy="365125"/>
          </a:xfrm>
        </p:spPr>
        <p:txBody>
          <a:bodyPr/>
          <a:lstStyle/>
          <a:p>
            <a:r>
              <a:rPr lang="en-AU" sz="900">
                <a:solidFill>
                  <a:schemeClr val="bg1"/>
                </a:solidFill>
              </a:rPr>
              <a:t>©PE STUDIES RESOURCES</a:t>
            </a:r>
          </a:p>
        </p:txBody>
      </p:sp>
      <p:sp>
        <p:nvSpPr>
          <p:cNvPr id="4" name="Rectangle 3">
            <a:extLst>
              <a:ext uri="{FF2B5EF4-FFF2-40B4-BE49-F238E27FC236}">
                <a16:creationId xmlns:a16="http://schemas.microsoft.com/office/drawing/2014/main" id="{9530387A-D0FA-F444-85F4-CA12539AF01D}"/>
              </a:ext>
            </a:extLst>
          </p:cNvPr>
          <p:cNvSpPr/>
          <p:nvPr/>
        </p:nvSpPr>
        <p:spPr>
          <a:xfrm>
            <a:off x="475129" y="841952"/>
            <a:ext cx="1592808" cy="369332"/>
          </a:xfrm>
          <a:prstGeom prst="rect">
            <a:avLst/>
          </a:prstGeom>
          <a:solidFill>
            <a:srgbClr val="FF0000"/>
          </a:solidFill>
          <a:ln>
            <a:solidFill>
              <a:schemeClr val="bg1"/>
            </a:solidFill>
          </a:ln>
        </p:spPr>
        <p:txBody>
          <a:bodyPr wrap="none">
            <a:spAutoFit/>
          </a:bodyPr>
          <a:lstStyle/>
          <a:p>
            <a:r>
              <a:rPr lang="en-US" b="1"/>
              <a:t>1. Air passages</a:t>
            </a:r>
          </a:p>
        </p:txBody>
      </p:sp>
      <p:pic>
        <p:nvPicPr>
          <p:cNvPr id="12" name="Picture 3">
            <a:extLst>
              <a:ext uri="{FF2B5EF4-FFF2-40B4-BE49-F238E27FC236}">
                <a16:creationId xmlns:a16="http://schemas.microsoft.com/office/drawing/2014/main" id="{E0A3A672-8E5B-4722-9B0B-98B6EC21E70E}"/>
              </a:ext>
            </a:extLst>
          </p:cNvPr>
          <p:cNvPicPr>
            <a:picLocks noChangeAspect="1" noChangeArrowheads="1"/>
          </p:cNvPicPr>
          <p:nvPr/>
        </p:nvPicPr>
        <p:blipFill>
          <a:blip r:embed="rId4"/>
          <a:srcRect/>
          <a:stretch>
            <a:fillRect/>
          </a:stretch>
        </p:blipFill>
        <p:spPr bwMode="auto">
          <a:xfrm>
            <a:off x="6019800" y="802897"/>
            <a:ext cx="2935575" cy="3276481"/>
          </a:xfrm>
          <a:prstGeom prst="rect">
            <a:avLst/>
          </a:prstGeom>
          <a:noFill/>
          <a:ln w="9525">
            <a:noFill/>
            <a:miter lim="800000"/>
            <a:headEnd/>
            <a:tailEnd/>
          </a:ln>
          <a:effectLst/>
        </p:spPr>
      </p:pic>
    </p:spTree>
    <p:extLst>
      <p:ext uri="{BB962C8B-B14F-4D97-AF65-F5344CB8AC3E}">
        <p14:creationId xmlns:p14="http://schemas.microsoft.com/office/powerpoint/2010/main" val="3535600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976" y="1140513"/>
            <a:ext cx="8498047" cy="1513402"/>
          </a:xfrm>
          <a:ln w="19050"/>
        </p:spPr>
        <p:style>
          <a:lnRef idx="2">
            <a:schemeClr val="accent4"/>
          </a:lnRef>
          <a:fillRef idx="1">
            <a:schemeClr val="lt1"/>
          </a:fillRef>
          <a:effectRef idx="0">
            <a:schemeClr val="accent4"/>
          </a:effectRef>
          <a:fontRef idx="minor">
            <a:schemeClr val="dk1"/>
          </a:fontRef>
        </p:style>
        <p:txBody>
          <a:bodyPr>
            <a:normAutofit fontScale="92500"/>
          </a:bodyPr>
          <a:lstStyle/>
          <a:p>
            <a:pPr lvl="1">
              <a:buFont typeface="Arial" panose="020B0604020202020204" pitchFamily="34" charset="0"/>
              <a:buChar char="•"/>
            </a:pPr>
            <a:endParaRPr lang="en-US" sz="1600">
              <a:solidFill>
                <a:schemeClr val="bg1"/>
              </a:solidFill>
            </a:endParaRPr>
          </a:p>
          <a:p>
            <a:pPr lvl="1">
              <a:buFont typeface="Arial" panose="020B0604020202020204" pitchFamily="34" charset="0"/>
              <a:buChar char="•"/>
            </a:pPr>
            <a:endParaRPr lang="en-US" sz="1100">
              <a:solidFill>
                <a:schemeClr val="bg1"/>
              </a:solidFill>
            </a:endParaRPr>
          </a:p>
          <a:p>
            <a:pPr lvl="1">
              <a:buFont typeface="Arial" panose="020B0604020202020204" pitchFamily="34" charset="0"/>
              <a:buChar char="•"/>
            </a:pPr>
            <a:r>
              <a:rPr lang="en-US" sz="1700">
                <a:solidFill>
                  <a:schemeClr val="bg1"/>
                </a:solidFill>
              </a:rPr>
              <a:t>Located within the thoracic cavity and protected by the sternum, ribs and vertebral column</a:t>
            </a:r>
          </a:p>
          <a:p>
            <a:pPr lvl="1">
              <a:buFont typeface="Arial" panose="020B0604020202020204" pitchFamily="34" charset="0"/>
              <a:buChar char="•"/>
            </a:pPr>
            <a:r>
              <a:rPr lang="en-US" sz="1700">
                <a:solidFill>
                  <a:schemeClr val="bg1"/>
                </a:solidFill>
              </a:rPr>
              <a:t>They contain the bronchi, bronchioles and alveoli</a:t>
            </a:r>
          </a:p>
          <a:p>
            <a:pPr lvl="1">
              <a:buFont typeface="Arial" panose="020B0604020202020204" pitchFamily="34" charset="0"/>
              <a:buChar char="•"/>
            </a:pPr>
            <a:r>
              <a:rPr lang="en-US" sz="1700">
                <a:solidFill>
                  <a:schemeClr val="bg1"/>
                </a:solidFill>
              </a:rPr>
              <a:t>Gas exchange occurs at the site of the alveoli</a:t>
            </a:r>
            <a:endParaRPr lang="en-AU" sz="1700">
              <a:solidFill>
                <a:schemeClr val="bg1"/>
              </a:solidFill>
            </a:endParaRPr>
          </a:p>
        </p:txBody>
      </p:sp>
      <p:pic>
        <p:nvPicPr>
          <p:cNvPr id="5123" name="Picture 3" descr="File:Lungs.gif">
            <a:hlinkClick r:id="rId2"/>
          </p:cNvPr>
          <p:cNvPicPr>
            <a:picLocks noChangeAspect="1" noChangeArrowheads="1"/>
          </p:cNvPicPr>
          <p:nvPr/>
        </p:nvPicPr>
        <p:blipFill>
          <a:blip r:embed="rId3"/>
          <a:srcRect/>
          <a:stretch>
            <a:fillRect/>
          </a:stretch>
        </p:blipFill>
        <p:spPr bwMode="auto">
          <a:xfrm>
            <a:off x="657875" y="2634017"/>
            <a:ext cx="3572561" cy="3572561"/>
          </a:xfrm>
          <a:prstGeom prst="rect">
            <a:avLst/>
          </a:prstGeom>
          <a:noFill/>
        </p:spPr>
      </p:pic>
      <p:sp>
        <p:nvSpPr>
          <p:cNvPr id="12" name="Line Callout 1 11"/>
          <p:cNvSpPr/>
          <p:nvPr/>
        </p:nvSpPr>
        <p:spPr>
          <a:xfrm>
            <a:off x="4494145" y="3031697"/>
            <a:ext cx="3949037" cy="2946877"/>
          </a:xfrm>
          <a:prstGeom prst="borderCallout1">
            <a:avLst>
              <a:gd name="adj1" fmla="val 24246"/>
              <a:gd name="adj2" fmla="val -346"/>
              <a:gd name="adj3" fmla="val 39396"/>
              <a:gd name="adj4" fmla="val -276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solidFill>
                <a:prstClr val="white"/>
              </a:solidFill>
              <a:latin typeface="Calibri"/>
            </a:endParaRPr>
          </a:p>
        </p:txBody>
      </p:sp>
      <p:sp>
        <p:nvSpPr>
          <p:cNvPr id="13" name="Rectangle 12"/>
          <p:cNvSpPr/>
          <p:nvPr/>
        </p:nvSpPr>
        <p:spPr>
          <a:xfrm>
            <a:off x="2969716" y="4024631"/>
            <a:ext cx="427825" cy="381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solidFill>
                <a:prstClr val="white"/>
              </a:solidFill>
              <a:latin typeface="Calibri"/>
            </a:endParaRPr>
          </a:p>
        </p:txBody>
      </p:sp>
      <p:sp>
        <p:nvSpPr>
          <p:cNvPr id="19" name="Slide Number Placeholder 2">
            <a:extLst>
              <a:ext uri="{FF2B5EF4-FFF2-40B4-BE49-F238E27FC236}">
                <a16:creationId xmlns:a16="http://schemas.microsoft.com/office/drawing/2014/main" id="{D9E6A34E-934F-4238-9E61-35B4531CA6A7}"/>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75</a:t>
            </a:fld>
            <a:endParaRPr lang="en-AU">
              <a:solidFill>
                <a:schemeClr val="bg1"/>
              </a:solidFill>
            </a:endParaRPr>
          </a:p>
        </p:txBody>
      </p:sp>
      <p:grpSp>
        <p:nvGrpSpPr>
          <p:cNvPr id="20" name="Group 19">
            <a:extLst>
              <a:ext uri="{FF2B5EF4-FFF2-40B4-BE49-F238E27FC236}">
                <a16:creationId xmlns:a16="http://schemas.microsoft.com/office/drawing/2014/main" id="{D100D667-1C2A-46EA-BC8B-8C2797BC26B2}"/>
              </a:ext>
            </a:extLst>
          </p:cNvPr>
          <p:cNvGrpSpPr/>
          <p:nvPr/>
        </p:nvGrpSpPr>
        <p:grpSpPr>
          <a:xfrm>
            <a:off x="142875" y="6250498"/>
            <a:ext cx="628650" cy="470983"/>
            <a:chOff x="1452530" y="6019046"/>
            <a:chExt cx="838200" cy="627976"/>
          </a:xfrm>
        </p:grpSpPr>
        <p:pic>
          <p:nvPicPr>
            <p:cNvPr id="21" name="Picture 2" descr="C:\Program Files\Microsoft Office\MEDIA\CAGCAT10\j0185604.wmf">
              <a:hlinkClick r:id="rId4" action="ppaction://hlinksldjump"/>
              <a:extLst>
                <a:ext uri="{FF2B5EF4-FFF2-40B4-BE49-F238E27FC236}">
                  <a16:creationId xmlns:a16="http://schemas.microsoft.com/office/drawing/2014/main" id="{59A59C56-0E7E-40AB-BB24-975D0EEF5634}"/>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2" name="TextBox 21">
              <a:hlinkClick r:id="rId4" action="ppaction://hlinksldjump"/>
              <a:extLst>
                <a:ext uri="{FF2B5EF4-FFF2-40B4-BE49-F238E27FC236}">
                  <a16:creationId xmlns:a16="http://schemas.microsoft.com/office/drawing/2014/main" id="{9C943168-448F-4352-B86E-5B3B56ADB2C8}"/>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3" name="TextBox 22">
            <a:extLst>
              <a:ext uri="{FF2B5EF4-FFF2-40B4-BE49-F238E27FC236}">
                <a16:creationId xmlns:a16="http://schemas.microsoft.com/office/drawing/2014/main" id="{55DC1E56-37DE-4464-90AA-43D2686479C1}"/>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2" name="Rectangle 1">
            <a:extLst>
              <a:ext uri="{FF2B5EF4-FFF2-40B4-BE49-F238E27FC236}">
                <a16:creationId xmlns:a16="http://schemas.microsoft.com/office/drawing/2014/main" id="{7FB023CF-EE11-7144-8FDF-226CA29293CD}"/>
              </a:ext>
            </a:extLst>
          </p:cNvPr>
          <p:cNvSpPr/>
          <p:nvPr/>
        </p:nvSpPr>
        <p:spPr>
          <a:xfrm>
            <a:off x="1111541" y="6220517"/>
            <a:ext cx="2434848" cy="215444"/>
          </a:xfrm>
          <a:prstGeom prst="rect">
            <a:avLst/>
          </a:prstGeom>
        </p:spPr>
        <p:txBody>
          <a:bodyPr wrap="square">
            <a:spAutoFit/>
          </a:bodyPr>
          <a:lstStyle/>
          <a:p>
            <a:r>
              <a:rPr lang="en-US" sz="800">
                <a:solidFill>
                  <a:schemeClr val="bg1"/>
                </a:solidFill>
              </a:rPr>
              <a:t>https://</a:t>
            </a:r>
            <a:r>
              <a:rPr lang="en-US" sz="800" err="1">
                <a:solidFill>
                  <a:schemeClr val="bg1"/>
                </a:solidFill>
              </a:rPr>
              <a:t>commons.wikimedia.org</a:t>
            </a:r>
            <a:r>
              <a:rPr lang="en-US" sz="800">
                <a:solidFill>
                  <a:schemeClr val="bg1"/>
                </a:solidFill>
              </a:rPr>
              <a:t>/wiki/</a:t>
            </a:r>
            <a:r>
              <a:rPr lang="en-US" sz="800" err="1">
                <a:solidFill>
                  <a:schemeClr val="bg1"/>
                </a:solidFill>
              </a:rPr>
              <a:t>File:Lungs.gif</a:t>
            </a:r>
            <a:endParaRPr lang="en-US" sz="800">
              <a:solidFill>
                <a:schemeClr val="bg1"/>
              </a:solidFill>
            </a:endParaRPr>
          </a:p>
        </p:txBody>
      </p:sp>
      <p:pic>
        <p:nvPicPr>
          <p:cNvPr id="2050" name="Picture 2" descr="Image result for lungs">
            <a:extLst>
              <a:ext uri="{FF2B5EF4-FFF2-40B4-BE49-F238E27FC236}">
                <a16:creationId xmlns:a16="http://schemas.microsoft.com/office/drawing/2014/main" id="{1067ADE7-BB6C-844E-9709-A35855ADB4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5930" y="3092383"/>
            <a:ext cx="3834309" cy="28383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56E347-2783-1D40-BDE4-DB531C77F26F}"/>
              </a:ext>
            </a:extLst>
          </p:cNvPr>
          <p:cNvSpPr/>
          <p:nvPr/>
        </p:nvSpPr>
        <p:spPr>
          <a:xfrm>
            <a:off x="4639831" y="6007120"/>
            <a:ext cx="1654620" cy="215444"/>
          </a:xfrm>
          <a:prstGeom prst="rect">
            <a:avLst/>
          </a:prstGeom>
        </p:spPr>
        <p:txBody>
          <a:bodyPr wrap="none">
            <a:spAutoFit/>
          </a:bodyPr>
          <a:lstStyle/>
          <a:p>
            <a:r>
              <a:rPr lang="en-US" sz="800">
                <a:solidFill>
                  <a:schemeClr val="bg1"/>
                </a:solidFill>
              </a:rPr>
              <a:t>https://</a:t>
            </a:r>
            <a:r>
              <a:rPr lang="en-US" sz="800" err="1">
                <a:solidFill>
                  <a:schemeClr val="bg1"/>
                </a:solidFill>
              </a:rPr>
              <a:t>en.wikipedia.org</a:t>
            </a:r>
            <a:r>
              <a:rPr lang="en-US" sz="800">
                <a:solidFill>
                  <a:schemeClr val="bg1"/>
                </a:solidFill>
              </a:rPr>
              <a:t>/wiki/Lung</a:t>
            </a:r>
          </a:p>
        </p:txBody>
      </p:sp>
      <p:sp>
        <p:nvSpPr>
          <p:cNvPr id="5" name="Footer Placeholder 4">
            <a:extLst>
              <a:ext uri="{FF2B5EF4-FFF2-40B4-BE49-F238E27FC236}">
                <a16:creationId xmlns:a16="http://schemas.microsoft.com/office/drawing/2014/main" id="{0CD3F5B9-C0A8-490E-99CF-D088E7F052FB}"/>
              </a:ext>
            </a:extLst>
          </p:cNvPr>
          <p:cNvSpPr>
            <a:spLocks noGrp="1"/>
          </p:cNvSpPr>
          <p:nvPr>
            <p:ph type="ftr" sz="quarter" idx="11"/>
          </p:nvPr>
        </p:nvSpPr>
        <p:spPr>
          <a:xfrm>
            <a:off x="3192031" y="6356356"/>
            <a:ext cx="2895600" cy="365125"/>
          </a:xfrm>
        </p:spPr>
        <p:txBody>
          <a:bodyPr/>
          <a:lstStyle/>
          <a:p>
            <a:r>
              <a:rPr lang="en-AU" sz="900">
                <a:solidFill>
                  <a:schemeClr val="bg1"/>
                </a:solidFill>
              </a:rPr>
              <a:t>©PE STUDIES RESOURCES</a:t>
            </a:r>
          </a:p>
        </p:txBody>
      </p:sp>
      <p:sp>
        <p:nvSpPr>
          <p:cNvPr id="15" name="Rectangle 14">
            <a:extLst>
              <a:ext uri="{FF2B5EF4-FFF2-40B4-BE49-F238E27FC236}">
                <a16:creationId xmlns:a16="http://schemas.microsoft.com/office/drawing/2014/main" id="{A21DDAA6-859B-BB49-B979-C49C5461EEA7}"/>
              </a:ext>
            </a:extLst>
          </p:cNvPr>
          <p:cNvSpPr/>
          <p:nvPr/>
        </p:nvSpPr>
        <p:spPr>
          <a:xfrm>
            <a:off x="358836" y="1161788"/>
            <a:ext cx="1366080" cy="369332"/>
          </a:xfrm>
          <a:prstGeom prst="rect">
            <a:avLst/>
          </a:prstGeom>
          <a:solidFill>
            <a:srgbClr val="FF0000"/>
          </a:solidFill>
          <a:ln>
            <a:solidFill>
              <a:schemeClr val="bg1"/>
            </a:solidFill>
          </a:ln>
        </p:spPr>
        <p:txBody>
          <a:bodyPr wrap="none">
            <a:spAutoFit/>
          </a:bodyPr>
          <a:lstStyle/>
          <a:p>
            <a:r>
              <a:rPr lang="en-US" b="1"/>
              <a:t>2. The Lungs</a:t>
            </a:r>
          </a:p>
        </p:txBody>
      </p:sp>
    </p:spTree>
    <p:extLst>
      <p:ext uri="{BB962C8B-B14F-4D97-AF65-F5344CB8AC3E}">
        <p14:creationId xmlns:p14="http://schemas.microsoft.com/office/powerpoint/2010/main" val="328547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16EF600-DF97-4687-9D50-D52532E9715B}"/>
              </a:ext>
            </a:extLst>
          </p:cNvPr>
          <p:cNvSpPr txBox="1"/>
          <p:nvPr/>
        </p:nvSpPr>
        <p:spPr>
          <a:xfrm>
            <a:off x="257176" y="1039128"/>
            <a:ext cx="8736352" cy="2569934"/>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pPr defTabSz="514350">
              <a:lnSpc>
                <a:spcPct val="150000"/>
              </a:lnSpc>
              <a:defRPr/>
            </a:pPr>
            <a:r>
              <a:rPr lang="en-AU" sz="1600">
                <a:solidFill>
                  <a:schemeClr val="bg1"/>
                </a:solidFill>
                <a:cs typeface="Times New Roman" panose="02020603050405020304" pitchFamily="18" charset="0"/>
              </a:rPr>
              <a:t>The exchange of	                            and     		           occurs at two sites in the body via </a:t>
            </a:r>
            <a:r>
              <a:rPr lang="en-AU" sz="1600" b="1" u="sng">
                <a:solidFill>
                  <a:schemeClr val="bg1"/>
                </a:solidFill>
                <a:cs typeface="Times New Roman" panose="02020603050405020304" pitchFamily="18" charset="0"/>
              </a:rPr>
              <a:t>diffusion</a:t>
            </a:r>
            <a:r>
              <a:rPr lang="en-AU" sz="1600">
                <a:solidFill>
                  <a:schemeClr val="bg1"/>
                </a:solidFill>
                <a:cs typeface="Times New Roman" panose="02020603050405020304" pitchFamily="18" charset="0"/>
              </a:rPr>
              <a:t>:</a:t>
            </a:r>
          </a:p>
          <a:p>
            <a:pPr defTabSz="514350">
              <a:lnSpc>
                <a:spcPct val="150000"/>
              </a:lnSpc>
              <a:defRPr/>
            </a:pPr>
            <a:endParaRPr lang="en-AU" sz="1600">
              <a:solidFill>
                <a:schemeClr val="bg1"/>
              </a:solidFill>
              <a:cs typeface="Times New Roman" panose="02020603050405020304" pitchFamily="18" charset="0"/>
            </a:endParaRPr>
          </a:p>
          <a:p>
            <a:pPr defTabSz="514350">
              <a:defRPr/>
            </a:pPr>
            <a:endParaRPr lang="en-GB" sz="900" b="1">
              <a:solidFill>
                <a:srgbClr val="00B0F0"/>
              </a:solidFill>
              <a:cs typeface="Times New Roman" panose="02020603050405020304" pitchFamily="18" charset="0"/>
            </a:endParaRPr>
          </a:p>
          <a:p>
            <a:pPr marL="192881" indent="-192881">
              <a:buFontTx/>
              <a:buAutoNum type="arabicPeriod"/>
              <a:defRPr/>
            </a:pPr>
            <a:r>
              <a:rPr lang="en-AU" b="1">
                <a:solidFill>
                  <a:prstClr val="black"/>
                </a:solidFill>
                <a:cs typeface="Times New Roman" panose="02020603050405020304" pitchFamily="18" charset="0"/>
              </a:rPr>
              <a:t>Lungs (Alveoli/Capillary interface)</a:t>
            </a:r>
          </a:p>
          <a:p>
            <a:pPr marL="192881" indent="-192881">
              <a:buFontTx/>
              <a:buAutoNum type="arabicPeriod"/>
              <a:defRPr/>
            </a:pPr>
            <a:endParaRPr lang="en-AU" b="1">
              <a:solidFill>
                <a:prstClr val="black"/>
              </a:solidFill>
              <a:cs typeface="Times New Roman" panose="02020603050405020304" pitchFamily="18" charset="0"/>
            </a:endParaRPr>
          </a:p>
          <a:p>
            <a:pPr marL="192881" indent="-192881">
              <a:buFontTx/>
              <a:buAutoNum type="arabicPeriod"/>
              <a:defRPr/>
            </a:pPr>
            <a:r>
              <a:rPr lang="en-GB" b="1">
                <a:solidFill>
                  <a:prstClr val="black"/>
                </a:solidFill>
                <a:cs typeface="Times New Roman" panose="02020603050405020304" pitchFamily="18" charset="0"/>
              </a:rPr>
              <a:t>Muscles (Capillary/Muscle interface)</a:t>
            </a:r>
            <a:endParaRPr lang="en-GB" b="1">
              <a:solidFill>
                <a:srgbClr val="00B0F0"/>
              </a:solidFill>
              <a:cs typeface="Times New Roman" panose="02020603050405020304" pitchFamily="18" charset="0"/>
            </a:endParaRPr>
          </a:p>
          <a:p>
            <a:pPr defTabSz="514350">
              <a:defRPr/>
            </a:pPr>
            <a:endParaRPr lang="en-AU" sz="900" b="1">
              <a:solidFill>
                <a:srgbClr val="00B0F0"/>
              </a:solidFill>
              <a:cs typeface="Times New Roman" panose="02020603050405020304" pitchFamily="18" charset="0"/>
            </a:endParaRPr>
          </a:p>
          <a:p>
            <a:pPr defTabSz="514350">
              <a:defRPr/>
            </a:pPr>
            <a:endParaRPr lang="en-AU" sz="900" b="1">
              <a:solidFill>
                <a:srgbClr val="00B0F0"/>
              </a:solidFill>
              <a:cs typeface="Times New Roman" panose="02020603050405020304" pitchFamily="18" charset="0"/>
            </a:endParaRPr>
          </a:p>
          <a:p>
            <a:pPr defTabSz="514350">
              <a:defRPr/>
            </a:pPr>
            <a:r>
              <a:rPr lang="en-AU" sz="1600" b="1">
                <a:solidFill>
                  <a:srgbClr val="00B0F0"/>
                </a:solidFill>
                <a:cs typeface="Times New Roman" panose="02020603050405020304" pitchFamily="18" charset="0"/>
              </a:rPr>
              <a:t>DIFFUSION</a:t>
            </a:r>
            <a:r>
              <a:rPr lang="en-AU" sz="1600">
                <a:solidFill>
                  <a:prstClr val="black"/>
                </a:solidFill>
                <a:cs typeface="Times New Roman" panose="02020603050405020304" pitchFamily="18" charset="0"/>
              </a:rPr>
              <a:t> – the movement of substances from a </a:t>
            </a:r>
            <a:r>
              <a:rPr lang="en-AU" sz="1600" u="sng">
                <a:solidFill>
                  <a:prstClr val="black"/>
                </a:solidFill>
                <a:cs typeface="Times New Roman" panose="02020603050405020304" pitchFamily="18" charset="0"/>
              </a:rPr>
              <a:t>high</a:t>
            </a:r>
            <a:r>
              <a:rPr lang="en-AU" sz="1600">
                <a:solidFill>
                  <a:prstClr val="black"/>
                </a:solidFill>
                <a:cs typeface="Times New Roman" panose="02020603050405020304" pitchFamily="18" charset="0"/>
              </a:rPr>
              <a:t> to </a:t>
            </a:r>
            <a:r>
              <a:rPr lang="en-AU" sz="1600" u="sng">
                <a:solidFill>
                  <a:prstClr val="black"/>
                </a:solidFill>
                <a:cs typeface="Times New Roman" panose="02020603050405020304" pitchFamily="18" charset="0"/>
              </a:rPr>
              <a:t>low</a:t>
            </a:r>
            <a:r>
              <a:rPr lang="en-AU" sz="1600">
                <a:solidFill>
                  <a:prstClr val="black"/>
                </a:solidFill>
                <a:cs typeface="Times New Roman" panose="02020603050405020304" pitchFamily="18" charset="0"/>
              </a:rPr>
              <a:t> concentration through a semi-permeable membrane </a:t>
            </a:r>
            <a:endParaRPr lang="en-GB" sz="1600">
              <a:solidFill>
                <a:prstClr val="black"/>
              </a:solidFill>
              <a:cs typeface="Times New Roman" panose="02020603050405020304" pitchFamily="18" charset="0"/>
            </a:endParaRPr>
          </a:p>
        </p:txBody>
      </p:sp>
      <p:sp>
        <p:nvSpPr>
          <p:cNvPr id="16" name="Rounded Rectangle 10">
            <a:extLst>
              <a:ext uri="{FF2B5EF4-FFF2-40B4-BE49-F238E27FC236}">
                <a16:creationId xmlns:a16="http://schemas.microsoft.com/office/drawing/2014/main" id="{67C1D2E7-14A8-42BB-A122-FDFF2C41E2AA}"/>
              </a:ext>
            </a:extLst>
          </p:cNvPr>
          <p:cNvSpPr/>
          <p:nvPr/>
        </p:nvSpPr>
        <p:spPr>
          <a:xfrm flipH="1">
            <a:off x="1774996" y="1100201"/>
            <a:ext cx="1280204" cy="45119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GB" sz="1300" b="1">
                <a:solidFill>
                  <a:schemeClr val="tx1"/>
                </a:solidFill>
                <a:latin typeface="Calibri"/>
              </a:rPr>
              <a:t>Oxygen</a:t>
            </a:r>
          </a:p>
          <a:p>
            <a:pPr algn="ctr" defTabSz="514350">
              <a:defRPr/>
            </a:pPr>
            <a:r>
              <a:rPr lang="en-GB" sz="1300" b="1">
                <a:solidFill>
                  <a:schemeClr val="tx1"/>
                </a:solidFill>
                <a:latin typeface="Calibri"/>
              </a:rPr>
              <a:t>(O</a:t>
            </a:r>
            <a:r>
              <a:rPr lang="en-GB" sz="1300" b="1" baseline="-25000">
                <a:solidFill>
                  <a:schemeClr val="tx1"/>
                </a:solidFill>
                <a:latin typeface="Calibri"/>
              </a:rPr>
              <a:t>2</a:t>
            </a:r>
            <a:r>
              <a:rPr lang="en-GB" sz="1300" b="1">
                <a:solidFill>
                  <a:schemeClr val="tx1"/>
                </a:solidFill>
                <a:latin typeface="Calibri"/>
              </a:rPr>
              <a:t>)</a:t>
            </a:r>
            <a:endParaRPr lang="en-AU" sz="1300" b="1">
              <a:solidFill>
                <a:schemeClr val="tx1"/>
              </a:solidFill>
              <a:latin typeface="Calibri"/>
            </a:endParaRPr>
          </a:p>
        </p:txBody>
      </p:sp>
      <p:sp>
        <p:nvSpPr>
          <p:cNvPr id="17" name="Rounded Rectangle 11">
            <a:extLst>
              <a:ext uri="{FF2B5EF4-FFF2-40B4-BE49-F238E27FC236}">
                <a16:creationId xmlns:a16="http://schemas.microsoft.com/office/drawing/2014/main" id="{5AF85504-DBA9-4E2E-BC32-15AA331C630C}"/>
              </a:ext>
            </a:extLst>
          </p:cNvPr>
          <p:cNvSpPr/>
          <p:nvPr/>
        </p:nvSpPr>
        <p:spPr>
          <a:xfrm flipH="1">
            <a:off x="3607101" y="1100202"/>
            <a:ext cx="1280203" cy="451194"/>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300" b="1">
                <a:solidFill>
                  <a:schemeClr val="tx1"/>
                </a:solidFill>
                <a:latin typeface="Calibri"/>
              </a:rPr>
              <a:t>Carbon Dioxide</a:t>
            </a:r>
          </a:p>
          <a:p>
            <a:pPr algn="ctr" defTabSz="514350">
              <a:defRPr/>
            </a:pPr>
            <a:r>
              <a:rPr lang="en-GB" sz="1300" b="1">
                <a:solidFill>
                  <a:schemeClr val="tx1"/>
                </a:solidFill>
                <a:latin typeface="Calibri"/>
              </a:rPr>
              <a:t>(CO</a:t>
            </a:r>
            <a:r>
              <a:rPr lang="en-GB" sz="1300" b="1" baseline="-25000">
                <a:solidFill>
                  <a:schemeClr val="tx1"/>
                </a:solidFill>
                <a:latin typeface="Calibri"/>
              </a:rPr>
              <a:t>2</a:t>
            </a:r>
            <a:r>
              <a:rPr lang="en-GB" sz="1300" b="1">
                <a:solidFill>
                  <a:schemeClr val="tx1"/>
                </a:solidFill>
                <a:latin typeface="Calibri"/>
              </a:rPr>
              <a:t>)</a:t>
            </a:r>
            <a:endParaRPr lang="en-AU" sz="1300" b="1">
              <a:solidFill>
                <a:schemeClr val="tx1"/>
              </a:solidFill>
              <a:latin typeface="Calibri"/>
            </a:endParaRPr>
          </a:p>
        </p:txBody>
      </p:sp>
      <p:pic>
        <p:nvPicPr>
          <p:cNvPr id="27650" name="Picture 2" descr="Image result for diffusion across membrane">
            <a:extLst>
              <a:ext uri="{FF2B5EF4-FFF2-40B4-BE49-F238E27FC236}">
                <a16:creationId xmlns:a16="http://schemas.microsoft.com/office/drawing/2014/main" id="{04B44278-07B3-4806-A1D0-370F3BDC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41" y="3944227"/>
            <a:ext cx="7490918" cy="22512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D6021DD-3B80-4D6B-834B-AB63830D6E13}"/>
              </a:ext>
            </a:extLst>
          </p:cNvPr>
          <p:cNvSpPr/>
          <p:nvPr/>
        </p:nvSpPr>
        <p:spPr>
          <a:xfrm>
            <a:off x="3836320" y="6190850"/>
            <a:ext cx="1864739" cy="152991"/>
          </a:xfrm>
          <a:prstGeom prst="rect">
            <a:avLst/>
          </a:prstGeom>
        </p:spPr>
        <p:txBody>
          <a:bodyPr wrap="square">
            <a:spAutoFit/>
          </a:bodyPr>
          <a:lstStyle/>
          <a:p>
            <a:r>
              <a:rPr lang="en-AU" sz="394">
                <a:solidFill>
                  <a:schemeClr val="bg1"/>
                </a:solidFill>
              </a:rPr>
              <a:t>https://commons.wikimedia.org/wiki/File:Diffusionofonesolute.jpg</a:t>
            </a:r>
          </a:p>
        </p:txBody>
      </p:sp>
      <p:sp>
        <p:nvSpPr>
          <p:cNvPr id="13" name="Slide Number Placeholder 2">
            <a:extLst>
              <a:ext uri="{FF2B5EF4-FFF2-40B4-BE49-F238E27FC236}">
                <a16:creationId xmlns:a16="http://schemas.microsoft.com/office/drawing/2014/main" id="{531D0A17-8AFD-4E4E-9755-DAD7F7070172}"/>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76</a:t>
            </a:fld>
            <a:endParaRPr lang="en-AU">
              <a:solidFill>
                <a:schemeClr val="bg1"/>
              </a:solidFill>
            </a:endParaRPr>
          </a:p>
        </p:txBody>
      </p:sp>
      <p:grpSp>
        <p:nvGrpSpPr>
          <p:cNvPr id="15" name="Group 14">
            <a:extLst>
              <a:ext uri="{FF2B5EF4-FFF2-40B4-BE49-F238E27FC236}">
                <a16:creationId xmlns:a16="http://schemas.microsoft.com/office/drawing/2014/main" id="{56857F51-305F-4D73-A0B4-96D3BCBA98B1}"/>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3" action="ppaction://hlinksldjump"/>
              <a:extLst>
                <a:ext uri="{FF2B5EF4-FFF2-40B4-BE49-F238E27FC236}">
                  <a16:creationId xmlns:a16="http://schemas.microsoft.com/office/drawing/2014/main" id="{16B9DC57-1D30-4EE0-AF17-7B0A1F933B01}"/>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9" name="TextBox 18">
              <a:hlinkClick r:id="rId3" action="ppaction://hlinksldjump"/>
              <a:extLst>
                <a:ext uri="{FF2B5EF4-FFF2-40B4-BE49-F238E27FC236}">
                  <a16:creationId xmlns:a16="http://schemas.microsoft.com/office/drawing/2014/main" id="{5849B8F5-B9EF-43F8-9D8C-0A17C9806F91}"/>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1" name="Footer Placeholder 1">
            <a:extLst>
              <a:ext uri="{FF2B5EF4-FFF2-40B4-BE49-F238E27FC236}">
                <a16:creationId xmlns:a16="http://schemas.microsoft.com/office/drawing/2014/main" id="{33BD1A68-0EE5-40A5-86B6-C7871535A3D9}"/>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22" name="TextBox 21">
            <a:extLst>
              <a:ext uri="{FF2B5EF4-FFF2-40B4-BE49-F238E27FC236}">
                <a16:creationId xmlns:a16="http://schemas.microsoft.com/office/drawing/2014/main" id="{47F2DBE2-1477-5A43-998A-34473FB8D1B8}"/>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Tree>
    <p:extLst>
      <p:ext uri="{BB962C8B-B14F-4D97-AF65-F5344CB8AC3E}">
        <p14:creationId xmlns:p14="http://schemas.microsoft.com/office/powerpoint/2010/main" val="3748728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5" y="747499"/>
            <a:ext cx="8666905" cy="2908307"/>
          </a:xfrm>
          <a:ln w="19050">
            <a:solidFill>
              <a:srgbClr val="0070C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Autofit/>
          </a:bodyPr>
          <a:lstStyle/>
          <a:p>
            <a:r>
              <a:rPr lang="en-US" dirty="0"/>
              <a:t>When we inhale, O</a:t>
            </a:r>
            <a:r>
              <a:rPr lang="en-US" baseline="-25000" dirty="0"/>
              <a:t>2</a:t>
            </a:r>
            <a:r>
              <a:rPr lang="en-US" dirty="0"/>
              <a:t> moves through the lungs and into the alveoli where it diffuses into the blood to be transported to the tissues</a:t>
            </a:r>
          </a:p>
          <a:p>
            <a:pPr lvl="1"/>
            <a:r>
              <a:rPr lang="en-US" sz="1800" dirty="0"/>
              <a:t>Gas exchange takes place due to a concentration difference called a </a:t>
            </a:r>
            <a:r>
              <a:rPr lang="en-US" sz="1800" b="1" u="sng" dirty="0">
                <a:solidFill>
                  <a:srgbClr val="FF0000"/>
                </a:solidFill>
              </a:rPr>
              <a:t>concentration gradient</a:t>
            </a:r>
            <a:endParaRPr lang="en-US" sz="1800" dirty="0">
              <a:solidFill>
                <a:srgbClr val="FF0000"/>
              </a:solidFill>
            </a:endParaRPr>
          </a:p>
          <a:p>
            <a:pPr lvl="2">
              <a:buFont typeface="Wingdings" pitchFamily="2" charset="2"/>
              <a:buChar char="§"/>
            </a:pPr>
            <a:r>
              <a:rPr lang="en-US" sz="1800" dirty="0"/>
              <a:t>The alveoli has a high concentration of O</a:t>
            </a:r>
            <a:r>
              <a:rPr lang="en-US" sz="1800" baseline="-25000" dirty="0"/>
              <a:t>2</a:t>
            </a:r>
            <a:r>
              <a:rPr lang="en-US" sz="1800" dirty="0"/>
              <a:t> </a:t>
            </a:r>
          </a:p>
          <a:p>
            <a:pPr lvl="2">
              <a:buFont typeface="Wingdings" pitchFamily="2" charset="2"/>
              <a:buChar char="§"/>
            </a:pPr>
            <a:r>
              <a:rPr lang="en-US" sz="1800" dirty="0"/>
              <a:t>The venous blood capillary has a low concentration of O</a:t>
            </a:r>
            <a:r>
              <a:rPr lang="en-US" sz="1800" baseline="-25000" dirty="0"/>
              <a:t>2</a:t>
            </a:r>
            <a:r>
              <a:rPr lang="en-US" sz="1800" dirty="0"/>
              <a:t> </a:t>
            </a:r>
          </a:p>
          <a:p>
            <a:pPr lvl="2">
              <a:buFont typeface="Wingdings" pitchFamily="2" charset="2"/>
              <a:buChar char="§"/>
            </a:pPr>
            <a:r>
              <a:rPr lang="en-US" sz="1800" dirty="0"/>
              <a:t>This concentration differential between the alveoli and venous capillaries causes O</a:t>
            </a:r>
            <a:r>
              <a:rPr lang="en-US" sz="1800" baseline="-25000" dirty="0"/>
              <a:t>2</a:t>
            </a:r>
            <a:r>
              <a:rPr lang="en-US" sz="1800" dirty="0"/>
              <a:t> to move from the alveoli into the blood capillary (from an area of high to low concentration).</a:t>
            </a:r>
          </a:p>
        </p:txBody>
      </p:sp>
      <p:pic>
        <p:nvPicPr>
          <p:cNvPr id="8194" name="Picture 2" descr="Image result for GAS EXCH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996" y="4224963"/>
            <a:ext cx="2374271" cy="162670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Rectangle 1"/>
          <p:cNvSpPr/>
          <p:nvPr/>
        </p:nvSpPr>
        <p:spPr>
          <a:xfrm>
            <a:off x="6072940" y="6358147"/>
            <a:ext cx="960519" cy="144335"/>
          </a:xfrm>
          <a:prstGeom prst="rect">
            <a:avLst/>
          </a:prstGeom>
        </p:spPr>
        <p:txBody>
          <a:bodyPr wrap="none">
            <a:spAutoFit/>
          </a:bodyPr>
          <a:lstStyle/>
          <a:p>
            <a:r>
              <a:rPr lang="en-AU" sz="338">
                <a:solidFill>
                  <a:schemeClr val="bg1"/>
                </a:solidFill>
              </a:rPr>
              <a:t>https://en.wikipedia.org/wiki/Gas_exchange</a:t>
            </a:r>
          </a:p>
        </p:txBody>
      </p:sp>
      <p:sp>
        <p:nvSpPr>
          <p:cNvPr id="12" name="Slide Number Placeholder 2">
            <a:extLst>
              <a:ext uri="{FF2B5EF4-FFF2-40B4-BE49-F238E27FC236}">
                <a16:creationId xmlns:a16="http://schemas.microsoft.com/office/drawing/2014/main" id="{F438A306-7F83-4772-B697-AD73AB7B39BB}"/>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77</a:t>
            </a:fld>
            <a:endParaRPr lang="en-AU">
              <a:solidFill>
                <a:schemeClr val="bg1"/>
              </a:solidFill>
            </a:endParaRPr>
          </a:p>
        </p:txBody>
      </p:sp>
      <p:grpSp>
        <p:nvGrpSpPr>
          <p:cNvPr id="13" name="Group 12">
            <a:extLst>
              <a:ext uri="{FF2B5EF4-FFF2-40B4-BE49-F238E27FC236}">
                <a16:creationId xmlns:a16="http://schemas.microsoft.com/office/drawing/2014/main" id="{43390214-D159-4EB8-998E-ED33B1BFD857}"/>
              </a:ext>
            </a:extLst>
          </p:cNvPr>
          <p:cNvGrpSpPr/>
          <p:nvPr/>
        </p:nvGrpSpPr>
        <p:grpSpPr>
          <a:xfrm>
            <a:off x="142875" y="6250498"/>
            <a:ext cx="628650" cy="470983"/>
            <a:chOff x="1452530" y="6019046"/>
            <a:chExt cx="838200" cy="627976"/>
          </a:xfrm>
        </p:grpSpPr>
        <p:pic>
          <p:nvPicPr>
            <p:cNvPr id="14" name="Picture 2" descr="C:\Program Files\Microsoft Office\MEDIA\CAGCAT10\j0185604.wmf">
              <a:hlinkClick r:id="rId4" action="ppaction://hlinksldjump"/>
              <a:extLst>
                <a:ext uri="{FF2B5EF4-FFF2-40B4-BE49-F238E27FC236}">
                  <a16:creationId xmlns:a16="http://schemas.microsoft.com/office/drawing/2014/main" id="{613A512E-0769-408F-9C45-46E10EEFAFAA}"/>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15" name="TextBox 14">
              <a:hlinkClick r:id="rId4" action="ppaction://hlinksldjump"/>
              <a:extLst>
                <a:ext uri="{FF2B5EF4-FFF2-40B4-BE49-F238E27FC236}">
                  <a16:creationId xmlns:a16="http://schemas.microsoft.com/office/drawing/2014/main" id="{432C8153-9F6C-4702-84EB-F394BDCEA851}"/>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pic>
        <p:nvPicPr>
          <p:cNvPr id="18" name="Picture 17" descr="A picture containing indoor, sky, wall&#10;&#10;Description automatically generated">
            <a:extLst>
              <a:ext uri="{FF2B5EF4-FFF2-40B4-BE49-F238E27FC236}">
                <a16:creationId xmlns:a16="http://schemas.microsoft.com/office/drawing/2014/main" id="{EABADA1B-8B4B-4298-B114-100B71173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252" y="3783322"/>
            <a:ext cx="3137481" cy="2509985"/>
          </a:xfrm>
          <a:prstGeom prst="rect">
            <a:avLst/>
          </a:prstGeom>
        </p:spPr>
      </p:pic>
      <p:sp>
        <p:nvSpPr>
          <p:cNvPr id="19" name="Rectangle 18">
            <a:extLst>
              <a:ext uri="{FF2B5EF4-FFF2-40B4-BE49-F238E27FC236}">
                <a16:creationId xmlns:a16="http://schemas.microsoft.com/office/drawing/2014/main" id="{410DC7BE-0AA8-4B02-BBCF-975B0B409917}"/>
              </a:ext>
            </a:extLst>
          </p:cNvPr>
          <p:cNvSpPr/>
          <p:nvPr/>
        </p:nvSpPr>
        <p:spPr>
          <a:xfrm>
            <a:off x="1714500" y="6293307"/>
            <a:ext cx="4572000" cy="169277"/>
          </a:xfrm>
          <a:prstGeom prst="rect">
            <a:avLst/>
          </a:prstGeom>
        </p:spPr>
        <p:txBody>
          <a:bodyPr>
            <a:spAutoFit/>
          </a:bodyPr>
          <a:lstStyle/>
          <a:p>
            <a:r>
              <a:rPr lang="en-AU" sz="500">
                <a:solidFill>
                  <a:schemeClr val="bg1"/>
                </a:solidFill>
              </a:rPr>
              <a:t>http://www.medicalgraphics.de/en/free-pictures/organs/alveoli.html</a:t>
            </a:r>
          </a:p>
        </p:txBody>
      </p:sp>
      <p:sp>
        <p:nvSpPr>
          <p:cNvPr id="20" name="Footer Placeholder 1">
            <a:extLst>
              <a:ext uri="{FF2B5EF4-FFF2-40B4-BE49-F238E27FC236}">
                <a16:creationId xmlns:a16="http://schemas.microsoft.com/office/drawing/2014/main" id="{4BEDD370-6375-4478-AE89-E0176BF1B7FA}"/>
              </a:ext>
            </a:extLst>
          </p:cNvPr>
          <p:cNvSpPr txBox="1">
            <a:spLocks/>
          </p:cNvSpPr>
          <p:nvPr/>
        </p:nvSpPr>
        <p:spPr>
          <a:xfrm>
            <a:off x="3124200" y="6354252"/>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a:ln>
                  <a:noFill/>
                </a:ln>
                <a:solidFill>
                  <a:schemeClr val="bg1"/>
                </a:solidFill>
                <a:effectLst/>
                <a:uLnTx/>
                <a:uFillTx/>
                <a:latin typeface="Calibri"/>
                <a:ea typeface="+mn-ea"/>
                <a:cs typeface="+mn-cs"/>
              </a:rPr>
              <a:t>©PE STUDIES RESOURCES</a:t>
            </a:r>
          </a:p>
        </p:txBody>
      </p:sp>
      <p:sp>
        <p:nvSpPr>
          <p:cNvPr id="17" name="TextBox 16">
            <a:extLst>
              <a:ext uri="{FF2B5EF4-FFF2-40B4-BE49-F238E27FC236}">
                <a16:creationId xmlns:a16="http://schemas.microsoft.com/office/drawing/2014/main" id="{A37954D0-5985-1A45-BD61-F916CF11E792}"/>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Tree>
    <p:extLst>
      <p:ext uri="{BB962C8B-B14F-4D97-AF65-F5344CB8AC3E}">
        <p14:creationId xmlns:p14="http://schemas.microsoft.com/office/powerpoint/2010/main" val="1291252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0357F1-B29D-4964-84AA-AD2FC83883CE}"/>
              </a:ext>
            </a:extLst>
          </p:cNvPr>
          <p:cNvSpPr txBox="1"/>
          <p:nvPr/>
        </p:nvSpPr>
        <p:spPr>
          <a:xfrm>
            <a:off x="457200" y="1453473"/>
            <a:ext cx="4305116" cy="1351524"/>
          </a:xfrm>
          <a:prstGeom prst="rect">
            <a:avLst/>
          </a:prstGeom>
          <a:solidFill>
            <a:schemeClr val="tx1"/>
          </a:solidFill>
          <a:ln w="38100">
            <a:solidFill>
              <a:schemeClr val="accent2">
                <a:lumMod val="50000"/>
              </a:schemeClr>
            </a:solidFill>
          </a:ln>
        </p:spPr>
        <p:txBody>
          <a:bodyPr wrap="square" rtlCol="0">
            <a:spAutoFit/>
          </a:bodyPr>
          <a:lstStyle/>
          <a:p>
            <a:pPr defTabSz="514350">
              <a:lnSpc>
                <a:spcPct val="150000"/>
              </a:lnSpc>
              <a:defRPr/>
            </a:pPr>
            <a:r>
              <a:rPr lang="en-AU" sz="1400">
                <a:solidFill>
                  <a:prstClr val="black"/>
                </a:solidFill>
                <a:cs typeface="Times New Roman" panose="02020603050405020304" pitchFamily="18" charset="0"/>
              </a:rPr>
              <a:t>                       moves from the </a:t>
            </a:r>
            <a:r>
              <a:rPr lang="en-AU" sz="1400" u="sng">
                <a:solidFill>
                  <a:prstClr val="black"/>
                </a:solidFill>
                <a:cs typeface="Times New Roman" panose="02020603050405020304" pitchFamily="18" charset="0"/>
              </a:rPr>
              <a:t>alveoli of the lungs</a:t>
            </a:r>
            <a:r>
              <a:rPr lang="en-AU" sz="1400">
                <a:solidFill>
                  <a:prstClr val="black"/>
                </a:solidFill>
                <a:cs typeface="Times New Roman" panose="02020603050405020304" pitchFamily="18" charset="0"/>
              </a:rPr>
              <a:t> into the capillaries which surround them.</a:t>
            </a:r>
            <a:br>
              <a:rPr lang="en-AU" sz="1400">
                <a:solidFill>
                  <a:prstClr val="black"/>
                </a:solidFill>
                <a:cs typeface="Times New Roman" panose="02020603050405020304" pitchFamily="18" charset="0"/>
              </a:rPr>
            </a:br>
            <a:r>
              <a:rPr lang="en-AU" sz="1400">
                <a:solidFill>
                  <a:prstClr val="black"/>
                </a:solidFill>
                <a:cs typeface="Times New Roman" panose="02020603050405020304" pitchFamily="18" charset="0"/>
              </a:rPr>
              <a:t>                       moves from the capillaries into the alveoli to be expired.</a:t>
            </a:r>
          </a:p>
        </p:txBody>
      </p:sp>
      <p:sp>
        <p:nvSpPr>
          <p:cNvPr id="14" name="TextBox 13">
            <a:extLst>
              <a:ext uri="{FF2B5EF4-FFF2-40B4-BE49-F238E27FC236}">
                <a16:creationId xmlns:a16="http://schemas.microsoft.com/office/drawing/2014/main" id="{E1E6C29B-E4AE-40F5-AB21-8CF6127B719E}"/>
              </a:ext>
            </a:extLst>
          </p:cNvPr>
          <p:cNvSpPr txBox="1"/>
          <p:nvPr/>
        </p:nvSpPr>
        <p:spPr>
          <a:xfrm>
            <a:off x="4859123" y="3726731"/>
            <a:ext cx="3858286" cy="1600438"/>
          </a:xfrm>
          <a:prstGeom prst="rect">
            <a:avLst/>
          </a:prstGeom>
          <a:solidFill>
            <a:srgbClr val="FFFF00"/>
          </a:solidFill>
          <a:ln w="38100">
            <a:solidFill>
              <a:srgbClr val="FFC000"/>
            </a:solidFill>
          </a:ln>
        </p:spPr>
        <p:txBody>
          <a:bodyPr wrap="square" rtlCol="0">
            <a:spAutoFit/>
          </a:bodyPr>
          <a:lstStyle/>
          <a:p>
            <a:pPr defTabSz="514350">
              <a:defRPr/>
            </a:pPr>
            <a:r>
              <a:rPr lang="en-AU" sz="1400" b="1" dirty="0">
                <a:solidFill>
                  <a:schemeClr val="bg1"/>
                </a:solidFill>
                <a:cs typeface="Times New Roman" panose="02020603050405020304" pitchFamily="18" charset="0"/>
              </a:rPr>
              <a:t>Alveoli features that allow efficient gas exchange to occur:</a:t>
            </a:r>
          </a:p>
          <a:p>
            <a:pPr marL="160735" indent="-160735" defTabSz="514350">
              <a:buFont typeface="Wingdings" panose="05000000000000000000" pitchFamily="2" charset="2"/>
              <a:buChar char="ü"/>
              <a:defRPr/>
            </a:pPr>
            <a:r>
              <a:rPr lang="en-AU" sz="1400" b="1" dirty="0">
                <a:solidFill>
                  <a:schemeClr val="bg1"/>
                </a:solidFill>
                <a:cs typeface="Times New Roman" panose="02020603050405020304" pitchFamily="18" charset="0"/>
              </a:rPr>
              <a:t>Large surface area to volume ratio - so lots of opportunity for gas exchange to occur </a:t>
            </a:r>
          </a:p>
          <a:p>
            <a:pPr marL="160735" indent="-160735" defTabSz="514350">
              <a:buFont typeface="Wingdings" panose="05000000000000000000" pitchFamily="2" charset="2"/>
              <a:buChar char="ü"/>
              <a:defRPr/>
            </a:pPr>
            <a:r>
              <a:rPr lang="en-AU" sz="1400" b="1" dirty="0">
                <a:solidFill>
                  <a:schemeClr val="bg1"/>
                </a:solidFill>
                <a:cs typeface="Times New Roman" panose="02020603050405020304" pitchFamily="18" charset="0"/>
              </a:rPr>
              <a:t>Surrounded by capillaries – to allow for gas exchange to occur efficiently into the blood</a:t>
            </a:r>
          </a:p>
          <a:p>
            <a:pPr marL="160735" indent="-160735" defTabSz="514350">
              <a:buFont typeface="Wingdings" panose="05000000000000000000" pitchFamily="2" charset="2"/>
              <a:buChar char="ü"/>
              <a:defRPr/>
            </a:pPr>
            <a:r>
              <a:rPr lang="en-AU" sz="1400" b="1" dirty="0">
                <a:solidFill>
                  <a:schemeClr val="bg1"/>
                </a:solidFill>
                <a:cs typeface="Times New Roman" panose="02020603050405020304" pitchFamily="18" charset="0"/>
              </a:rPr>
              <a:t>Very thin walls – to promote diffusion of gases </a:t>
            </a:r>
          </a:p>
        </p:txBody>
      </p:sp>
      <p:sp>
        <p:nvSpPr>
          <p:cNvPr id="19" name="TextBox 18">
            <a:extLst>
              <a:ext uri="{FF2B5EF4-FFF2-40B4-BE49-F238E27FC236}">
                <a16:creationId xmlns:a16="http://schemas.microsoft.com/office/drawing/2014/main" id="{9BD89C5E-15D4-4C50-B3E7-34F64BB68113}"/>
              </a:ext>
            </a:extLst>
          </p:cNvPr>
          <p:cNvSpPr txBox="1"/>
          <p:nvPr/>
        </p:nvSpPr>
        <p:spPr>
          <a:xfrm>
            <a:off x="457200" y="2806818"/>
            <a:ext cx="4305116" cy="1028423"/>
          </a:xfrm>
          <a:prstGeom prst="rect">
            <a:avLst/>
          </a:prstGeom>
          <a:solidFill>
            <a:schemeClr val="tx1"/>
          </a:solidFill>
          <a:ln w="38100">
            <a:solidFill>
              <a:schemeClr val="accent2">
                <a:lumMod val="50000"/>
              </a:schemeClr>
            </a:solidFill>
          </a:ln>
        </p:spPr>
        <p:txBody>
          <a:bodyPr wrap="square" rtlCol="0">
            <a:spAutoFit/>
          </a:bodyPr>
          <a:lstStyle/>
          <a:p>
            <a:pPr lvl="0">
              <a:lnSpc>
                <a:spcPct val="150000"/>
              </a:lnSpc>
            </a:pPr>
            <a:r>
              <a:rPr lang="en-AU" sz="1400" dirty="0">
                <a:solidFill>
                  <a:schemeClr val="bg1"/>
                </a:solidFill>
                <a:cs typeface="Times New Roman" panose="02020603050405020304" pitchFamily="18" charset="0"/>
              </a:rPr>
              <a:t>                        moves because of a </a:t>
            </a:r>
            <a:r>
              <a:rPr lang="en-AU" sz="1400" u="sng" dirty="0">
                <a:solidFill>
                  <a:schemeClr val="bg1"/>
                </a:solidFill>
                <a:cs typeface="Times New Roman" panose="02020603050405020304" pitchFamily="18" charset="0"/>
              </a:rPr>
              <a:t>high</a:t>
            </a:r>
            <a:r>
              <a:rPr lang="en-AU" sz="1400" dirty="0">
                <a:solidFill>
                  <a:schemeClr val="bg1"/>
                </a:solidFill>
                <a:cs typeface="Times New Roman" panose="02020603050405020304" pitchFamily="18" charset="0"/>
              </a:rPr>
              <a:t> concentration in the </a:t>
            </a:r>
            <a:r>
              <a:rPr lang="en-AU" sz="1400" b="1" dirty="0">
                <a:solidFill>
                  <a:schemeClr val="bg1"/>
                </a:solidFill>
                <a:cs typeface="Times New Roman" panose="02020603050405020304" pitchFamily="18" charset="0"/>
              </a:rPr>
              <a:t>alveoli</a:t>
            </a:r>
            <a:r>
              <a:rPr lang="en-AU" sz="1400" dirty="0">
                <a:solidFill>
                  <a:schemeClr val="bg1"/>
                </a:solidFill>
                <a:cs typeface="Times New Roman" panose="02020603050405020304" pitchFamily="18" charset="0"/>
              </a:rPr>
              <a:t> to the </a:t>
            </a:r>
            <a:r>
              <a:rPr lang="en-AU" sz="1400" b="1" dirty="0">
                <a:solidFill>
                  <a:schemeClr val="bg1"/>
                </a:solidFill>
                <a:cs typeface="Times New Roman" panose="02020603050405020304" pitchFamily="18" charset="0"/>
              </a:rPr>
              <a:t>capillaries</a:t>
            </a:r>
            <a:r>
              <a:rPr lang="en-AU" sz="1400" dirty="0">
                <a:solidFill>
                  <a:schemeClr val="bg1"/>
                </a:solidFill>
                <a:cs typeface="Times New Roman" panose="02020603050405020304" pitchFamily="18" charset="0"/>
              </a:rPr>
              <a:t> where they are of </a:t>
            </a:r>
            <a:r>
              <a:rPr lang="en-AU" sz="1400" u="sng" dirty="0">
                <a:solidFill>
                  <a:schemeClr val="bg1"/>
                </a:solidFill>
                <a:cs typeface="Times New Roman" panose="02020603050405020304" pitchFamily="18" charset="0"/>
              </a:rPr>
              <a:t>low</a:t>
            </a:r>
            <a:r>
              <a:rPr lang="en-AU" sz="1400" dirty="0">
                <a:solidFill>
                  <a:schemeClr val="bg1"/>
                </a:solidFill>
                <a:cs typeface="Times New Roman" panose="02020603050405020304" pitchFamily="18" charset="0"/>
              </a:rPr>
              <a:t> concentration.</a:t>
            </a:r>
          </a:p>
        </p:txBody>
      </p:sp>
      <p:sp>
        <p:nvSpPr>
          <p:cNvPr id="20" name="TextBox 19">
            <a:extLst>
              <a:ext uri="{FF2B5EF4-FFF2-40B4-BE49-F238E27FC236}">
                <a16:creationId xmlns:a16="http://schemas.microsoft.com/office/drawing/2014/main" id="{6113D292-2CAD-48ED-B7E4-0B5A4D04CF7C}"/>
              </a:ext>
            </a:extLst>
          </p:cNvPr>
          <p:cNvSpPr txBox="1"/>
          <p:nvPr/>
        </p:nvSpPr>
        <p:spPr>
          <a:xfrm>
            <a:off x="457200" y="3824865"/>
            <a:ext cx="4305116" cy="751360"/>
          </a:xfrm>
          <a:prstGeom prst="rect">
            <a:avLst/>
          </a:prstGeom>
          <a:solidFill>
            <a:schemeClr val="tx1"/>
          </a:solidFill>
          <a:ln w="38100">
            <a:solidFill>
              <a:schemeClr val="accent2">
                <a:lumMod val="50000"/>
              </a:schemeClr>
            </a:solidFill>
          </a:ln>
        </p:spPr>
        <p:txBody>
          <a:bodyPr wrap="square" rtlCol="0">
            <a:spAutoFit/>
          </a:bodyPr>
          <a:lstStyle/>
          <a:p>
            <a:pPr lvl="0">
              <a:lnSpc>
                <a:spcPct val="150000"/>
              </a:lnSpc>
            </a:pPr>
            <a:r>
              <a:rPr lang="en-AU" sz="1600" dirty="0">
                <a:solidFill>
                  <a:srgbClr val="FF0000"/>
                </a:solidFill>
              </a:rPr>
              <a:t>                     </a:t>
            </a:r>
            <a:r>
              <a:rPr lang="en-AU" sz="1400" dirty="0">
                <a:solidFill>
                  <a:schemeClr val="bg1"/>
                </a:solidFill>
                <a:cs typeface="Times New Roman" panose="02020603050405020304" pitchFamily="18" charset="0"/>
              </a:rPr>
              <a:t>moves because of a </a:t>
            </a:r>
            <a:r>
              <a:rPr lang="en-AU" sz="1400" u="sng" dirty="0">
                <a:solidFill>
                  <a:schemeClr val="bg1"/>
                </a:solidFill>
                <a:cs typeface="Times New Roman" panose="02020603050405020304" pitchFamily="18" charset="0"/>
              </a:rPr>
              <a:t>high</a:t>
            </a:r>
            <a:r>
              <a:rPr lang="en-AU" sz="1400" dirty="0">
                <a:solidFill>
                  <a:schemeClr val="bg1"/>
                </a:solidFill>
                <a:cs typeface="Times New Roman" panose="02020603050405020304" pitchFamily="18" charset="0"/>
              </a:rPr>
              <a:t> concentration in the </a:t>
            </a:r>
            <a:r>
              <a:rPr lang="en-AU" sz="1400" b="1" dirty="0">
                <a:solidFill>
                  <a:schemeClr val="bg1"/>
                </a:solidFill>
                <a:cs typeface="Times New Roman" panose="02020603050405020304" pitchFamily="18" charset="0"/>
              </a:rPr>
              <a:t>capillaries</a:t>
            </a:r>
            <a:r>
              <a:rPr lang="en-AU" sz="1400" dirty="0">
                <a:solidFill>
                  <a:schemeClr val="bg1"/>
                </a:solidFill>
                <a:cs typeface="Times New Roman" panose="02020603050405020304" pitchFamily="18" charset="0"/>
              </a:rPr>
              <a:t> to a </a:t>
            </a:r>
            <a:r>
              <a:rPr lang="en-AU" sz="1400" u="sng" dirty="0">
                <a:solidFill>
                  <a:schemeClr val="bg1"/>
                </a:solidFill>
                <a:cs typeface="Times New Roman" panose="02020603050405020304" pitchFamily="18" charset="0"/>
              </a:rPr>
              <a:t>low</a:t>
            </a:r>
            <a:r>
              <a:rPr lang="en-AU" sz="1400" dirty="0">
                <a:solidFill>
                  <a:schemeClr val="bg1"/>
                </a:solidFill>
                <a:cs typeface="Times New Roman" panose="02020603050405020304" pitchFamily="18" charset="0"/>
              </a:rPr>
              <a:t> concentration in the </a:t>
            </a:r>
            <a:r>
              <a:rPr lang="en-AU" sz="1400" b="1" dirty="0">
                <a:solidFill>
                  <a:schemeClr val="bg1"/>
                </a:solidFill>
                <a:cs typeface="Times New Roman" panose="02020603050405020304" pitchFamily="18" charset="0"/>
              </a:rPr>
              <a:t>alveoli.</a:t>
            </a:r>
            <a:r>
              <a:rPr lang="en-AU" sz="1400" dirty="0">
                <a:solidFill>
                  <a:schemeClr val="bg1"/>
                </a:solidFill>
                <a:cs typeface="Times New Roman" panose="02020603050405020304" pitchFamily="18" charset="0"/>
              </a:rPr>
              <a:t> </a:t>
            </a:r>
          </a:p>
        </p:txBody>
      </p:sp>
      <p:pic>
        <p:nvPicPr>
          <p:cNvPr id="22532" name="Picture 4" descr="WÃªne:Alveoli.svg">
            <a:extLst>
              <a:ext uri="{FF2B5EF4-FFF2-40B4-BE49-F238E27FC236}">
                <a16:creationId xmlns:a16="http://schemas.microsoft.com/office/drawing/2014/main" id="{64E65F5A-9167-4B47-A85F-D23978A96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8" t="2285" r="4062"/>
          <a:stretch/>
        </p:blipFill>
        <p:spPr bwMode="auto">
          <a:xfrm>
            <a:off x="4859123" y="1446205"/>
            <a:ext cx="3839460" cy="2239735"/>
          </a:xfrm>
          <a:prstGeom prst="rect">
            <a:avLst/>
          </a:prstGeom>
          <a:solidFill>
            <a:schemeClr val="tx1"/>
          </a:solidFill>
          <a:ln w="28575">
            <a:solidFill>
              <a:schemeClr val="bg1"/>
            </a:solidFill>
          </a:ln>
        </p:spPr>
      </p:pic>
      <p:sp>
        <p:nvSpPr>
          <p:cNvPr id="28" name="TextBox 27">
            <a:extLst>
              <a:ext uri="{FF2B5EF4-FFF2-40B4-BE49-F238E27FC236}">
                <a16:creationId xmlns:a16="http://schemas.microsoft.com/office/drawing/2014/main" id="{3DD0C6D4-B451-4A53-AB63-8D1A7BA69409}"/>
              </a:ext>
            </a:extLst>
          </p:cNvPr>
          <p:cNvSpPr txBox="1"/>
          <p:nvPr/>
        </p:nvSpPr>
        <p:spPr>
          <a:xfrm>
            <a:off x="1490296" y="810029"/>
            <a:ext cx="6161714" cy="400110"/>
          </a:xfrm>
          <a:prstGeom prst="rect">
            <a:avLst/>
          </a:prstGeom>
          <a:solidFill>
            <a:srgbClr val="FF00FF"/>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000" b="1">
                <a:solidFill>
                  <a:prstClr val="white"/>
                </a:solidFill>
                <a:latin typeface="Calibri"/>
              </a:rPr>
              <a:t>Gas exchange at the alveoli/capillary interface</a:t>
            </a:r>
          </a:p>
        </p:txBody>
      </p:sp>
      <p:sp>
        <p:nvSpPr>
          <p:cNvPr id="29" name="Rounded Rectangle 10">
            <a:extLst>
              <a:ext uri="{FF2B5EF4-FFF2-40B4-BE49-F238E27FC236}">
                <a16:creationId xmlns:a16="http://schemas.microsoft.com/office/drawing/2014/main" id="{0C7AB36E-9003-4378-9947-F08DF24B886B}"/>
              </a:ext>
            </a:extLst>
          </p:cNvPr>
          <p:cNvSpPr/>
          <p:nvPr/>
        </p:nvSpPr>
        <p:spPr>
          <a:xfrm flipH="1">
            <a:off x="515923" y="1500327"/>
            <a:ext cx="901816" cy="400226"/>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GB" sz="1400" b="1">
                <a:solidFill>
                  <a:schemeClr val="tx1"/>
                </a:solidFill>
                <a:latin typeface="Calibri"/>
              </a:rPr>
              <a:t>Oxygen</a:t>
            </a:r>
            <a:endParaRPr lang="en-AU" sz="1400" b="1">
              <a:solidFill>
                <a:schemeClr val="tx1"/>
              </a:solidFill>
              <a:latin typeface="Calibri"/>
            </a:endParaRPr>
          </a:p>
        </p:txBody>
      </p:sp>
      <p:sp>
        <p:nvSpPr>
          <p:cNvPr id="30" name="Rounded Rectangle 11">
            <a:extLst>
              <a:ext uri="{FF2B5EF4-FFF2-40B4-BE49-F238E27FC236}">
                <a16:creationId xmlns:a16="http://schemas.microsoft.com/office/drawing/2014/main" id="{F8203098-310D-4B1E-8FF4-1F1A62FA03B3}"/>
              </a:ext>
            </a:extLst>
          </p:cNvPr>
          <p:cNvSpPr/>
          <p:nvPr/>
        </p:nvSpPr>
        <p:spPr>
          <a:xfrm flipH="1">
            <a:off x="532533" y="2129239"/>
            <a:ext cx="901815" cy="400226"/>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Carbon Dioxide</a:t>
            </a:r>
          </a:p>
        </p:txBody>
      </p:sp>
      <p:sp>
        <p:nvSpPr>
          <p:cNvPr id="21" name="Slide Number Placeholder 2">
            <a:extLst>
              <a:ext uri="{FF2B5EF4-FFF2-40B4-BE49-F238E27FC236}">
                <a16:creationId xmlns:a16="http://schemas.microsoft.com/office/drawing/2014/main" id="{EBDDAA38-05A6-4C0E-AD5A-1861599B7CE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78</a:t>
            </a:fld>
            <a:endParaRPr lang="en-AU">
              <a:solidFill>
                <a:schemeClr val="bg1"/>
              </a:solidFill>
            </a:endParaRPr>
          </a:p>
        </p:txBody>
      </p:sp>
      <p:grpSp>
        <p:nvGrpSpPr>
          <p:cNvPr id="22" name="Group 21">
            <a:extLst>
              <a:ext uri="{FF2B5EF4-FFF2-40B4-BE49-F238E27FC236}">
                <a16:creationId xmlns:a16="http://schemas.microsoft.com/office/drawing/2014/main" id="{005603B7-9A58-4FEA-B09E-5671562F18E2}"/>
              </a:ext>
            </a:extLst>
          </p:cNvPr>
          <p:cNvGrpSpPr/>
          <p:nvPr/>
        </p:nvGrpSpPr>
        <p:grpSpPr>
          <a:xfrm>
            <a:off x="142875" y="6250498"/>
            <a:ext cx="628650" cy="470983"/>
            <a:chOff x="1452530" y="6019046"/>
            <a:chExt cx="838200" cy="627976"/>
          </a:xfrm>
        </p:grpSpPr>
        <p:pic>
          <p:nvPicPr>
            <p:cNvPr id="23" name="Picture 2" descr="C:\Program Files\Microsoft Office\MEDIA\CAGCAT10\j0185604.wmf">
              <a:hlinkClick r:id="rId3" action="ppaction://hlinksldjump"/>
              <a:extLst>
                <a:ext uri="{FF2B5EF4-FFF2-40B4-BE49-F238E27FC236}">
                  <a16:creationId xmlns:a16="http://schemas.microsoft.com/office/drawing/2014/main" id="{493C1013-8C9A-4B00-A663-E5DF37986A88}"/>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27" name="TextBox 26">
              <a:hlinkClick r:id="rId3" action="ppaction://hlinksldjump"/>
              <a:extLst>
                <a:ext uri="{FF2B5EF4-FFF2-40B4-BE49-F238E27FC236}">
                  <a16:creationId xmlns:a16="http://schemas.microsoft.com/office/drawing/2014/main" id="{4990602C-0568-4020-9A62-9CD21B269295}"/>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32" name="Rounded Rectangle 10">
            <a:extLst>
              <a:ext uri="{FF2B5EF4-FFF2-40B4-BE49-F238E27FC236}">
                <a16:creationId xmlns:a16="http://schemas.microsoft.com/office/drawing/2014/main" id="{9E4F5ABF-D2A6-4995-81DD-B693B9748DB9}"/>
              </a:ext>
            </a:extLst>
          </p:cNvPr>
          <p:cNvSpPr/>
          <p:nvPr/>
        </p:nvSpPr>
        <p:spPr>
          <a:xfrm flipH="1">
            <a:off x="532532" y="2870606"/>
            <a:ext cx="901816" cy="400226"/>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GB" sz="1400" b="1">
                <a:solidFill>
                  <a:schemeClr val="tx1"/>
                </a:solidFill>
                <a:latin typeface="Calibri"/>
              </a:rPr>
              <a:t>Oxygen</a:t>
            </a:r>
            <a:endParaRPr lang="en-AU" sz="1400" b="1">
              <a:solidFill>
                <a:schemeClr val="tx1"/>
              </a:solidFill>
              <a:latin typeface="Calibri"/>
            </a:endParaRPr>
          </a:p>
        </p:txBody>
      </p:sp>
      <p:sp>
        <p:nvSpPr>
          <p:cNvPr id="37" name="Rounded Rectangle 11">
            <a:extLst>
              <a:ext uri="{FF2B5EF4-FFF2-40B4-BE49-F238E27FC236}">
                <a16:creationId xmlns:a16="http://schemas.microsoft.com/office/drawing/2014/main" id="{EAC3FB77-08FF-4C7B-B792-A63A5994B7A6}"/>
              </a:ext>
            </a:extLst>
          </p:cNvPr>
          <p:cNvSpPr/>
          <p:nvPr/>
        </p:nvSpPr>
        <p:spPr>
          <a:xfrm flipH="1">
            <a:off x="532532" y="3902738"/>
            <a:ext cx="901815" cy="400226"/>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Carbon Dioxide</a:t>
            </a:r>
          </a:p>
        </p:txBody>
      </p:sp>
      <p:sp>
        <p:nvSpPr>
          <p:cNvPr id="38" name="Rectangle 37">
            <a:extLst>
              <a:ext uri="{FF2B5EF4-FFF2-40B4-BE49-F238E27FC236}">
                <a16:creationId xmlns:a16="http://schemas.microsoft.com/office/drawing/2014/main" id="{3C1C0C58-B8A2-4110-B2AF-C1C0F8039486}"/>
              </a:ext>
            </a:extLst>
          </p:cNvPr>
          <p:cNvSpPr/>
          <p:nvPr/>
        </p:nvSpPr>
        <p:spPr>
          <a:xfrm>
            <a:off x="7527660" y="1256695"/>
            <a:ext cx="1189749" cy="144335"/>
          </a:xfrm>
          <a:prstGeom prst="rect">
            <a:avLst/>
          </a:prstGeom>
        </p:spPr>
        <p:txBody>
          <a:bodyPr wrap="none">
            <a:spAutoFit/>
          </a:bodyPr>
          <a:lstStyle/>
          <a:p>
            <a:r>
              <a:rPr lang="en-AU" sz="338">
                <a:solidFill>
                  <a:schemeClr val="bg1"/>
                </a:solidFill>
              </a:rPr>
              <a:t>https://</a:t>
            </a:r>
            <a:r>
              <a:rPr lang="en-AU" sz="338" err="1">
                <a:solidFill>
                  <a:schemeClr val="bg1"/>
                </a:solidFill>
              </a:rPr>
              <a:t>ku.m.wikipedia.org</a:t>
            </a:r>
            <a:r>
              <a:rPr lang="en-AU" sz="338">
                <a:solidFill>
                  <a:schemeClr val="bg1"/>
                </a:solidFill>
              </a:rPr>
              <a:t>/wiki/W%C3%AAne:Alveoli.svg</a:t>
            </a:r>
          </a:p>
        </p:txBody>
      </p:sp>
      <p:sp>
        <p:nvSpPr>
          <p:cNvPr id="24" name="TextBox 23">
            <a:extLst>
              <a:ext uri="{FF2B5EF4-FFF2-40B4-BE49-F238E27FC236}">
                <a16:creationId xmlns:a16="http://schemas.microsoft.com/office/drawing/2014/main" id="{65034AB0-947E-0746-A5CF-B341C38588CE}"/>
              </a:ext>
            </a:extLst>
          </p:cNvPr>
          <p:cNvSpPr txBox="1"/>
          <p:nvPr/>
        </p:nvSpPr>
        <p:spPr>
          <a:xfrm>
            <a:off x="457200" y="4576225"/>
            <a:ext cx="4305116" cy="2031325"/>
          </a:xfrm>
          <a:prstGeom prst="rect">
            <a:avLst/>
          </a:prstGeom>
          <a:solidFill>
            <a:schemeClr val="tx1"/>
          </a:solidFill>
          <a:ln w="38100">
            <a:solidFill>
              <a:schemeClr val="accent2">
                <a:lumMod val="50000"/>
              </a:schemeClr>
            </a:solidFill>
          </a:ln>
        </p:spPr>
        <p:txBody>
          <a:bodyPr wrap="square" rtlCol="0">
            <a:spAutoFit/>
          </a:bodyPr>
          <a:lstStyle/>
          <a:p>
            <a:pPr lvl="0"/>
            <a:r>
              <a:rPr lang="en-AU" sz="1400" dirty="0">
                <a:solidFill>
                  <a:schemeClr val="bg1"/>
                </a:solidFill>
                <a:cs typeface="Times New Roman" panose="02020603050405020304" pitchFamily="18" charset="0"/>
              </a:rPr>
              <a:t>This </a:t>
            </a:r>
            <a:r>
              <a:rPr lang="en-AU" sz="1400" u="sng" dirty="0">
                <a:solidFill>
                  <a:schemeClr val="bg1"/>
                </a:solidFill>
                <a:cs typeface="Times New Roman" panose="02020603050405020304" pitchFamily="18" charset="0"/>
              </a:rPr>
              <a:t>concentration gradient</a:t>
            </a:r>
            <a:r>
              <a:rPr lang="en-AU" sz="1400" dirty="0">
                <a:solidFill>
                  <a:schemeClr val="bg1"/>
                </a:solidFill>
                <a:cs typeface="Times New Roman" panose="02020603050405020304" pitchFamily="18" charset="0"/>
              </a:rPr>
              <a:t> is maintained by continuous inspiration of oxygen and expiration of the carbon dioxide as well as continuous flow of blood to and from the blood capillaries. </a:t>
            </a:r>
          </a:p>
          <a:p>
            <a:pPr lvl="0"/>
            <a:r>
              <a:rPr lang="en-AU" sz="1400" dirty="0">
                <a:solidFill>
                  <a:schemeClr val="bg1"/>
                </a:solidFill>
                <a:cs typeface="Times New Roman" panose="02020603050405020304" pitchFamily="18" charset="0"/>
                <a:hlinkClick r:id="rId5"/>
              </a:rPr>
              <a:t>https://www.youtube.com/watch?v=mZvzl8KH6iI&amp;ab_channel=ScienceSauce</a:t>
            </a:r>
            <a:endParaRPr lang="en-AU" sz="1400" dirty="0">
              <a:solidFill>
                <a:schemeClr val="bg1"/>
              </a:solidFill>
              <a:cs typeface="Times New Roman" panose="02020603050405020304" pitchFamily="18" charset="0"/>
            </a:endParaRPr>
          </a:p>
          <a:p>
            <a:pPr lvl="0"/>
            <a:r>
              <a:rPr lang="en-AU" sz="1400" dirty="0">
                <a:solidFill>
                  <a:schemeClr val="bg1"/>
                </a:solidFill>
                <a:cs typeface="Times New Roman" panose="02020603050405020304" pitchFamily="18" charset="0"/>
                <a:hlinkClick r:id="rId6"/>
              </a:rPr>
              <a:t>https://www.youtube.com/watch?v=57byXpOUpSU&amp;ab_channel=TeachPE</a:t>
            </a:r>
            <a:endParaRPr lang="en-AU" sz="1400" dirty="0">
              <a:solidFill>
                <a:schemeClr val="bg1"/>
              </a:solidFill>
              <a:cs typeface="Times New Roman" panose="02020603050405020304" pitchFamily="18" charset="0"/>
            </a:endParaRPr>
          </a:p>
          <a:p>
            <a:pPr lvl="0"/>
            <a:endParaRPr lang="en-AU" sz="1400" dirty="0">
              <a:solidFill>
                <a:schemeClr val="bg1"/>
              </a:solidFill>
              <a:cs typeface="Times New Roman" panose="02020603050405020304" pitchFamily="18" charset="0"/>
            </a:endParaRPr>
          </a:p>
        </p:txBody>
      </p:sp>
      <p:sp>
        <p:nvSpPr>
          <p:cNvPr id="25" name="Footer Placeholder 1">
            <a:extLst>
              <a:ext uri="{FF2B5EF4-FFF2-40B4-BE49-F238E27FC236}">
                <a16:creationId xmlns:a16="http://schemas.microsoft.com/office/drawing/2014/main" id="{78722A2F-F244-47B1-834C-E19B8FAD23EB}"/>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26" name="TextBox 25">
            <a:extLst>
              <a:ext uri="{FF2B5EF4-FFF2-40B4-BE49-F238E27FC236}">
                <a16:creationId xmlns:a16="http://schemas.microsoft.com/office/drawing/2014/main" id="{20E06C07-3C7F-D84E-91D6-8869F290242B}"/>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Tree>
    <p:extLst>
      <p:ext uri="{BB962C8B-B14F-4D97-AF65-F5344CB8AC3E}">
        <p14:creationId xmlns:p14="http://schemas.microsoft.com/office/powerpoint/2010/main" val="950399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0357F1-B29D-4964-84AA-AD2FC83883CE}"/>
              </a:ext>
            </a:extLst>
          </p:cNvPr>
          <p:cNvSpPr txBox="1"/>
          <p:nvPr/>
        </p:nvSpPr>
        <p:spPr>
          <a:xfrm>
            <a:off x="428739" y="2044105"/>
            <a:ext cx="4305116" cy="1028358"/>
          </a:xfrm>
          <a:prstGeom prst="rect">
            <a:avLst/>
          </a:prstGeom>
          <a:solidFill>
            <a:schemeClr val="tx1"/>
          </a:solidFill>
          <a:ln w="38100">
            <a:solidFill>
              <a:schemeClr val="accent2">
                <a:lumMod val="50000"/>
              </a:schemeClr>
            </a:solidFill>
          </a:ln>
        </p:spPr>
        <p:txBody>
          <a:bodyPr wrap="square" rtlCol="0">
            <a:spAutoFit/>
          </a:bodyPr>
          <a:lstStyle/>
          <a:p>
            <a:pPr lvl="0">
              <a:lnSpc>
                <a:spcPct val="150000"/>
              </a:lnSpc>
            </a:pPr>
            <a:r>
              <a:rPr lang="en-GB" sz="1400" dirty="0">
                <a:solidFill>
                  <a:prstClr val="black"/>
                </a:solidFill>
                <a:cs typeface="Times New Roman" panose="02020603050405020304" pitchFamily="18" charset="0"/>
              </a:rPr>
              <a:t>Diffusion of gases also occurs at the </a:t>
            </a:r>
            <a:r>
              <a:rPr lang="en-GB" sz="1400" u="sng" dirty="0">
                <a:solidFill>
                  <a:prstClr val="black"/>
                </a:solidFill>
                <a:cs typeface="Times New Roman" panose="02020603050405020304" pitchFamily="18" charset="0"/>
              </a:rPr>
              <a:t>muscle</a:t>
            </a:r>
            <a:r>
              <a:rPr lang="en-GB" sz="1400" dirty="0">
                <a:solidFill>
                  <a:prstClr val="black"/>
                </a:solidFill>
                <a:cs typeface="Times New Roman" panose="02020603050405020304" pitchFamily="18" charset="0"/>
              </a:rPr>
              <a:t> to allow the transport of                       to muscle tissue and                     (a by-product) to be removed.</a:t>
            </a:r>
            <a:endParaRPr lang="en-GB" sz="1100" dirty="0">
              <a:solidFill>
                <a:prstClr val="black"/>
              </a:solidFill>
              <a:cs typeface="Times New Roman" panose="02020603050405020304" pitchFamily="18" charset="0"/>
            </a:endParaRPr>
          </a:p>
        </p:txBody>
      </p:sp>
      <p:sp>
        <p:nvSpPr>
          <p:cNvPr id="19" name="TextBox 18">
            <a:extLst>
              <a:ext uri="{FF2B5EF4-FFF2-40B4-BE49-F238E27FC236}">
                <a16:creationId xmlns:a16="http://schemas.microsoft.com/office/drawing/2014/main" id="{9BD89C5E-15D4-4C50-B3E7-34F64BB68113}"/>
              </a:ext>
            </a:extLst>
          </p:cNvPr>
          <p:cNvSpPr txBox="1"/>
          <p:nvPr/>
        </p:nvSpPr>
        <p:spPr>
          <a:xfrm>
            <a:off x="426843" y="3345189"/>
            <a:ext cx="4305116" cy="1028358"/>
          </a:xfrm>
          <a:prstGeom prst="rect">
            <a:avLst/>
          </a:prstGeom>
          <a:solidFill>
            <a:schemeClr val="tx1"/>
          </a:solidFill>
          <a:ln w="38100">
            <a:solidFill>
              <a:schemeClr val="accent2">
                <a:lumMod val="50000"/>
              </a:schemeClr>
            </a:solidFill>
          </a:ln>
        </p:spPr>
        <p:txBody>
          <a:bodyPr wrap="square" rtlCol="0">
            <a:spAutoFit/>
          </a:bodyPr>
          <a:lstStyle/>
          <a:p>
            <a:pPr>
              <a:lnSpc>
                <a:spcPct val="150000"/>
              </a:lnSpc>
            </a:pPr>
            <a:r>
              <a:rPr lang="en-AU" sz="1400">
                <a:solidFill>
                  <a:prstClr val="black"/>
                </a:solidFill>
              </a:rPr>
              <a:t>                        is of a </a:t>
            </a:r>
            <a:r>
              <a:rPr lang="en-AU" sz="1400" u="sng">
                <a:solidFill>
                  <a:prstClr val="black"/>
                </a:solidFill>
              </a:rPr>
              <a:t>high</a:t>
            </a:r>
            <a:r>
              <a:rPr lang="en-AU" sz="1400">
                <a:solidFill>
                  <a:prstClr val="black"/>
                </a:solidFill>
              </a:rPr>
              <a:t> concentration in the </a:t>
            </a:r>
            <a:r>
              <a:rPr lang="en-AU" sz="1400" b="1">
                <a:solidFill>
                  <a:prstClr val="black"/>
                </a:solidFill>
              </a:rPr>
              <a:t>capillaries</a:t>
            </a:r>
            <a:r>
              <a:rPr lang="en-AU" sz="1400">
                <a:solidFill>
                  <a:prstClr val="black"/>
                </a:solidFill>
              </a:rPr>
              <a:t> so moves to the </a:t>
            </a:r>
            <a:r>
              <a:rPr lang="en-AU" sz="1400" b="1">
                <a:solidFill>
                  <a:prstClr val="black"/>
                </a:solidFill>
              </a:rPr>
              <a:t>muscle</a:t>
            </a:r>
            <a:r>
              <a:rPr lang="en-AU" sz="1400">
                <a:solidFill>
                  <a:prstClr val="black"/>
                </a:solidFill>
              </a:rPr>
              <a:t> tissue where it is of </a:t>
            </a:r>
            <a:r>
              <a:rPr lang="en-AU" sz="1400" u="sng">
                <a:solidFill>
                  <a:prstClr val="black"/>
                </a:solidFill>
              </a:rPr>
              <a:t>low</a:t>
            </a:r>
            <a:r>
              <a:rPr lang="en-AU" sz="1400">
                <a:solidFill>
                  <a:prstClr val="black"/>
                </a:solidFill>
              </a:rPr>
              <a:t> concentration.</a:t>
            </a:r>
          </a:p>
        </p:txBody>
      </p:sp>
      <p:sp>
        <p:nvSpPr>
          <p:cNvPr id="20" name="TextBox 19">
            <a:extLst>
              <a:ext uri="{FF2B5EF4-FFF2-40B4-BE49-F238E27FC236}">
                <a16:creationId xmlns:a16="http://schemas.microsoft.com/office/drawing/2014/main" id="{6113D292-2CAD-48ED-B7E4-0B5A4D04CF7C}"/>
              </a:ext>
            </a:extLst>
          </p:cNvPr>
          <p:cNvSpPr txBox="1"/>
          <p:nvPr/>
        </p:nvSpPr>
        <p:spPr>
          <a:xfrm>
            <a:off x="428739" y="4751508"/>
            <a:ext cx="4305116" cy="1074590"/>
          </a:xfrm>
          <a:prstGeom prst="rect">
            <a:avLst/>
          </a:prstGeom>
          <a:solidFill>
            <a:schemeClr val="tx1"/>
          </a:solidFill>
          <a:ln w="38100">
            <a:solidFill>
              <a:schemeClr val="accent2">
                <a:lumMod val="50000"/>
              </a:schemeClr>
            </a:solidFill>
          </a:ln>
        </p:spPr>
        <p:txBody>
          <a:bodyPr wrap="square" rtlCol="0">
            <a:spAutoFit/>
          </a:bodyPr>
          <a:lstStyle/>
          <a:p>
            <a:pPr lvl="0">
              <a:lnSpc>
                <a:spcPct val="150000"/>
              </a:lnSpc>
            </a:pPr>
            <a:r>
              <a:rPr lang="en-AU" sz="1600">
                <a:solidFill>
                  <a:prstClr val="black"/>
                </a:solidFill>
              </a:rPr>
              <a:t>                     </a:t>
            </a:r>
            <a:r>
              <a:rPr lang="en-AU" sz="1400">
                <a:solidFill>
                  <a:prstClr val="black"/>
                </a:solidFill>
              </a:rPr>
              <a:t>is of </a:t>
            </a:r>
            <a:r>
              <a:rPr lang="en-AU" sz="1400" u="sng">
                <a:solidFill>
                  <a:prstClr val="black"/>
                </a:solidFill>
              </a:rPr>
              <a:t>high</a:t>
            </a:r>
            <a:r>
              <a:rPr lang="en-AU" sz="1400">
                <a:solidFill>
                  <a:prstClr val="black"/>
                </a:solidFill>
              </a:rPr>
              <a:t> concentration in the </a:t>
            </a:r>
            <a:r>
              <a:rPr lang="en-AU" sz="1400" b="1">
                <a:solidFill>
                  <a:prstClr val="black"/>
                </a:solidFill>
              </a:rPr>
              <a:t>muscle                                                                            </a:t>
            </a:r>
            <a:r>
              <a:rPr lang="en-AU" sz="1400">
                <a:solidFill>
                  <a:prstClr val="black"/>
                </a:solidFill>
              </a:rPr>
              <a:t> tissue so moves to the </a:t>
            </a:r>
            <a:r>
              <a:rPr lang="en-AU" sz="1400" b="1">
                <a:solidFill>
                  <a:prstClr val="black"/>
                </a:solidFill>
              </a:rPr>
              <a:t>capillaries</a:t>
            </a:r>
            <a:r>
              <a:rPr lang="en-AU" sz="1400">
                <a:solidFill>
                  <a:prstClr val="black"/>
                </a:solidFill>
              </a:rPr>
              <a:t> where it is of a </a:t>
            </a:r>
            <a:r>
              <a:rPr lang="en-AU" sz="1400" u="sng">
                <a:solidFill>
                  <a:prstClr val="black"/>
                </a:solidFill>
              </a:rPr>
              <a:t>low</a:t>
            </a:r>
            <a:r>
              <a:rPr lang="en-AU" sz="1400">
                <a:solidFill>
                  <a:prstClr val="black"/>
                </a:solidFill>
              </a:rPr>
              <a:t> concentration. </a:t>
            </a:r>
            <a:endParaRPr lang="en-AU" sz="1400">
              <a:solidFill>
                <a:schemeClr val="bg1"/>
              </a:solidFill>
              <a:cs typeface="Times New Roman" panose="02020603050405020304" pitchFamily="18" charset="0"/>
            </a:endParaRPr>
          </a:p>
        </p:txBody>
      </p:sp>
      <p:sp>
        <p:nvSpPr>
          <p:cNvPr id="29" name="Rounded Rectangle 10">
            <a:extLst>
              <a:ext uri="{FF2B5EF4-FFF2-40B4-BE49-F238E27FC236}">
                <a16:creationId xmlns:a16="http://schemas.microsoft.com/office/drawing/2014/main" id="{0C7AB36E-9003-4378-9947-F08DF24B886B}"/>
              </a:ext>
            </a:extLst>
          </p:cNvPr>
          <p:cNvSpPr/>
          <p:nvPr/>
        </p:nvSpPr>
        <p:spPr>
          <a:xfrm flipH="1">
            <a:off x="1383871" y="2376533"/>
            <a:ext cx="901816" cy="400226"/>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GB" sz="1400" b="1">
                <a:solidFill>
                  <a:schemeClr val="tx1"/>
                </a:solidFill>
                <a:latin typeface="Calibri"/>
              </a:rPr>
              <a:t>Oxygen</a:t>
            </a:r>
            <a:endParaRPr lang="en-AU" sz="1400" b="1">
              <a:solidFill>
                <a:schemeClr val="tx1"/>
              </a:solidFill>
              <a:latin typeface="Calibri"/>
            </a:endParaRPr>
          </a:p>
        </p:txBody>
      </p:sp>
      <p:sp>
        <p:nvSpPr>
          <p:cNvPr id="30" name="Rounded Rectangle 11">
            <a:extLst>
              <a:ext uri="{FF2B5EF4-FFF2-40B4-BE49-F238E27FC236}">
                <a16:creationId xmlns:a16="http://schemas.microsoft.com/office/drawing/2014/main" id="{F8203098-310D-4B1E-8FF4-1F1A62FA03B3}"/>
              </a:ext>
            </a:extLst>
          </p:cNvPr>
          <p:cNvSpPr/>
          <p:nvPr/>
        </p:nvSpPr>
        <p:spPr>
          <a:xfrm flipH="1">
            <a:off x="3770851" y="2388169"/>
            <a:ext cx="901815" cy="400226"/>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Carbon Dioxide</a:t>
            </a:r>
          </a:p>
        </p:txBody>
      </p:sp>
      <p:sp>
        <p:nvSpPr>
          <p:cNvPr id="21" name="Slide Number Placeholder 2">
            <a:extLst>
              <a:ext uri="{FF2B5EF4-FFF2-40B4-BE49-F238E27FC236}">
                <a16:creationId xmlns:a16="http://schemas.microsoft.com/office/drawing/2014/main" id="{EBDDAA38-05A6-4C0E-AD5A-1861599B7CEF}"/>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79</a:t>
            </a:fld>
            <a:endParaRPr lang="en-AU">
              <a:solidFill>
                <a:schemeClr val="bg1"/>
              </a:solidFill>
            </a:endParaRPr>
          </a:p>
        </p:txBody>
      </p:sp>
      <p:grpSp>
        <p:nvGrpSpPr>
          <p:cNvPr id="22" name="Group 21">
            <a:extLst>
              <a:ext uri="{FF2B5EF4-FFF2-40B4-BE49-F238E27FC236}">
                <a16:creationId xmlns:a16="http://schemas.microsoft.com/office/drawing/2014/main" id="{005603B7-9A58-4FEA-B09E-5671562F18E2}"/>
              </a:ext>
            </a:extLst>
          </p:cNvPr>
          <p:cNvGrpSpPr/>
          <p:nvPr/>
        </p:nvGrpSpPr>
        <p:grpSpPr>
          <a:xfrm>
            <a:off x="142875" y="6250498"/>
            <a:ext cx="628650" cy="470983"/>
            <a:chOff x="1452530" y="6019046"/>
            <a:chExt cx="838200" cy="627976"/>
          </a:xfrm>
        </p:grpSpPr>
        <p:pic>
          <p:nvPicPr>
            <p:cNvPr id="23" name="Picture 2" descr="C:\Program Files\Microsoft Office\MEDIA\CAGCAT10\j0185604.wmf">
              <a:hlinkClick r:id="rId2" action="ppaction://hlinksldjump"/>
              <a:extLst>
                <a:ext uri="{FF2B5EF4-FFF2-40B4-BE49-F238E27FC236}">
                  <a16:creationId xmlns:a16="http://schemas.microsoft.com/office/drawing/2014/main" id="{493C1013-8C9A-4B00-A663-E5DF37986A88}"/>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27" name="TextBox 26">
              <a:hlinkClick r:id="rId2" action="ppaction://hlinksldjump"/>
              <a:extLst>
                <a:ext uri="{FF2B5EF4-FFF2-40B4-BE49-F238E27FC236}">
                  <a16:creationId xmlns:a16="http://schemas.microsoft.com/office/drawing/2014/main" id="{4990602C-0568-4020-9A62-9CD21B269295}"/>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32" name="Rounded Rectangle 10">
            <a:extLst>
              <a:ext uri="{FF2B5EF4-FFF2-40B4-BE49-F238E27FC236}">
                <a16:creationId xmlns:a16="http://schemas.microsoft.com/office/drawing/2014/main" id="{9E4F5ABF-D2A6-4995-81DD-B693B9748DB9}"/>
              </a:ext>
            </a:extLst>
          </p:cNvPr>
          <p:cNvSpPr/>
          <p:nvPr/>
        </p:nvSpPr>
        <p:spPr>
          <a:xfrm flipH="1">
            <a:off x="515921" y="3404891"/>
            <a:ext cx="901816" cy="400226"/>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GB" sz="1400" b="1">
                <a:solidFill>
                  <a:schemeClr val="tx1"/>
                </a:solidFill>
                <a:latin typeface="Calibri"/>
              </a:rPr>
              <a:t>Oxygen</a:t>
            </a:r>
            <a:endParaRPr lang="en-AU" sz="1400" b="1">
              <a:solidFill>
                <a:schemeClr val="tx1"/>
              </a:solidFill>
              <a:latin typeface="Calibri"/>
            </a:endParaRPr>
          </a:p>
        </p:txBody>
      </p:sp>
      <p:sp>
        <p:nvSpPr>
          <p:cNvPr id="37" name="Rounded Rectangle 11">
            <a:extLst>
              <a:ext uri="{FF2B5EF4-FFF2-40B4-BE49-F238E27FC236}">
                <a16:creationId xmlns:a16="http://schemas.microsoft.com/office/drawing/2014/main" id="{EAC3FB77-08FF-4C7B-B792-A63A5994B7A6}"/>
              </a:ext>
            </a:extLst>
          </p:cNvPr>
          <p:cNvSpPr/>
          <p:nvPr/>
        </p:nvSpPr>
        <p:spPr>
          <a:xfrm flipH="1">
            <a:off x="503338" y="4797947"/>
            <a:ext cx="901815" cy="400226"/>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AU" sz="1400" b="1">
                <a:solidFill>
                  <a:schemeClr val="tx1"/>
                </a:solidFill>
                <a:latin typeface="Calibri"/>
              </a:rPr>
              <a:t>Carbon Dioxide</a:t>
            </a:r>
          </a:p>
        </p:txBody>
      </p:sp>
      <p:pic>
        <p:nvPicPr>
          <p:cNvPr id="25" name="Picture 6" descr="Strong, Arm, Muscle, Muscles, Bodybuilder, Fitness">
            <a:extLst>
              <a:ext uri="{FF2B5EF4-FFF2-40B4-BE49-F238E27FC236}">
                <a16:creationId xmlns:a16="http://schemas.microsoft.com/office/drawing/2014/main" id="{CC91D232-DFF0-4B64-8570-39E80FDDD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123" y="2038220"/>
            <a:ext cx="1618166" cy="18478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3ADE0E8F-C12F-4BF1-B343-BB7572B7383C}"/>
              </a:ext>
            </a:extLst>
          </p:cNvPr>
          <p:cNvPicPr>
            <a:picLocks noChangeAspect="1"/>
          </p:cNvPicPr>
          <p:nvPr/>
        </p:nvPicPr>
        <p:blipFill>
          <a:blip r:embed="rId5"/>
          <a:stretch>
            <a:fillRect/>
          </a:stretch>
        </p:blipFill>
        <p:spPr>
          <a:xfrm>
            <a:off x="6535696" y="2038220"/>
            <a:ext cx="2150788" cy="1842629"/>
          </a:xfrm>
          <a:prstGeom prst="rect">
            <a:avLst/>
          </a:prstGeom>
          <a:noFill/>
          <a:ln w="28575">
            <a:solidFill>
              <a:srgbClr val="00B050"/>
            </a:solidFill>
          </a:ln>
        </p:spPr>
      </p:pic>
      <p:cxnSp>
        <p:nvCxnSpPr>
          <p:cNvPr id="5" name="Straight Arrow Connector 4">
            <a:extLst>
              <a:ext uri="{FF2B5EF4-FFF2-40B4-BE49-F238E27FC236}">
                <a16:creationId xmlns:a16="http://schemas.microsoft.com/office/drawing/2014/main" id="{BBBAAB18-6829-438B-94C6-219FCD666433}"/>
              </a:ext>
            </a:extLst>
          </p:cNvPr>
          <p:cNvCxnSpPr>
            <a:cxnSpLocks/>
          </p:cNvCxnSpPr>
          <p:nvPr/>
        </p:nvCxnSpPr>
        <p:spPr>
          <a:xfrm flipV="1">
            <a:off x="5394121" y="2114026"/>
            <a:ext cx="1083168" cy="674369"/>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63A4655-25D9-4B3F-AEB0-99A8F8ECCDB3}"/>
              </a:ext>
            </a:extLst>
          </p:cNvPr>
          <p:cNvGrpSpPr/>
          <p:nvPr/>
        </p:nvGrpSpPr>
        <p:grpSpPr>
          <a:xfrm>
            <a:off x="4859123" y="4028495"/>
            <a:ext cx="3812358" cy="1757776"/>
            <a:chOff x="6787462" y="1530312"/>
            <a:chExt cx="3916838" cy="2123463"/>
          </a:xfrm>
        </p:grpSpPr>
        <p:pic>
          <p:nvPicPr>
            <p:cNvPr id="35" name="Picture 2" descr="File:Illu capillary.jpg">
              <a:extLst>
                <a:ext uri="{FF2B5EF4-FFF2-40B4-BE49-F238E27FC236}">
                  <a16:creationId xmlns:a16="http://schemas.microsoft.com/office/drawing/2014/main" id="{92134339-3694-40C2-9762-F088EE15D3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09" r="4666"/>
            <a:stretch/>
          </p:blipFill>
          <p:spPr bwMode="auto">
            <a:xfrm>
              <a:off x="6787462" y="1532547"/>
              <a:ext cx="3916838" cy="2121228"/>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41499C3-DDE9-4807-9820-35623F5FB376}"/>
                </a:ext>
              </a:extLst>
            </p:cNvPr>
            <p:cNvSpPr txBox="1"/>
            <p:nvPr/>
          </p:nvSpPr>
          <p:spPr>
            <a:xfrm>
              <a:off x="6798664" y="1530312"/>
              <a:ext cx="1018053" cy="383030"/>
            </a:xfrm>
            <a:prstGeom prst="rect">
              <a:avLst/>
            </a:prstGeom>
            <a:solidFill>
              <a:schemeClr val="tx1"/>
            </a:solidFill>
            <a:ln w="38100">
              <a:noFill/>
            </a:ln>
          </p:spPr>
          <p:txBody>
            <a:bodyPr wrap="square" rtlCol="0">
              <a:spAutoFit/>
            </a:bodyPr>
            <a:lstStyle/>
            <a:p>
              <a:r>
                <a:rPr lang="en-GB" sz="1013" b="1">
                  <a:solidFill>
                    <a:schemeClr val="bg1"/>
                  </a:solidFill>
                </a:rPr>
                <a:t>Muscle</a:t>
              </a:r>
              <a:endParaRPr lang="en-AU" sz="1013" b="1">
                <a:solidFill>
                  <a:schemeClr val="bg1"/>
                </a:solidFill>
              </a:endParaRPr>
            </a:p>
          </p:txBody>
        </p:sp>
      </p:grpSp>
      <p:sp>
        <p:nvSpPr>
          <p:cNvPr id="38" name="Rectangle 37">
            <a:extLst>
              <a:ext uri="{FF2B5EF4-FFF2-40B4-BE49-F238E27FC236}">
                <a16:creationId xmlns:a16="http://schemas.microsoft.com/office/drawing/2014/main" id="{07E90B2E-136F-4A43-995B-9A87072C433D}"/>
              </a:ext>
            </a:extLst>
          </p:cNvPr>
          <p:cNvSpPr/>
          <p:nvPr/>
        </p:nvSpPr>
        <p:spPr>
          <a:xfrm>
            <a:off x="4815624" y="5641936"/>
            <a:ext cx="1204176" cy="144335"/>
          </a:xfrm>
          <a:prstGeom prst="rect">
            <a:avLst/>
          </a:prstGeom>
        </p:spPr>
        <p:txBody>
          <a:bodyPr wrap="none">
            <a:spAutoFit/>
          </a:bodyPr>
          <a:lstStyle/>
          <a:p>
            <a:r>
              <a:rPr lang="en-AU" sz="338">
                <a:solidFill>
                  <a:schemeClr val="bg1"/>
                </a:solidFill>
              </a:rPr>
              <a:t>https://commons.wikimedia.org/wiki/File:Illu_capillary.jpg</a:t>
            </a:r>
          </a:p>
        </p:txBody>
      </p:sp>
      <p:sp>
        <p:nvSpPr>
          <p:cNvPr id="26" name="Footer Placeholder 1">
            <a:extLst>
              <a:ext uri="{FF2B5EF4-FFF2-40B4-BE49-F238E27FC236}">
                <a16:creationId xmlns:a16="http://schemas.microsoft.com/office/drawing/2014/main" id="{E7EA1B83-F1BE-4151-B6E7-836B616BB3C3}"/>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28" name="TextBox 27">
            <a:extLst>
              <a:ext uri="{FF2B5EF4-FFF2-40B4-BE49-F238E27FC236}">
                <a16:creationId xmlns:a16="http://schemas.microsoft.com/office/drawing/2014/main" id="{5D2C6743-DD68-C745-BAEE-48B13AE2B9DF}"/>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39" name="TextBox 38">
            <a:extLst>
              <a:ext uri="{FF2B5EF4-FFF2-40B4-BE49-F238E27FC236}">
                <a16:creationId xmlns:a16="http://schemas.microsoft.com/office/drawing/2014/main" id="{9CD017B2-9DA1-8E4F-A884-A53F5BAC8B96}"/>
              </a:ext>
            </a:extLst>
          </p:cNvPr>
          <p:cNvSpPr txBox="1"/>
          <p:nvPr/>
        </p:nvSpPr>
        <p:spPr>
          <a:xfrm>
            <a:off x="1491143" y="1139817"/>
            <a:ext cx="6161714" cy="400110"/>
          </a:xfrm>
          <a:prstGeom prst="rect">
            <a:avLst/>
          </a:prstGeom>
          <a:solidFill>
            <a:srgbClr val="FF00FF"/>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000" b="1">
                <a:solidFill>
                  <a:prstClr val="white"/>
                </a:solidFill>
                <a:latin typeface="Calibri"/>
              </a:rPr>
              <a:t>Gas exchange at the capillary/muscle interface</a:t>
            </a:r>
          </a:p>
        </p:txBody>
      </p:sp>
    </p:spTree>
    <p:extLst>
      <p:ext uri="{BB962C8B-B14F-4D97-AF65-F5344CB8AC3E}">
        <p14:creationId xmlns:p14="http://schemas.microsoft.com/office/powerpoint/2010/main" val="211062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723274" y="6438644"/>
            <a:ext cx="2133600" cy="365125"/>
          </a:xfrm>
        </p:spPr>
        <p:txBody>
          <a:bodyPr/>
          <a:lstStyle/>
          <a:p>
            <a:fld id="{FDDB2F68-3F03-4C2C-87CF-4DEA889FF116}" type="slidenum">
              <a:rPr lang="en-AU" sz="1050" smtClean="0">
                <a:solidFill>
                  <a:schemeClr val="bg1">
                    <a:lumMod val="50000"/>
                  </a:schemeClr>
                </a:solidFill>
              </a:rPr>
              <a:pPr/>
              <a:t>8</a:t>
            </a:fld>
            <a:endParaRPr lang="en-AU" sz="1050">
              <a:solidFill>
                <a:schemeClr val="bg1">
                  <a:lumMod val="50000"/>
                </a:schemeClr>
              </a:solidFill>
            </a:endParaRPr>
          </a:p>
        </p:txBody>
      </p:sp>
      <p:pic>
        <p:nvPicPr>
          <p:cNvPr id="7" name="Picture 1" descr="D:\Courses of Study\PE Studies Revision Seminars\2009\powerpoints for sale\sports photos\IMG_0701.JPG"/>
          <p:cNvPicPr>
            <a:picLocks noChangeAspect="1" noChangeArrowheads="1"/>
          </p:cNvPicPr>
          <p:nvPr/>
        </p:nvPicPr>
        <p:blipFill>
          <a:blip r:embed="rId2"/>
          <a:srcRect/>
          <a:stretch>
            <a:fillRect/>
          </a:stretch>
        </p:blipFill>
        <p:spPr bwMode="auto">
          <a:xfrm>
            <a:off x="2589594" y="928669"/>
            <a:ext cx="4125546" cy="5500727"/>
          </a:xfrm>
          <a:prstGeom prst="rect">
            <a:avLst/>
          </a:prstGeom>
          <a:noFill/>
        </p:spPr>
      </p:pic>
      <p:cxnSp>
        <p:nvCxnSpPr>
          <p:cNvPr id="9" name="Straight Connector 8"/>
          <p:cNvCxnSpPr>
            <a:stCxn id="7" idx="0"/>
            <a:endCxn id="7" idx="2"/>
          </p:cNvCxnSpPr>
          <p:nvPr/>
        </p:nvCxnSpPr>
        <p:spPr>
          <a:xfrm rot="16200000" flipH="1">
            <a:off x="1902003" y="3679032"/>
            <a:ext cx="5500727" cy="1588"/>
          </a:xfrm>
          <a:prstGeom prst="line">
            <a:avLst/>
          </a:prstGeom>
          <a:ln>
            <a:solidFill>
              <a:srgbClr val="FFFF00"/>
            </a:solidFill>
            <a:prstDash val="dash"/>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285720" y="2428868"/>
            <a:ext cx="2643206"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MEDIAL</a:t>
            </a:r>
          </a:p>
          <a:p>
            <a:r>
              <a:rPr lang="en-US"/>
              <a:t>Towards the midline of the structure</a:t>
            </a:r>
            <a:endParaRPr lang="en-AU"/>
          </a:p>
        </p:txBody>
      </p:sp>
      <p:sp>
        <p:nvSpPr>
          <p:cNvPr id="11" name="TextBox 10"/>
          <p:cNvSpPr txBox="1"/>
          <p:nvPr/>
        </p:nvSpPr>
        <p:spPr>
          <a:xfrm>
            <a:off x="285720" y="3714752"/>
            <a:ext cx="2643206" cy="923330"/>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LATERAL</a:t>
            </a:r>
          </a:p>
          <a:p>
            <a:r>
              <a:rPr lang="en-US"/>
              <a:t>Away from the midline of the structure</a:t>
            </a:r>
            <a:endParaRPr lang="en-AU"/>
          </a:p>
        </p:txBody>
      </p:sp>
      <p:sp>
        <p:nvSpPr>
          <p:cNvPr id="12" name="Right Arrow 11"/>
          <p:cNvSpPr/>
          <p:nvPr/>
        </p:nvSpPr>
        <p:spPr>
          <a:xfrm rot="868772">
            <a:off x="2928926" y="3143248"/>
            <a:ext cx="1143008" cy="142876"/>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3" name="Right Arrow 12"/>
          <p:cNvSpPr/>
          <p:nvPr/>
        </p:nvSpPr>
        <p:spPr>
          <a:xfrm rot="19739381">
            <a:off x="2907001" y="3865222"/>
            <a:ext cx="829668" cy="145053"/>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4" name="TextBox 13"/>
          <p:cNvSpPr txBox="1"/>
          <p:nvPr/>
        </p:nvSpPr>
        <p:spPr>
          <a:xfrm>
            <a:off x="2000232" y="928670"/>
            <a:ext cx="1643074"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solidFill>
                  <a:schemeClr val="tx1"/>
                </a:solidFill>
              </a:rPr>
              <a:t>Midline</a:t>
            </a:r>
            <a:endParaRPr lang="en-AU">
              <a:solidFill>
                <a:schemeClr val="tx1"/>
              </a:solidFill>
            </a:endParaRPr>
          </a:p>
        </p:txBody>
      </p:sp>
      <p:sp>
        <p:nvSpPr>
          <p:cNvPr id="15" name="Right Arrow 14"/>
          <p:cNvSpPr/>
          <p:nvPr/>
        </p:nvSpPr>
        <p:spPr>
          <a:xfrm>
            <a:off x="3643306" y="1071546"/>
            <a:ext cx="1000132" cy="14287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7" name="TextBox 16">
            <a:extLst>
              <a:ext uri="{FF2B5EF4-FFF2-40B4-BE49-F238E27FC236}">
                <a16:creationId xmlns:a16="http://schemas.microsoft.com/office/drawing/2014/main" id="{2A3E6809-A584-9145-B4EA-5A45F59CC8AA}"/>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9" name="Footer Placeholder 1">
            <a:extLst>
              <a:ext uri="{FF2B5EF4-FFF2-40B4-BE49-F238E27FC236}">
                <a16:creationId xmlns:a16="http://schemas.microsoft.com/office/drawing/2014/main" id="{80E8392C-7AD1-A14A-A199-29856CCFB38D}"/>
              </a:ext>
            </a:extLst>
          </p:cNvPr>
          <p:cNvSpPr>
            <a:spLocks noGrp="1"/>
          </p:cNvSpPr>
          <p:nvPr>
            <p:ph type="ftr" sz="quarter" idx="11"/>
          </p:nvPr>
        </p:nvSpPr>
        <p:spPr>
          <a:xfrm>
            <a:off x="3124200" y="6526139"/>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452031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936" y="755414"/>
            <a:ext cx="8284128" cy="1734908"/>
          </a:xfrm>
          <a:ln w="19050"/>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514350" lvl="1" indent="-289322">
              <a:buFont typeface="Arial" panose="020B0604020202020204" pitchFamily="34" charset="0"/>
              <a:buChar char="•"/>
            </a:pPr>
            <a:endParaRPr lang="en-US" sz="1600">
              <a:solidFill>
                <a:schemeClr val="bg1"/>
              </a:solidFill>
            </a:endParaRPr>
          </a:p>
          <a:p>
            <a:pPr marL="514350" lvl="1" indent="-289322">
              <a:buFont typeface="Arial" panose="020B0604020202020204" pitchFamily="34" charset="0"/>
              <a:buChar char="•"/>
            </a:pPr>
            <a:endParaRPr lang="en-US" sz="1600">
              <a:solidFill>
                <a:schemeClr val="bg1"/>
              </a:solidFill>
            </a:endParaRPr>
          </a:p>
          <a:p>
            <a:pPr marL="514350" lvl="1" indent="-289322">
              <a:buFont typeface="Arial" panose="020B0604020202020204" pitchFamily="34" charset="0"/>
              <a:buChar char="•"/>
            </a:pPr>
            <a:r>
              <a:rPr lang="en-US" sz="1900">
                <a:solidFill>
                  <a:schemeClr val="bg1"/>
                </a:solidFill>
              </a:rPr>
              <a:t>Involuntary or smooth muscle that contracts and relaxes to aid breathing at all times </a:t>
            </a:r>
          </a:p>
          <a:p>
            <a:pPr marL="514350" lvl="1" indent="-289322">
              <a:buFont typeface="Arial" panose="020B0604020202020204" pitchFamily="34" charset="0"/>
              <a:buChar char="•"/>
            </a:pPr>
            <a:r>
              <a:rPr lang="en-US" sz="1900">
                <a:solidFill>
                  <a:schemeClr val="bg1"/>
                </a:solidFill>
              </a:rPr>
              <a:t>As the diaphragm moves up and down, the size of the chest cavity changes, causing breathing  </a:t>
            </a:r>
          </a:p>
        </p:txBody>
      </p:sp>
      <p:pic>
        <p:nvPicPr>
          <p:cNvPr id="9" name="Picture 4" descr="File:Respiratory system.svg">
            <a:hlinkClick r:id="rId2"/>
          </p:cNvPr>
          <p:cNvPicPr>
            <a:picLocks noChangeAspect="1" noChangeArrowheads="1"/>
          </p:cNvPicPr>
          <p:nvPr/>
        </p:nvPicPr>
        <p:blipFill>
          <a:blip r:embed="rId3"/>
          <a:srcRect/>
          <a:stretch>
            <a:fillRect/>
          </a:stretch>
        </p:blipFill>
        <p:spPr bwMode="auto">
          <a:xfrm>
            <a:off x="4964623" y="2617838"/>
            <a:ext cx="3177153" cy="3459694"/>
          </a:xfrm>
          <a:prstGeom prst="rect">
            <a:avLst/>
          </a:prstGeom>
          <a:noFill/>
        </p:spPr>
      </p:pic>
      <p:pic>
        <p:nvPicPr>
          <p:cNvPr id="11" name="Picture 2" descr="File:Diaphragmatic breathing.gif">
            <a:hlinkClick r:id="rId4"/>
          </p:cNvPr>
          <p:cNvPicPr>
            <a:picLocks noChangeAspect="1" noChangeArrowheads="1" noCrop="1"/>
          </p:cNvPicPr>
          <p:nvPr/>
        </p:nvPicPr>
        <p:blipFill>
          <a:blip r:embed="rId5"/>
          <a:srcRect/>
          <a:stretch>
            <a:fillRect/>
          </a:stretch>
        </p:blipFill>
        <p:spPr bwMode="auto">
          <a:xfrm>
            <a:off x="457199" y="2703288"/>
            <a:ext cx="4760121" cy="3461905"/>
          </a:xfrm>
          <a:prstGeom prst="rect">
            <a:avLst/>
          </a:prstGeom>
          <a:noFill/>
        </p:spPr>
      </p:pic>
      <p:sp>
        <p:nvSpPr>
          <p:cNvPr id="12" name="Rectangle 11"/>
          <p:cNvSpPr/>
          <p:nvPr/>
        </p:nvSpPr>
        <p:spPr>
          <a:xfrm>
            <a:off x="1029489" y="6088915"/>
            <a:ext cx="2571750" cy="161583"/>
          </a:xfrm>
          <a:prstGeom prst="rect">
            <a:avLst/>
          </a:prstGeom>
        </p:spPr>
        <p:txBody>
          <a:bodyPr>
            <a:spAutoFit/>
          </a:bodyPr>
          <a:lstStyle/>
          <a:p>
            <a:r>
              <a:rPr lang="en-AU" sz="450">
                <a:solidFill>
                  <a:prstClr val="black"/>
                </a:solidFill>
                <a:latin typeface="Calibri"/>
              </a:rPr>
              <a:t>http://commons.wikimedia.org/wiki/File:Diaphragmatic_breathing.gif</a:t>
            </a:r>
          </a:p>
        </p:txBody>
      </p:sp>
      <p:cxnSp>
        <p:nvCxnSpPr>
          <p:cNvPr id="14" name="Straight Connector 13"/>
          <p:cNvCxnSpPr>
            <a:cxnSpLocks/>
          </p:cNvCxnSpPr>
          <p:nvPr/>
        </p:nvCxnSpPr>
        <p:spPr>
          <a:xfrm>
            <a:off x="3796923" y="5268586"/>
            <a:ext cx="2130908" cy="382847"/>
          </a:xfrm>
          <a:prstGeom prst="line">
            <a:avLst/>
          </a:prstGeom>
          <a:ln w="381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Slide Number Placeholder 2">
            <a:extLst>
              <a:ext uri="{FF2B5EF4-FFF2-40B4-BE49-F238E27FC236}">
                <a16:creationId xmlns:a16="http://schemas.microsoft.com/office/drawing/2014/main" id="{95511980-1870-45EC-9F41-46A82179D8E6}"/>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80</a:t>
            </a:fld>
            <a:endParaRPr lang="en-AU">
              <a:solidFill>
                <a:schemeClr val="bg1"/>
              </a:solidFill>
            </a:endParaRPr>
          </a:p>
        </p:txBody>
      </p:sp>
      <p:grpSp>
        <p:nvGrpSpPr>
          <p:cNvPr id="18" name="Group 17">
            <a:extLst>
              <a:ext uri="{FF2B5EF4-FFF2-40B4-BE49-F238E27FC236}">
                <a16:creationId xmlns:a16="http://schemas.microsoft.com/office/drawing/2014/main" id="{FA576D92-8106-4920-B790-236DD9A12986}"/>
              </a:ext>
            </a:extLst>
          </p:cNvPr>
          <p:cNvGrpSpPr/>
          <p:nvPr/>
        </p:nvGrpSpPr>
        <p:grpSpPr>
          <a:xfrm>
            <a:off x="142875" y="6250498"/>
            <a:ext cx="628650" cy="470983"/>
            <a:chOff x="1452530" y="6019046"/>
            <a:chExt cx="838200" cy="627976"/>
          </a:xfrm>
        </p:grpSpPr>
        <p:pic>
          <p:nvPicPr>
            <p:cNvPr id="19" name="Picture 2" descr="C:\Program Files\Microsoft Office\MEDIA\CAGCAT10\j0185604.wmf">
              <a:hlinkClick r:id="rId6" action="ppaction://hlinksldjump"/>
              <a:extLst>
                <a:ext uri="{FF2B5EF4-FFF2-40B4-BE49-F238E27FC236}">
                  <a16:creationId xmlns:a16="http://schemas.microsoft.com/office/drawing/2014/main" id="{ACA015AB-FFEF-4DD2-9BB3-CB62384C8614}"/>
                </a:ext>
              </a:extLst>
            </p:cNvPr>
            <p:cNvPicPr>
              <a:picLocks noChangeAspect="1" noChangeArrowheads="1"/>
            </p:cNvPicPr>
            <p:nvPr/>
          </p:nvPicPr>
          <p:blipFill>
            <a:blip r:embed="rId7" cstate="print"/>
            <a:srcRect/>
            <a:stretch>
              <a:fillRect/>
            </a:stretch>
          </p:blipFill>
          <p:spPr bwMode="auto">
            <a:xfrm>
              <a:off x="1604931" y="6019046"/>
              <a:ext cx="457501" cy="457955"/>
            </a:xfrm>
            <a:prstGeom prst="rect">
              <a:avLst/>
            </a:prstGeom>
            <a:noFill/>
          </p:spPr>
        </p:pic>
        <p:sp>
          <p:nvSpPr>
            <p:cNvPr id="20" name="TextBox 19">
              <a:hlinkClick r:id="rId6" action="ppaction://hlinksldjump"/>
              <a:extLst>
                <a:ext uri="{FF2B5EF4-FFF2-40B4-BE49-F238E27FC236}">
                  <a16:creationId xmlns:a16="http://schemas.microsoft.com/office/drawing/2014/main" id="{CA7C12B7-444F-458B-BDE3-D046DFE22311}"/>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1" name="TextBox 20">
            <a:extLst>
              <a:ext uri="{FF2B5EF4-FFF2-40B4-BE49-F238E27FC236}">
                <a16:creationId xmlns:a16="http://schemas.microsoft.com/office/drawing/2014/main" id="{FC7D0F97-3CFE-43C8-90DC-DACB158AC8B5}"/>
              </a:ext>
            </a:extLst>
          </p:cNvPr>
          <p:cNvSpPr txBox="1"/>
          <p:nvPr/>
        </p:nvSpPr>
        <p:spPr>
          <a:xfrm>
            <a:off x="0" y="0"/>
            <a:ext cx="9144000" cy="461665"/>
          </a:xfrm>
          <a:prstGeom prst="rec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2400" b="1" cap="all">
                <a:solidFill>
                  <a:prstClr val="white"/>
                </a:solidFill>
              </a:rPr>
              <a:t>Structure and function of The respiratory system</a:t>
            </a:r>
          </a:p>
        </p:txBody>
      </p:sp>
      <p:sp>
        <p:nvSpPr>
          <p:cNvPr id="2" name="Rectangle 1">
            <a:extLst>
              <a:ext uri="{FF2B5EF4-FFF2-40B4-BE49-F238E27FC236}">
                <a16:creationId xmlns:a16="http://schemas.microsoft.com/office/drawing/2014/main" id="{6A93EA47-188B-264C-A22F-6918341466F9}"/>
              </a:ext>
            </a:extLst>
          </p:cNvPr>
          <p:cNvSpPr/>
          <p:nvPr/>
        </p:nvSpPr>
        <p:spPr>
          <a:xfrm>
            <a:off x="5856170" y="6020039"/>
            <a:ext cx="2571750" cy="184666"/>
          </a:xfrm>
          <a:prstGeom prst="rect">
            <a:avLst/>
          </a:prstGeom>
        </p:spPr>
        <p:txBody>
          <a:bodyPr wrap="square">
            <a:spAutoFit/>
          </a:bodyPr>
          <a:lstStyle/>
          <a:p>
            <a:r>
              <a:rPr lang="en-US" sz="600">
                <a:solidFill>
                  <a:schemeClr val="bg1"/>
                </a:solidFill>
              </a:rPr>
              <a:t>https://</a:t>
            </a:r>
            <a:r>
              <a:rPr lang="en-US" sz="600" err="1">
                <a:solidFill>
                  <a:schemeClr val="bg1"/>
                </a:solidFill>
              </a:rPr>
              <a:t>pixabay.com</a:t>
            </a:r>
            <a:r>
              <a:rPr lang="en-US" sz="600">
                <a:solidFill>
                  <a:schemeClr val="bg1"/>
                </a:solidFill>
              </a:rPr>
              <a:t>/</a:t>
            </a:r>
            <a:r>
              <a:rPr lang="en-US" sz="600" err="1">
                <a:solidFill>
                  <a:schemeClr val="bg1"/>
                </a:solidFill>
              </a:rPr>
              <a:t>en</a:t>
            </a:r>
            <a:r>
              <a:rPr lang="en-US" sz="600">
                <a:solidFill>
                  <a:schemeClr val="bg1"/>
                </a:solidFill>
              </a:rPr>
              <a:t>/human-respiratory-lungs-anatomy-312757/</a:t>
            </a:r>
          </a:p>
        </p:txBody>
      </p:sp>
      <p:sp>
        <p:nvSpPr>
          <p:cNvPr id="4" name="Footer Placeholder 3">
            <a:extLst>
              <a:ext uri="{FF2B5EF4-FFF2-40B4-BE49-F238E27FC236}">
                <a16:creationId xmlns:a16="http://schemas.microsoft.com/office/drawing/2014/main" id="{C3FE13CC-B284-4CF5-A3A4-19162BDAB1F1}"/>
              </a:ext>
            </a:extLst>
          </p:cNvPr>
          <p:cNvSpPr>
            <a:spLocks noGrp="1"/>
          </p:cNvSpPr>
          <p:nvPr>
            <p:ph type="ftr" sz="quarter" idx="11"/>
          </p:nvPr>
        </p:nvSpPr>
        <p:spPr>
          <a:xfrm>
            <a:off x="3124200" y="6363704"/>
            <a:ext cx="2895600" cy="365125"/>
          </a:xfrm>
        </p:spPr>
        <p:txBody>
          <a:bodyPr/>
          <a:lstStyle/>
          <a:p>
            <a:r>
              <a:rPr lang="en-AU" sz="900">
                <a:solidFill>
                  <a:schemeClr val="bg1"/>
                </a:solidFill>
              </a:rPr>
              <a:t>©PE STUDIES RESOURCES</a:t>
            </a:r>
          </a:p>
        </p:txBody>
      </p:sp>
      <p:sp>
        <p:nvSpPr>
          <p:cNvPr id="15" name="Rectangle 14">
            <a:extLst>
              <a:ext uri="{FF2B5EF4-FFF2-40B4-BE49-F238E27FC236}">
                <a16:creationId xmlns:a16="http://schemas.microsoft.com/office/drawing/2014/main" id="{8BADEAFB-B251-8D4E-B192-1BD68628A604}"/>
              </a:ext>
            </a:extLst>
          </p:cNvPr>
          <p:cNvSpPr/>
          <p:nvPr/>
        </p:nvSpPr>
        <p:spPr>
          <a:xfrm>
            <a:off x="475129" y="791274"/>
            <a:ext cx="1870769" cy="369332"/>
          </a:xfrm>
          <a:prstGeom prst="rect">
            <a:avLst/>
          </a:prstGeom>
          <a:solidFill>
            <a:srgbClr val="FF0000"/>
          </a:solidFill>
          <a:ln>
            <a:solidFill>
              <a:schemeClr val="bg1"/>
            </a:solidFill>
          </a:ln>
        </p:spPr>
        <p:txBody>
          <a:bodyPr wrap="none">
            <a:spAutoFit/>
          </a:bodyPr>
          <a:lstStyle/>
          <a:p>
            <a:r>
              <a:rPr lang="en-US" b="1"/>
              <a:t>3. The Diaphragm</a:t>
            </a:r>
          </a:p>
        </p:txBody>
      </p:sp>
    </p:spTree>
    <p:extLst>
      <p:ext uri="{BB962C8B-B14F-4D97-AF65-F5344CB8AC3E}">
        <p14:creationId xmlns:p14="http://schemas.microsoft.com/office/powerpoint/2010/main" val="3137098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941" y="1737288"/>
            <a:ext cx="4667985" cy="4385693"/>
          </a:xfrm>
          <a:ln>
            <a:solidFill>
              <a:srgbClr val="0070C0"/>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Autofit/>
          </a:bodyPr>
          <a:lstStyle/>
          <a:p>
            <a:pPr marL="0" indent="0">
              <a:buNone/>
            </a:pPr>
            <a:r>
              <a:rPr lang="en-US" dirty="0">
                <a:solidFill>
                  <a:schemeClr val="bg1"/>
                </a:solidFill>
              </a:rPr>
              <a:t>Consists of 2 movements (inspiration &amp; expiration) operating on the principal that gases move from an area of high pressure to low pressure:</a:t>
            </a:r>
          </a:p>
          <a:p>
            <a:pPr marL="342900" indent="-342900">
              <a:buNone/>
            </a:pPr>
            <a:endParaRPr lang="en-US" sz="1000" dirty="0">
              <a:solidFill>
                <a:schemeClr val="bg1"/>
              </a:solidFill>
            </a:endParaRPr>
          </a:p>
          <a:p>
            <a:pPr marL="342900" indent="-342900">
              <a:buFontTx/>
              <a:buAutoNum type="arabicPeriod"/>
            </a:pPr>
            <a:r>
              <a:rPr lang="en-US" b="1" u="sng" dirty="0">
                <a:solidFill>
                  <a:schemeClr val="bg1"/>
                </a:solidFill>
              </a:rPr>
              <a:t>INSPIRATION (breathing in)</a:t>
            </a:r>
          </a:p>
          <a:p>
            <a:pPr marL="332185" indent="-300038">
              <a:buFontTx/>
              <a:buChar char="•"/>
            </a:pPr>
            <a:r>
              <a:rPr lang="en-US" dirty="0">
                <a:solidFill>
                  <a:schemeClr val="bg1"/>
                </a:solidFill>
              </a:rPr>
              <a:t>Volume of lungs </a:t>
            </a:r>
            <a:r>
              <a:rPr lang="en-US" u="sng" dirty="0">
                <a:solidFill>
                  <a:schemeClr val="bg1"/>
                </a:solidFill>
              </a:rPr>
              <a:t>increases</a:t>
            </a:r>
          </a:p>
          <a:p>
            <a:pPr marL="332105" indent="-299720">
              <a:buFontTx/>
              <a:buChar char="•"/>
            </a:pPr>
            <a:r>
              <a:rPr lang="en-US" dirty="0">
                <a:solidFill>
                  <a:schemeClr val="bg1"/>
                </a:solidFill>
              </a:rPr>
              <a:t>External intercostal muscles contract &amp; internal intercostal muscles relax to lift rib cage up and the diaphragm contracts to become flatter (this causes a larger </a:t>
            </a:r>
            <a:r>
              <a:rPr lang="en-US" u="sng" dirty="0">
                <a:solidFill>
                  <a:schemeClr val="bg1"/>
                </a:solidFill>
              </a:rPr>
              <a:t>volume and thus an area of low pressure</a:t>
            </a:r>
            <a:r>
              <a:rPr lang="en-US" dirty="0">
                <a:solidFill>
                  <a:schemeClr val="bg1"/>
                </a:solidFill>
              </a:rPr>
              <a:t>)</a:t>
            </a:r>
            <a:endParaRPr lang="en-US" dirty="0">
              <a:solidFill>
                <a:schemeClr val="bg1"/>
              </a:solidFill>
              <a:cs typeface="Calibri"/>
            </a:endParaRPr>
          </a:p>
          <a:p>
            <a:pPr marL="332185" indent="-300038">
              <a:buFontTx/>
              <a:buChar char="•"/>
            </a:pPr>
            <a:r>
              <a:rPr lang="en-US" dirty="0">
                <a:solidFill>
                  <a:schemeClr val="bg1"/>
                </a:solidFill>
              </a:rPr>
              <a:t>Air enters the lungs moving from area of high pressure to low pressure</a:t>
            </a:r>
          </a:p>
        </p:txBody>
      </p:sp>
      <p:sp>
        <p:nvSpPr>
          <p:cNvPr id="9" name="TextBox 8"/>
          <p:cNvSpPr txBox="1"/>
          <p:nvPr/>
        </p:nvSpPr>
        <p:spPr>
          <a:xfrm rot="20921676">
            <a:off x="151001" y="890664"/>
            <a:ext cx="3204733" cy="400110"/>
          </a:xfrm>
          <a:prstGeom prst="rect">
            <a:avLst/>
          </a:prstGeom>
          <a:solidFill>
            <a:schemeClr val="accent3"/>
          </a:solidFill>
          <a:ln>
            <a:solidFill>
              <a:srgbClr val="FFFFFF"/>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000">
                <a:solidFill>
                  <a:prstClr val="white"/>
                </a:solidFill>
                <a:latin typeface="Calibri"/>
              </a:rPr>
              <a:t>The mechanics of breathing</a:t>
            </a:r>
            <a:endParaRPr lang="en-AU" sz="2000">
              <a:solidFill>
                <a:prstClr val="white"/>
              </a:solidFill>
              <a:latin typeface="Calibri"/>
            </a:endParaRPr>
          </a:p>
        </p:txBody>
      </p:sp>
      <p:pic>
        <p:nvPicPr>
          <p:cNvPr id="3074" name="Picture 2" descr="File:Inhalation diagram.svg">
            <a:hlinkClick r:id="rId2"/>
          </p:cNvPr>
          <p:cNvPicPr>
            <a:picLocks noChangeAspect="1" noChangeArrowheads="1"/>
          </p:cNvPicPr>
          <p:nvPr/>
        </p:nvPicPr>
        <p:blipFill>
          <a:blip r:embed="rId3"/>
          <a:srcRect/>
          <a:stretch>
            <a:fillRect/>
          </a:stretch>
        </p:blipFill>
        <p:spPr bwMode="auto">
          <a:xfrm>
            <a:off x="5227338" y="1685099"/>
            <a:ext cx="3459462" cy="405644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Rectangle 12"/>
          <p:cNvSpPr/>
          <p:nvPr/>
        </p:nvSpPr>
        <p:spPr>
          <a:xfrm>
            <a:off x="6193471" y="5566425"/>
            <a:ext cx="1727907" cy="161583"/>
          </a:xfrm>
          <a:prstGeom prst="rect">
            <a:avLst/>
          </a:prstGeom>
        </p:spPr>
        <p:txBody>
          <a:bodyPr wrap="square">
            <a:spAutoFit/>
          </a:bodyPr>
          <a:lstStyle/>
          <a:p>
            <a:r>
              <a:rPr lang="en-AU" sz="450">
                <a:solidFill>
                  <a:prstClr val="black"/>
                </a:solidFill>
                <a:latin typeface="Calibri"/>
              </a:rPr>
              <a:t>http://commons.wikimedia.org/wiki/File:Inhalation_diagram.svg</a:t>
            </a:r>
          </a:p>
        </p:txBody>
      </p:sp>
      <p:sp>
        <p:nvSpPr>
          <p:cNvPr id="16" name="TextBox 15">
            <a:extLst>
              <a:ext uri="{FF2B5EF4-FFF2-40B4-BE49-F238E27FC236}">
                <a16:creationId xmlns:a16="http://schemas.microsoft.com/office/drawing/2014/main" id="{F2BAF091-EDF0-42EE-B764-C84B82EF31B5}"/>
              </a:ext>
            </a:extLst>
          </p:cNvPr>
          <p:cNvSpPr txBox="1"/>
          <p:nvPr/>
        </p:nvSpPr>
        <p:spPr>
          <a:xfrm>
            <a:off x="6471701" y="5255161"/>
            <a:ext cx="1125149" cy="338554"/>
          </a:xfrm>
          <a:prstGeom prst="rect">
            <a:avLst/>
          </a:prstGeom>
          <a:solidFill>
            <a:schemeClr val="tx1"/>
          </a:solidFill>
        </p:spPr>
        <p:txBody>
          <a:bodyPr wrap="square" rtlCol="0">
            <a:spAutoFit/>
          </a:bodyPr>
          <a:lstStyle/>
          <a:p>
            <a:pPr algn="ctr"/>
            <a:r>
              <a:rPr lang="en-US" sz="1600">
                <a:solidFill>
                  <a:prstClr val="black"/>
                </a:solidFill>
                <a:latin typeface="Calibri"/>
              </a:rPr>
              <a:t>Inspiration</a:t>
            </a:r>
            <a:endParaRPr lang="en-AU" sz="1600">
              <a:solidFill>
                <a:prstClr val="black"/>
              </a:solidFill>
              <a:latin typeface="Calibri"/>
            </a:endParaRPr>
          </a:p>
        </p:txBody>
      </p:sp>
      <p:sp>
        <p:nvSpPr>
          <p:cNvPr id="14" name="Slide Number Placeholder 2">
            <a:extLst>
              <a:ext uri="{FF2B5EF4-FFF2-40B4-BE49-F238E27FC236}">
                <a16:creationId xmlns:a16="http://schemas.microsoft.com/office/drawing/2014/main" id="{00C95FAF-10A7-479A-8894-89CD849BCFA3}"/>
              </a:ext>
            </a:extLst>
          </p:cNvPr>
          <p:cNvSpPr txBox="1">
            <a:spLocks/>
          </p:cNvSpPr>
          <p:nvPr/>
        </p:nvSpPr>
        <p:spPr>
          <a:xfrm>
            <a:off x="6553200" y="636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81</a:t>
            </a:fld>
            <a:endParaRPr lang="en-AU">
              <a:solidFill>
                <a:schemeClr val="bg1"/>
              </a:solidFill>
            </a:endParaRPr>
          </a:p>
        </p:txBody>
      </p:sp>
      <p:grpSp>
        <p:nvGrpSpPr>
          <p:cNvPr id="19" name="Group 18">
            <a:extLst>
              <a:ext uri="{FF2B5EF4-FFF2-40B4-BE49-F238E27FC236}">
                <a16:creationId xmlns:a16="http://schemas.microsoft.com/office/drawing/2014/main" id="{AB25E400-B52B-4ABC-9E21-D1A3288BC620}"/>
              </a:ext>
            </a:extLst>
          </p:cNvPr>
          <p:cNvGrpSpPr/>
          <p:nvPr/>
        </p:nvGrpSpPr>
        <p:grpSpPr>
          <a:xfrm>
            <a:off x="142875" y="6250498"/>
            <a:ext cx="628650" cy="470983"/>
            <a:chOff x="1452530" y="6019046"/>
            <a:chExt cx="838200" cy="627976"/>
          </a:xfrm>
        </p:grpSpPr>
        <p:pic>
          <p:nvPicPr>
            <p:cNvPr id="20" name="Picture 2" descr="C:\Program Files\Microsoft Office\MEDIA\CAGCAT10\j0185604.wmf">
              <a:hlinkClick r:id="rId4" action="ppaction://hlinksldjump"/>
              <a:extLst>
                <a:ext uri="{FF2B5EF4-FFF2-40B4-BE49-F238E27FC236}">
                  <a16:creationId xmlns:a16="http://schemas.microsoft.com/office/drawing/2014/main" id="{421D797B-3FA5-452E-9ABD-B96C1127524B}"/>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21" name="TextBox 20">
              <a:hlinkClick r:id="rId4" action="ppaction://hlinksldjump"/>
              <a:extLst>
                <a:ext uri="{FF2B5EF4-FFF2-40B4-BE49-F238E27FC236}">
                  <a16:creationId xmlns:a16="http://schemas.microsoft.com/office/drawing/2014/main" id="{E5CB7ECC-A5B9-4B21-A049-7D219FEA79C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2" name="TextBox 21">
            <a:extLst>
              <a:ext uri="{FF2B5EF4-FFF2-40B4-BE49-F238E27FC236}">
                <a16:creationId xmlns:a16="http://schemas.microsoft.com/office/drawing/2014/main" id="{3AC9E633-D255-4CFA-B78F-FFB5D2B28BC1}"/>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mechanics of breathing</a:t>
            </a:r>
          </a:p>
        </p:txBody>
      </p:sp>
      <p:sp>
        <p:nvSpPr>
          <p:cNvPr id="2" name="Footer Placeholder 1">
            <a:extLst>
              <a:ext uri="{FF2B5EF4-FFF2-40B4-BE49-F238E27FC236}">
                <a16:creationId xmlns:a16="http://schemas.microsoft.com/office/drawing/2014/main" id="{BC8B4FF0-6536-48FD-8107-0DB4C3A2FF10}"/>
              </a:ext>
            </a:extLst>
          </p:cNvPr>
          <p:cNvSpPr>
            <a:spLocks noGrp="1"/>
          </p:cNvSpPr>
          <p:nvPr>
            <p:ph type="ftr" sz="quarter" idx="11"/>
          </p:nvPr>
        </p:nvSpPr>
        <p:spPr>
          <a:xfrm>
            <a:off x="3124200" y="6356356"/>
            <a:ext cx="2895600" cy="365125"/>
          </a:xfrm>
        </p:spPr>
        <p:txBody>
          <a:bodyPr/>
          <a:lstStyle/>
          <a:p>
            <a:r>
              <a:rPr lang="en-AU" sz="900">
                <a:solidFill>
                  <a:schemeClr val="bg1"/>
                </a:solidFill>
              </a:rPr>
              <a:t>©PE STUDIES RESOURCES</a:t>
            </a:r>
          </a:p>
        </p:txBody>
      </p:sp>
    </p:spTree>
    <p:extLst>
      <p:ext uri="{BB962C8B-B14F-4D97-AF65-F5344CB8AC3E}">
        <p14:creationId xmlns:p14="http://schemas.microsoft.com/office/powerpoint/2010/main" val="3623647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731" y="1685099"/>
            <a:ext cx="4272880" cy="3350140"/>
          </a:xfrm>
          <a:ln>
            <a:solidFill>
              <a:srgbClr val="0070C0"/>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marL="342900" indent="-342900">
              <a:lnSpc>
                <a:spcPct val="110000"/>
              </a:lnSpc>
              <a:buFont typeface="+mj-lt"/>
              <a:buAutoNum type="arabicPeriod" startAt="2"/>
            </a:pPr>
            <a:r>
              <a:rPr lang="en-US" b="1" u="sng">
                <a:solidFill>
                  <a:schemeClr val="bg1"/>
                </a:solidFill>
              </a:rPr>
              <a:t>EXPIRATION (breathing out)</a:t>
            </a:r>
          </a:p>
          <a:p>
            <a:pPr marL="332105" indent="-299720">
              <a:lnSpc>
                <a:spcPct val="110000"/>
              </a:lnSpc>
              <a:buFontTx/>
              <a:buChar char="•"/>
            </a:pPr>
            <a:r>
              <a:rPr lang="en-US">
                <a:solidFill>
                  <a:schemeClr val="bg1"/>
                </a:solidFill>
              </a:rPr>
              <a:t>Volume of lungs </a:t>
            </a:r>
            <a:r>
              <a:rPr lang="en-US" u="sng">
                <a:solidFill>
                  <a:schemeClr val="bg1"/>
                </a:solidFill>
              </a:rPr>
              <a:t>decreases</a:t>
            </a:r>
            <a:endParaRPr lang="en-US" u="sng">
              <a:solidFill>
                <a:schemeClr val="bg1"/>
              </a:solidFill>
              <a:cs typeface="Calibri"/>
            </a:endParaRPr>
          </a:p>
          <a:p>
            <a:pPr marL="332105" indent="-299720">
              <a:lnSpc>
                <a:spcPct val="110000"/>
              </a:lnSpc>
              <a:buFontTx/>
              <a:buChar char="•"/>
            </a:pPr>
            <a:r>
              <a:rPr lang="en-US">
                <a:solidFill>
                  <a:schemeClr val="bg1"/>
                </a:solidFill>
              </a:rPr>
              <a:t>External intercostal muscles relax and internal intercostal muscles contract to lower rib cage and diaphragm relaxes to become dome shaped (this causes a </a:t>
            </a:r>
            <a:r>
              <a:rPr lang="en-US" u="sng">
                <a:solidFill>
                  <a:schemeClr val="bg1"/>
                </a:solidFill>
              </a:rPr>
              <a:t>smaller volume and thus an area of high pressure</a:t>
            </a:r>
            <a:r>
              <a:rPr lang="en-US">
                <a:solidFill>
                  <a:schemeClr val="bg1"/>
                </a:solidFill>
              </a:rPr>
              <a:t>)</a:t>
            </a:r>
            <a:endParaRPr lang="en-US">
              <a:solidFill>
                <a:schemeClr val="bg1"/>
              </a:solidFill>
              <a:cs typeface="Calibri"/>
            </a:endParaRPr>
          </a:p>
          <a:p>
            <a:pPr marL="332185" indent="-300038">
              <a:lnSpc>
                <a:spcPct val="110000"/>
              </a:lnSpc>
              <a:buFontTx/>
              <a:buChar char="•"/>
            </a:pPr>
            <a:r>
              <a:rPr lang="en-US">
                <a:solidFill>
                  <a:schemeClr val="bg1"/>
                </a:solidFill>
              </a:rPr>
              <a:t>Air exits the lungs from an area of high pressure to low.</a:t>
            </a:r>
            <a:endParaRPr lang="en-AU">
              <a:solidFill>
                <a:schemeClr val="bg1"/>
              </a:solidFill>
            </a:endParaRPr>
          </a:p>
        </p:txBody>
      </p:sp>
      <p:sp>
        <p:nvSpPr>
          <p:cNvPr id="13" name="Rectangle 12"/>
          <p:cNvSpPr/>
          <p:nvPr/>
        </p:nvSpPr>
        <p:spPr>
          <a:xfrm>
            <a:off x="6093115" y="5440590"/>
            <a:ext cx="1727907" cy="161583"/>
          </a:xfrm>
          <a:prstGeom prst="rect">
            <a:avLst/>
          </a:prstGeom>
        </p:spPr>
        <p:txBody>
          <a:bodyPr wrap="square">
            <a:spAutoFit/>
          </a:bodyPr>
          <a:lstStyle/>
          <a:p>
            <a:r>
              <a:rPr lang="en-AU" sz="450">
                <a:solidFill>
                  <a:prstClr val="black"/>
                </a:solidFill>
                <a:latin typeface="Calibri"/>
              </a:rPr>
              <a:t>http://commons.wikimedia.org/wiki/File:Inhalation_diagram.svg</a:t>
            </a:r>
          </a:p>
        </p:txBody>
      </p:sp>
      <p:sp>
        <p:nvSpPr>
          <p:cNvPr id="16" name="TextBox 15">
            <a:extLst>
              <a:ext uri="{FF2B5EF4-FFF2-40B4-BE49-F238E27FC236}">
                <a16:creationId xmlns:a16="http://schemas.microsoft.com/office/drawing/2014/main" id="{F2BAF091-EDF0-42EE-B764-C84B82EF31B5}"/>
              </a:ext>
            </a:extLst>
          </p:cNvPr>
          <p:cNvSpPr txBox="1"/>
          <p:nvPr/>
        </p:nvSpPr>
        <p:spPr>
          <a:xfrm>
            <a:off x="6494851" y="5035239"/>
            <a:ext cx="1125149" cy="338554"/>
          </a:xfrm>
          <a:prstGeom prst="rect">
            <a:avLst/>
          </a:prstGeom>
          <a:solidFill>
            <a:schemeClr val="tx1"/>
          </a:solidFill>
        </p:spPr>
        <p:txBody>
          <a:bodyPr wrap="square" rtlCol="0">
            <a:spAutoFit/>
          </a:bodyPr>
          <a:lstStyle/>
          <a:p>
            <a:pPr algn="ctr"/>
            <a:r>
              <a:rPr lang="en-US" sz="1600">
                <a:solidFill>
                  <a:prstClr val="black"/>
                </a:solidFill>
                <a:latin typeface="Calibri"/>
              </a:rPr>
              <a:t>Inspiration</a:t>
            </a:r>
            <a:endParaRPr lang="en-AU" sz="1600">
              <a:solidFill>
                <a:prstClr val="black"/>
              </a:solidFill>
              <a:latin typeface="Calibri"/>
            </a:endParaRPr>
          </a:p>
        </p:txBody>
      </p:sp>
      <p:sp>
        <p:nvSpPr>
          <p:cNvPr id="14" name="Slide Number Placeholder 2">
            <a:extLst>
              <a:ext uri="{FF2B5EF4-FFF2-40B4-BE49-F238E27FC236}">
                <a16:creationId xmlns:a16="http://schemas.microsoft.com/office/drawing/2014/main" id="{00C95FAF-10A7-479A-8894-89CD849BCFA3}"/>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82</a:t>
            </a:fld>
            <a:endParaRPr lang="en-AU">
              <a:solidFill>
                <a:schemeClr val="bg1"/>
              </a:solidFill>
            </a:endParaRPr>
          </a:p>
        </p:txBody>
      </p:sp>
      <p:grpSp>
        <p:nvGrpSpPr>
          <p:cNvPr id="19" name="Group 18">
            <a:extLst>
              <a:ext uri="{FF2B5EF4-FFF2-40B4-BE49-F238E27FC236}">
                <a16:creationId xmlns:a16="http://schemas.microsoft.com/office/drawing/2014/main" id="{AB25E400-B52B-4ABC-9E21-D1A3288BC620}"/>
              </a:ext>
            </a:extLst>
          </p:cNvPr>
          <p:cNvGrpSpPr/>
          <p:nvPr/>
        </p:nvGrpSpPr>
        <p:grpSpPr>
          <a:xfrm>
            <a:off x="142875" y="6250498"/>
            <a:ext cx="628650" cy="470983"/>
            <a:chOff x="1452530" y="6019046"/>
            <a:chExt cx="838200" cy="627976"/>
          </a:xfrm>
        </p:grpSpPr>
        <p:pic>
          <p:nvPicPr>
            <p:cNvPr id="20" name="Picture 2" descr="C:\Program Files\Microsoft Office\MEDIA\CAGCAT10\j0185604.wmf">
              <a:hlinkClick r:id="rId2" action="ppaction://hlinksldjump"/>
              <a:extLst>
                <a:ext uri="{FF2B5EF4-FFF2-40B4-BE49-F238E27FC236}">
                  <a16:creationId xmlns:a16="http://schemas.microsoft.com/office/drawing/2014/main" id="{421D797B-3FA5-452E-9ABD-B96C1127524B}"/>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21" name="TextBox 20">
              <a:hlinkClick r:id="rId2" action="ppaction://hlinksldjump"/>
              <a:extLst>
                <a:ext uri="{FF2B5EF4-FFF2-40B4-BE49-F238E27FC236}">
                  <a16:creationId xmlns:a16="http://schemas.microsoft.com/office/drawing/2014/main" id="{E5CB7ECC-A5B9-4B21-A049-7D219FEA79C2}"/>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2" name="TextBox 21">
            <a:extLst>
              <a:ext uri="{FF2B5EF4-FFF2-40B4-BE49-F238E27FC236}">
                <a16:creationId xmlns:a16="http://schemas.microsoft.com/office/drawing/2014/main" id="{3AC9E633-D255-4CFA-B78F-FFB5D2B28BC1}"/>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mechanics of breathing</a:t>
            </a:r>
          </a:p>
        </p:txBody>
      </p:sp>
      <p:pic>
        <p:nvPicPr>
          <p:cNvPr id="24" name="Picture 2" descr="File:Expiration diagram.svg">
            <a:hlinkClick r:id="rId4"/>
            <a:extLst>
              <a:ext uri="{FF2B5EF4-FFF2-40B4-BE49-F238E27FC236}">
                <a16:creationId xmlns:a16="http://schemas.microsoft.com/office/drawing/2014/main" id="{9BC2519A-EF1A-4939-8ED0-3B7C3C65424B}"/>
              </a:ext>
            </a:extLst>
          </p:cNvPr>
          <p:cNvPicPr>
            <a:picLocks noChangeAspect="1" noChangeArrowheads="1"/>
          </p:cNvPicPr>
          <p:nvPr/>
        </p:nvPicPr>
        <p:blipFill>
          <a:blip r:embed="rId5"/>
          <a:srcRect/>
          <a:stretch>
            <a:fillRect/>
          </a:stretch>
        </p:blipFill>
        <p:spPr bwMode="auto">
          <a:xfrm>
            <a:off x="4876013" y="1255827"/>
            <a:ext cx="4087968" cy="48191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5" name="TextBox 24">
            <a:extLst>
              <a:ext uri="{FF2B5EF4-FFF2-40B4-BE49-F238E27FC236}">
                <a16:creationId xmlns:a16="http://schemas.microsoft.com/office/drawing/2014/main" id="{314A5748-756E-4D34-B906-93BFE6F81774}"/>
              </a:ext>
            </a:extLst>
          </p:cNvPr>
          <p:cNvSpPr txBox="1"/>
          <p:nvPr/>
        </p:nvSpPr>
        <p:spPr>
          <a:xfrm>
            <a:off x="6358077" y="5013551"/>
            <a:ext cx="139869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a:solidFill>
                  <a:prstClr val="black"/>
                </a:solidFill>
                <a:latin typeface="Calibri"/>
              </a:rPr>
              <a:t>Expiration</a:t>
            </a:r>
            <a:endParaRPr lang="en-AU" sz="1050">
              <a:solidFill>
                <a:prstClr val="black"/>
              </a:solidFill>
              <a:latin typeface="Calibri"/>
            </a:endParaRPr>
          </a:p>
        </p:txBody>
      </p:sp>
      <p:sp>
        <p:nvSpPr>
          <p:cNvPr id="26" name="Rectangle 25">
            <a:extLst>
              <a:ext uri="{FF2B5EF4-FFF2-40B4-BE49-F238E27FC236}">
                <a16:creationId xmlns:a16="http://schemas.microsoft.com/office/drawing/2014/main" id="{C4AC6054-0C9A-4943-B201-CC6254253503}"/>
              </a:ext>
            </a:extLst>
          </p:cNvPr>
          <p:cNvSpPr/>
          <p:nvPr/>
        </p:nvSpPr>
        <p:spPr>
          <a:xfrm>
            <a:off x="6193783" y="6194773"/>
            <a:ext cx="1969010" cy="161583"/>
          </a:xfrm>
          <a:prstGeom prst="rect">
            <a:avLst/>
          </a:prstGeom>
        </p:spPr>
        <p:txBody>
          <a:bodyPr wrap="square">
            <a:spAutoFit/>
          </a:bodyPr>
          <a:lstStyle/>
          <a:p>
            <a:r>
              <a:rPr lang="en-AU" sz="450">
                <a:solidFill>
                  <a:prstClr val="black"/>
                </a:solidFill>
                <a:latin typeface="Calibri"/>
              </a:rPr>
              <a:t>http://commons.wikimedia.org/wiki/File:Expiration_diagram.svg</a:t>
            </a:r>
          </a:p>
        </p:txBody>
      </p:sp>
      <p:sp>
        <p:nvSpPr>
          <p:cNvPr id="2" name="Footer Placeholder 1">
            <a:extLst>
              <a:ext uri="{FF2B5EF4-FFF2-40B4-BE49-F238E27FC236}">
                <a16:creationId xmlns:a16="http://schemas.microsoft.com/office/drawing/2014/main" id="{C9269538-F52C-45D2-A9C9-53233877FCB2}"/>
              </a:ext>
            </a:extLst>
          </p:cNvPr>
          <p:cNvSpPr>
            <a:spLocks noGrp="1"/>
          </p:cNvSpPr>
          <p:nvPr>
            <p:ph type="ftr" sz="quarter" idx="11"/>
          </p:nvPr>
        </p:nvSpPr>
        <p:spPr>
          <a:xfrm>
            <a:off x="3118475" y="6354252"/>
            <a:ext cx="2895600" cy="365125"/>
          </a:xfrm>
        </p:spPr>
        <p:txBody>
          <a:bodyPr/>
          <a:lstStyle/>
          <a:p>
            <a:r>
              <a:rPr lang="en-AU" sz="900">
                <a:solidFill>
                  <a:schemeClr val="bg1"/>
                </a:solidFill>
              </a:rPr>
              <a:t>©PE STUDIES RESOURCES</a:t>
            </a:r>
          </a:p>
        </p:txBody>
      </p:sp>
      <p:sp>
        <p:nvSpPr>
          <p:cNvPr id="18" name="TextBox 17">
            <a:extLst>
              <a:ext uri="{FF2B5EF4-FFF2-40B4-BE49-F238E27FC236}">
                <a16:creationId xmlns:a16="http://schemas.microsoft.com/office/drawing/2014/main" id="{05CBA12D-E69C-CB4E-BD03-50B890A4F811}"/>
              </a:ext>
            </a:extLst>
          </p:cNvPr>
          <p:cNvSpPr txBox="1"/>
          <p:nvPr/>
        </p:nvSpPr>
        <p:spPr>
          <a:xfrm rot="20921676">
            <a:off x="151001" y="974745"/>
            <a:ext cx="3204733" cy="400110"/>
          </a:xfrm>
          <a:prstGeom prst="rect">
            <a:avLst/>
          </a:prstGeom>
          <a:solidFill>
            <a:schemeClr val="accent3"/>
          </a:solidFill>
          <a:ln>
            <a:solidFill>
              <a:srgbClr val="FFFFFF"/>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000">
                <a:solidFill>
                  <a:prstClr val="white"/>
                </a:solidFill>
                <a:latin typeface="Calibri"/>
              </a:rPr>
              <a:t>The mechanics of breathing</a:t>
            </a:r>
            <a:endParaRPr lang="en-AU" sz="2000">
              <a:solidFill>
                <a:prstClr val="white"/>
              </a:solidFill>
              <a:latin typeface="Calibri"/>
            </a:endParaRPr>
          </a:p>
        </p:txBody>
      </p:sp>
    </p:spTree>
    <p:extLst>
      <p:ext uri="{BB962C8B-B14F-4D97-AF65-F5344CB8AC3E}">
        <p14:creationId xmlns:p14="http://schemas.microsoft.com/office/powerpoint/2010/main" val="3160011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File:Diaphragmatic breathing.gif">
            <a:hlinkClick r:id="rId2"/>
          </p:cNvPr>
          <p:cNvPicPr>
            <a:picLocks noChangeAspect="1" noChangeArrowheads="1" noCrop="1"/>
          </p:cNvPicPr>
          <p:nvPr/>
        </p:nvPicPr>
        <p:blipFill>
          <a:blip r:embed="rId3"/>
          <a:srcRect/>
          <a:stretch>
            <a:fillRect/>
          </a:stretch>
        </p:blipFill>
        <p:spPr bwMode="auto">
          <a:xfrm>
            <a:off x="2224723" y="1386650"/>
            <a:ext cx="5266646" cy="4084700"/>
          </a:xfrm>
          <a:prstGeom prst="rect">
            <a:avLst/>
          </a:prstGeom>
          <a:noFill/>
        </p:spPr>
      </p:pic>
      <p:sp>
        <p:nvSpPr>
          <p:cNvPr id="8" name="Rectangle 7"/>
          <p:cNvSpPr/>
          <p:nvPr/>
        </p:nvSpPr>
        <p:spPr>
          <a:xfrm>
            <a:off x="3694583" y="5390558"/>
            <a:ext cx="2571750" cy="161583"/>
          </a:xfrm>
          <a:prstGeom prst="rect">
            <a:avLst/>
          </a:prstGeom>
        </p:spPr>
        <p:txBody>
          <a:bodyPr>
            <a:spAutoFit/>
          </a:bodyPr>
          <a:lstStyle/>
          <a:p>
            <a:r>
              <a:rPr lang="en-AU" sz="450">
                <a:solidFill>
                  <a:prstClr val="black"/>
                </a:solidFill>
                <a:latin typeface="Calibri"/>
              </a:rPr>
              <a:t>http://commons.wikimedia.org/wiki/File:Diaphragmatic_breathing.gif</a:t>
            </a:r>
          </a:p>
        </p:txBody>
      </p:sp>
      <p:graphicFrame>
        <p:nvGraphicFramePr>
          <p:cNvPr id="10" name="Table 9"/>
          <p:cNvGraphicFramePr>
            <a:graphicFrameLocks noGrp="1"/>
          </p:cNvGraphicFramePr>
          <p:nvPr>
            <p:extLst>
              <p:ext uri="{D42A27DB-BD31-4B8C-83A1-F6EECF244321}">
                <p14:modId xmlns:p14="http://schemas.microsoft.com/office/powerpoint/2010/main" val="3721564774"/>
              </p:ext>
            </p:extLst>
          </p:nvPr>
        </p:nvGraphicFramePr>
        <p:xfrm>
          <a:off x="142875" y="1378159"/>
          <a:ext cx="2657164" cy="4058424"/>
        </p:xfrm>
        <a:graphic>
          <a:graphicData uri="http://schemas.openxmlformats.org/drawingml/2006/table">
            <a:tbl>
              <a:tblPr firstRow="1" bandRow="1">
                <a:tableStyleId>{5C22544A-7EE6-4342-B048-85BDC9FD1C3A}</a:tableStyleId>
              </a:tblPr>
              <a:tblGrid>
                <a:gridCol w="1328582">
                  <a:extLst>
                    <a:ext uri="{9D8B030D-6E8A-4147-A177-3AD203B41FA5}">
                      <a16:colId xmlns:a16="http://schemas.microsoft.com/office/drawing/2014/main" val="20000"/>
                    </a:ext>
                  </a:extLst>
                </a:gridCol>
                <a:gridCol w="1328582">
                  <a:extLst>
                    <a:ext uri="{9D8B030D-6E8A-4147-A177-3AD203B41FA5}">
                      <a16:colId xmlns:a16="http://schemas.microsoft.com/office/drawing/2014/main" val="20001"/>
                    </a:ext>
                  </a:extLst>
                </a:gridCol>
              </a:tblGrid>
              <a:tr h="724014">
                <a:tc gridSpan="2">
                  <a:txBody>
                    <a:bodyPr/>
                    <a:lstStyle/>
                    <a:p>
                      <a:pPr algn="ctr"/>
                      <a:r>
                        <a:rPr lang="en-US" sz="1800"/>
                        <a:t>INSPIRATION</a:t>
                      </a:r>
                      <a:endParaRPr lang="en-AU" sz="1800"/>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hMerge="1">
                  <a:txBody>
                    <a:bodyPr/>
                    <a:lstStyle/>
                    <a:p>
                      <a:endParaRPr lang="en-AU"/>
                    </a:p>
                  </a:txBody>
                  <a:tcPr/>
                </a:tc>
                <a:extLst>
                  <a:ext uri="{0D108BD9-81ED-4DB2-BD59-A6C34878D82A}">
                    <a16:rowId xmlns:a16="http://schemas.microsoft.com/office/drawing/2014/main" val="10000"/>
                  </a:ext>
                </a:extLst>
              </a:tr>
              <a:tr h="705543">
                <a:tc>
                  <a:txBody>
                    <a:bodyPr/>
                    <a:lstStyle/>
                    <a:p>
                      <a:pPr algn="ctr"/>
                      <a:endParaRPr lang="en-US" sz="1600" b="1"/>
                    </a:p>
                    <a:p>
                      <a:pPr algn="ctr"/>
                      <a:r>
                        <a:rPr lang="en-US" sz="1600" b="1"/>
                        <a:t>Intercostals</a:t>
                      </a:r>
                      <a:endParaRPr lang="en-AU" sz="1600" b="1"/>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p>
                      <a:pPr algn="ctr"/>
                      <a:r>
                        <a:rPr lang="en-US" sz="1600"/>
                        <a:t>Contract</a:t>
                      </a:r>
                      <a:endParaRPr lang="en-AU" sz="1600"/>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05543">
                <a:tc>
                  <a:txBody>
                    <a:bodyPr/>
                    <a:lstStyle/>
                    <a:p>
                      <a:pPr algn="ctr"/>
                      <a:endParaRPr lang="en-US" sz="1600" b="1"/>
                    </a:p>
                    <a:p>
                      <a:pPr algn="ctr"/>
                      <a:r>
                        <a:rPr lang="en-US" sz="1600" b="1"/>
                        <a:t>Diaphragm</a:t>
                      </a:r>
                      <a:endParaRPr lang="en-AU" sz="1600" b="1"/>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p>
                      <a:pPr algn="ctr"/>
                      <a:r>
                        <a:rPr lang="en-US" sz="1600"/>
                        <a:t>Contracts</a:t>
                      </a:r>
                      <a:endParaRPr lang="en-AU" sz="1600"/>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5543">
                <a:tc>
                  <a:txBody>
                    <a:bodyPr/>
                    <a:lstStyle/>
                    <a:p>
                      <a:pPr algn="ctr"/>
                      <a:endParaRPr lang="en-US" sz="1600" b="1"/>
                    </a:p>
                    <a:p>
                      <a:pPr algn="ctr"/>
                      <a:r>
                        <a:rPr lang="en-US" sz="1600" b="1"/>
                        <a:t>Lung volume</a:t>
                      </a:r>
                      <a:endParaRPr lang="en-AU" sz="1600" b="1"/>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p>
                      <a:pPr algn="ctr"/>
                      <a:r>
                        <a:rPr lang="en-US" sz="1600"/>
                        <a:t>Increases</a:t>
                      </a:r>
                      <a:endParaRPr lang="en-AU" sz="1600"/>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17781">
                <a:tc>
                  <a:txBody>
                    <a:bodyPr/>
                    <a:lstStyle/>
                    <a:p>
                      <a:pPr algn="ctr"/>
                      <a:r>
                        <a:rPr lang="en-US" sz="1600" b="1"/>
                        <a:t>Air pressure in lungs</a:t>
                      </a:r>
                      <a:endParaRPr lang="en-AU" sz="1600" b="1"/>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Decreases</a:t>
                      </a:r>
                      <a:endParaRPr lang="en-AU" sz="1600"/>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45698409"/>
              </p:ext>
            </p:extLst>
          </p:nvPr>
        </p:nvGraphicFramePr>
        <p:xfrm>
          <a:off x="6472803" y="1351883"/>
          <a:ext cx="2488426" cy="4084700"/>
        </p:xfrm>
        <a:graphic>
          <a:graphicData uri="http://schemas.openxmlformats.org/drawingml/2006/table">
            <a:tbl>
              <a:tblPr firstRow="1" bandRow="1">
                <a:tableStyleId>{F5AB1C69-6EDB-4FF4-983F-18BD219EF322}</a:tableStyleId>
              </a:tblPr>
              <a:tblGrid>
                <a:gridCol w="1244213">
                  <a:extLst>
                    <a:ext uri="{9D8B030D-6E8A-4147-A177-3AD203B41FA5}">
                      <a16:colId xmlns:a16="http://schemas.microsoft.com/office/drawing/2014/main" val="20000"/>
                    </a:ext>
                  </a:extLst>
                </a:gridCol>
                <a:gridCol w="1244213">
                  <a:extLst>
                    <a:ext uri="{9D8B030D-6E8A-4147-A177-3AD203B41FA5}">
                      <a16:colId xmlns:a16="http://schemas.microsoft.com/office/drawing/2014/main" val="20001"/>
                    </a:ext>
                  </a:extLst>
                </a:gridCol>
              </a:tblGrid>
              <a:tr h="713356">
                <a:tc gridSpan="2">
                  <a:txBody>
                    <a:bodyPr/>
                    <a:lstStyle/>
                    <a:p>
                      <a:pPr algn="ctr"/>
                      <a:r>
                        <a:rPr lang="en-US" sz="1800"/>
                        <a:t>EXPIRATION</a:t>
                      </a:r>
                      <a:endParaRPr lang="en-AU" sz="1800"/>
                    </a:p>
                  </a:txBody>
                  <a:tcPr marL="51435" marR="51435" marT="25718" marB="25718" anchor="ctr"/>
                </a:tc>
                <a:tc hMerge="1">
                  <a:txBody>
                    <a:bodyPr/>
                    <a:lstStyle/>
                    <a:p>
                      <a:endParaRPr lang="en-AU"/>
                    </a:p>
                  </a:txBody>
                  <a:tcPr/>
                </a:tc>
                <a:extLst>
                  <a:ext uri="{0D108BD9-81ED-4DB2-BD59-A6C34878D82A}">
                    <a16:rowId xmlns:a16="http://schemas.microsoft.com/office/drawing/2014/main" val="10000"/>
                  </a:ext>
                </a:extLst>
              </a:tr>
              <a:tr h="713356">
                <a:tc>
                  <a:txBody>
                    <a:bodyPr/>
                    <a:lstStyle/>
                    <a:p>
                      <a:pPr algn="ctr"/>
                      <a:endParaRPr lang="en-US" sz="1600" b="1"/>
                    </a:p>
                    <a:p>
                      <a:pPr algn="ctr"/>
                      <a:r>
                        <a:rPr lang="en-US" sz="1600" b="1"/>
                        <a:t>Intercostals</a:t>
                      </a:r>
                      <a:endParaRPr lang="en-AU" sz="1600" b="1"/>
                    </a:p>
                  </a:txBody>
                  <a:tcPr marL="51435" marR="51435" marT="25718" marB="25718" anchor="ctr"/>
                </a:tc>
                <a:tc>
                  <a:txBody>
                    <a:bodyPr/>
                    <a:lstStyle/>
                    <a:p>
                      <a:pPr algn="ctr"/>
                      <a:endParaRPr lang="en-US" sz="1600"/>
                    </a:p>
                    <a:p>
                      <a:pPr algn="ctr"/>
                      <a:r>
                        <a:rPr lang="en-US" sz="1600"/>
                        <a:t>Relax</a:t>
                      </a:r>
                      <a:endParaRPr lang="en-AU" sz="1600"/>
                    </a:p>
                  </a:txBody>
                  <a:tcPr marL="51435" marR="51435" marT="25718" marB="25718" anchor="ctr"/>
                </a:tc>
                <a:extLst>
                  <a:ext uri="{0D108BD9-81ED-4DB2-BD59-A6C34878D82A}">
                    <a16:rowId xmlns:a16="http://schemas.microsoft.com/office/drawing/2014/main" val="10001"/>
                  </a:ext>
                </a:extLst>
              </a:tr>
              <a:tr h="713356">
                <a:tc>
                  <a:txBody>
                    <a:bodyPr/>
                    <a:lstStyle/>
                    <a:p>
                      <a:pPr algn="ctr"/>
                      <a:endParaRPr lang="en-US" sz="1600" b="1"/>
                    </a:p>
                    <a:p>
                      <a:pPr algn="ctr"/>
                      <a:r>
                        <a:rPr lang="en-US" sz="1600" b="1"/>
                        <a:t>Diaphragm</a:t>
                      </a:r>
                      <a:endParaRPr lang="en-AU" sz="1600" b="1"/>
                    </a:p>
                  </a:txBody>
                  <a:tcPr marL="51435" marR="51435" marT="25718" marB="25718" anchor="ctr"/>
                </a:tc>
                <a:tc>
                  <a:txBody>
                    <a:bodyPr/>
                    <a:lstStyle/>
                    <a:p>
                      <a:pPr algn="ctr"/>
                      <a:endParaRPr lang="en-US" sz="1600"/>
                    </a:p>
                    <a:p>
                      <a:pPr algn="ctr"/>
                      <a:r>
                        <a:rPr lang="en-US" sz="1600"/>
                        <a:t>Relaxes</a:t>
                      </a:r>
                      <a:endParaRPr lang="en-AU" sz="1600"/>
                    </a:p>
                  </a:txBody>
                  <a:tcPr marL="51435" marR="51435" marT="25718" marB="25718" anchor="ctr"/>
                </a:tc>
                <a:extLst>
                  <a:ext uri="{0D108BD9-81ED-4DB2-BD59-A6C34878D82A}">
                    <a16:rowId xmlns:a16="http://schemas.microsoft.com/office/drawing/2014/main" val="10002"/>
                  </a:ext>
                </a:extLst>
              </a:tr>
              <a:tr h="713356">
                <a:tc>
                  <a:txBody>
                    <a:bodyPr/>
                    <a:lstStyle/>
                    <a:p>
                      <a:pPr algn="ctr"/>
                      <a:endParaRPr lang="en-US" sz="1600" b="1"/>
                    </a:p>
                    <a:p>
                      <a:pPr algn="ctr"/>
                      <a:r>
                        <a:rPr lang="en-US" sz="1600" b="1"/>
                        <a:t>Lung volume</a:t>
                      </a:r>
                      <a:endParaRPr lang="en-AU" sz="1600" b="1"/>
                    </a:p>
                  </a:txBody>
                  <a:tcPr marL="51435" marR="51435" marT="25718" marB="25718" anchor="ctr"/>
                </a:tc>
                <a:tc>
                  <a:txBody>
                    <a:bodyPr/>
                    <a:lstStyle/>
                    <a:p>
                      <a:pPr algn="ctr"/>
                      <a:endParaRPr lang="en-US" sz="1600"/>
                    </a:p>
                    <a:p>
                      <a:pPr algn="ctr"/>
                      <a:r>
                        <a:rPr lang="en-US" sz="1600"/>
                        <a:t>Decreases</a:t>
                      </a:r>
                      <a:endParaRPr lang="en-AU" sz="1600"/>
                    </a:p>
                  </a:txBody>
                  <a:tcPr marL="51435" marR="51435" marT="25718" marB="25718" anchor="ctr"/>
                </a:tc>
                <a:extLst>
                  <a:ext uri="{0D108BD9-81ED-4DB2-BD59-A6C34878D82A}">
                    <a16:rowId xmlns:a16="http://schemas.microsoft.com/office/drawing/2014/main" val="10003"/>
                  </a:ext>
                </a:extLst>
              </a:tr>
              <a:tr h="1231276">
                <a:tc>
                  <a:txBody>
                    <a:bodyPr/>
                    <a:lstStyle/>
                    <a:p>
                      <a:pPr algn="ctr"/>
                      <a:r>
                        <a:rPr lang="en-US" sz="1600" b="1"/>
                        <a:t>Air pressure in lungs</a:t>
                      </a:r>
                      <a:endParaRPr lang="en-AU" sz="1600" b="1"/>
                    </a:p>
                  </a:txBody>
                  <a:tcPr marL="51435" marR="51435" marT="25718" marB="25718" anchor="ctr"/>
                </a:tc>
                <a:tc>
                  <a:txBody>
                    <a:bodyPr/>
                    <a:lstStyle/>
                    <a:p>
                      <a:pPr algn="ctr"/>
                      <a:r>
                        <a:rPr lang="en-US" sz="1600"/>
                        <a:t>Increases</a:t>
                      </a:r>
                      <a:endParaRPr lang="en-AU" sz="1600"/>
                    </a:p>
                  </a:txBody>
                  <a:tcPr marL="51435" marR="51435" marT="25718" marB="25718" anchor="ctr"/>
                </a:tc>
                <a:extLst>
                  <a:ext uri="{0D108BD9-81ED-4DB2-BD59-A6C34878D82A}">
                    <a16:rowId xmlns:a16="http://schemas.microsoft.com/office/drawing/2014/main" val="10004"/>
                  </a:ext>
                </a:extLst>
              </a:tr>
            </a:tbl>
          </a:graphicData>
        </a:graphic>
      </p:graphicFrame>
      <p:sp>
        <p:nvSpPr>
          <p:cNvPr id="16" name="Slide Number Placeholder 2">
            <a:extLst>
              <a:ext uri="{FF2B5EF4-FFF2-40B4-BE49-F238E27FC236}">
                <a16:creationId xmlns:a16="http://schemas.microsoft.com/office/drawing/2014/main" id="{C6B9817A-282A-470B-A848-803E07CBE994}"/>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83</a:t>
            </a:fld>
            <a:endParaRPr lang="en-AU">
              <a:solidFill>
                <a:schemeClr val="bg1"/>
              </a:solidFill>
            </a:endParaRPr>
          </a:p>
        </p:txBody>
      </p:sp>
      <p:grpSp>
        <p:nvGrpSpPr>
          <p:cNvPr id="17" name="Group 16">
            <a:extLst>
              <a:ext uri="{FF2B5EF4-FFF2-40B4-BE49-F238E27FC236}">
                <a16:creationId xmlns:a16="http://schemas.microsoft.com/office/drawing/2014/main" id="{13ECC94A-A118-4712-8FB2-872C25E2AC8F}"/>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4" action="ppaction://hlinksldjump"/>
              <a:extLst>
                <a:ext uri="{FF2B5EF4-FFF2-40B4-BE49-F238E27FC236}">
                  <a16:creationId xmlns:a16="http://schemas.microsoft.com/office/drawing/2014/main" id="{B675E0E9-F8CD-4806-A920-61E08400874C}"/>
                </a:ext>
              </a:extLst>
            </p:cNvPr>
            <p:cNvPicPr>
              <a:picLocks noChangeAspect="1" noChangeArrowheads="1"/>
            </p:cNvPicPr>
            <p:nvPr/>
          </p:nvPicPr>
          <p:blipFill>
            <a:blip r:embed="rId5" cstate="print"/>
            <a:srcRect/>
            <a:stretch>
              <a:fillRect/>
            </a:stretch>
          </p:blipFill>
          <p:spPr bwMode="auto">
            <a:xfrm>
              <a:off x="1604931" y="6019046"/>
              <a:ext cx="457501" cy="457955"/>
            </a:xfrm>
            <a:prstGeom prst="rect">
              <a:avLst/>
            </a:prstGeom>
            <a:noFill/>
          </p:spPr>
        </p:pic>
        <p:sp>
          <p:nvSpPr>
            <p:cNvPr id="19" name="TextBox 18">
              <a:hlinkClick r:id="rId4" action="ppaction://hlinksldjump"/>
              <a:extLst>
                <a:ext uri="{FF2B5EF4-FFF2-40B4-BE49-F238E27FC236}">
                  <a16:creationId xmlns:a16="http://schemas.microsoft.com/office/drawing/2014/main" id="{F216F92D-6AAC-4FF3-9FB5-16237AEDA6EE}"/>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20" name="TextBox 19">
            <a:extLst>
              <a:ext uri="{FF2B5EF4-FFF2-40B4-BE49-F238E27FC236}">
                <a16:creationId xmlns:a16="http://schemas.microsoft.com/office/drawing/2014/main" id="{30095512-D782-4E5C-9C93-1CD5AD14A34F}"/>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mechanics of breathing</a:t>
            </a:r>
          </a:p>
        </p:txBody>
      </p:sp>
      <p:sp>
        <p:nvSpPr>
          <p:cNvPr id="2" name="Footer Placeholder 1">
            <a:extLst>
              <a:ext uri="{FF2B5EF4-FFF2-40B4-BE49-F238E27FC236}">
                <a16:creationId xmlns:a16="http://schemas.microsoft.com/office/drawing/2014/main" id="{6AE881DA-DDD3-4509-B14A-698557B1D16E}"/>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Tree>
    <p:extLst>
      <p:ext uri="{BB962C8B-B14F-4D97-AF65-F5344CB8AC3E}">
        <p14:creationId xmlns:p14="http://schemas.microsoft.com/office/powerpoint/2010/main" val="2938097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2F11423-A7AE-4872-8098-4B452628F95A}"/>
              </a:ext>
            </a:extLst>
          </p:cNvPr>
          <p:cNvSpPr txBox="1">
            <a:spLocks/>
          </p:cNvSpPr>
          <p:nvPr/>
        </p:nvSpPr>
        <p:spPr>
          <a:xfrm>
            <a:off x="457199" y="802897"/>
            <a:ext cx="8513805" cy="5606401"/>
          </a:xfrm>
          <a:prstGeom prst="rect">
            <a:avLst/>
          </a:prstGeom>
          <a:solidFill>
            <a:schemeClr val="tx1"/>
          </a:solidFill>
          <a:ln w="19050">
            <a:solidFill>
              <a:srgbClr val="0070C0"/>
            </a:solidFill>
          </a:ln>
        </p:spPr>
        <p:txBody>
          <a:bodyPr>
            <a:normAutofit/>
          </a:bodyPr>
          <a:lstStyle>
            <a:lvl1pPr marL="192881" indent="-192881" algn="l" defTabSz="51435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514350" lvl="1" indent="-289322"/>
            <a:endParaRPr lang="en-AU" sz="1013" dirty="0">
              <a:solidFill>
                <a:schemeClr val="bg1"/>
              </a:solidFill>
            </a:endParaRPr>
          </a:p>
        </p:txBody>
      </p:sp>
      <p:sp>
        <p:nvSpPr>
          <p:cNvPr id="16" name="Slide Number Placeholder 2">
            <a:extLst>
              <a:ext uri="{FF2B5EF4-FFF2-40B4-BE49-F238E27FC236}">
                <a16:creationId xmlns:a16="http://schemas.microsoft.com/office/drawing/2014/main" id="{C6B9817A-282A-470B-A848-803E07CBE994}"/>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84</a:t>
            </a:fld>
            <a:endParaRPr lang="en-AU">
              <a:solidFill>
                <a:schemeClr val="bg1"/>
              </a:solidFill>
            </a:endParaRPr>
          </a:p>
        </p:txBody>
      </p:sp>
      <p:grpSp>
        <p:nvGrpSpPr>
          <p:cNvPr id="17" name="Group 16">
            <a:extLst>
              <a:ext uri="{FF2B5EF4-FFF2-40B4-BE49-F238E27FC236}">
                <a16:creationId xmlns:a16="http://schemas.microsoft.com/office/drawing/2014/main" id="{13ECC94A-A118-4712-8FB2-872C25E2AC8F}"/>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2" action="ppaction://hlinksldjump"/>
              <a:extLst>
                <a:ext uri="{FF2B5EF4-FFF2-40B4-BE49-F238E27FC236}">
                  <a16:creationId xmlns:a16="http://schemas.microsoft.com/office/drawing/2014/main" id="{B675E0E9-F8CD-4806-A920-61E08400874C}"/>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9" name="TextBox 18">
              <a:hlinkClick r:id="rId2" action="ppaction://hlinksldjump"/>
              <a:extLst>
                <a:ext uri="{FF2B5EF4-FFF2-40B4-BE49-F238E27FC236}">
                  <a16:creationId xmlns:a16="http://schemas.microsoft.com/office/drawing/2014/main" id="{F216F92D-6AAC-4FF3-9FB5-16237AEDA6EE}"/>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schemeClr val="bg1"/>
                  </a:solidFill>
                  <a:latin typeface="Calibri"/>
                </a:rPr>
                <a:t>Home</a:t>
              </a:r>
              <a:endParaRPr lang="en-US" sz="600">
                <a:solidFill>
                  <a:schemeClr val="bg1"/>
                </a:solidFill>
                <a:latin typeface="Calibri"/>
              </a:endParaRPr>
            </a:p>
          </p:txBody>
        </p:sp>
      </p:grpSp>
      <p:sp>
        <p:nvSpPr>
          <p:cNvPr id="20" name="TextBox 19">
            <a:extLst>
              <a:ext uri="{FF2B5EF4-FFF2-40B4-BE49-F238E27FC236}">
                <a16:creationId xmlns:a16="http://schemas.microsoft.com/office/drawing/2014/main" id="{30095512-D782-4E5C-9C93-1CD5AD14A34F}"/>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bg1"/>
                </a:solidFill>
              </a:rPr>
              <a:t>Revision Questions</a:t>
            </a:r>
          </a:p>
        </p:txBody>
      </p:sp>
      <p:sp>
        <p:nvSpPr>
          <p:cNvPr id="2" name="Footer Placeholder 1">
            <a:extLst>
              <a:ext uri="{FF2B5EF4-FFF2-40B4-BE49-F238E27FC236}">
                <a16:creationId xmlns:a16="http://schemas.microsoft.com/office/drawing/2014/main" id="{6AE881DA-DDD3-4509-B14A-698557B1D16E}"/>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27" name="TextBox 26">
            <a:extLst>
              <a:ext uri="{FF2B5EF4-FFF2-40B4-BE49-F238E27FC236}">
                <a16:creationId xmlns:a16="http://schemas.microsoft.com/office/drawing/2014/main" id="{0A00701B-768E-463A-9DEF-67A3EC327F25}"/>
              </a:ext>
            </a:extLst>
          </p:cNvPr>
          <p:cNvSpPr txBox="1"/>
          <p:nvPr/>
        </p:nvSpPr>
        <p:spPr>
          <a:xfrm>
            <a:off x="762000" y="879629"/>
            <a:ext cx="4863704" cy="1569660"/>
          </a:xfrm>
          <a:prstGeom prst="rect">
            <a:avLst/>
          </a:prstGeom>
          <a:noFill/>
        </p:spPr>
        <p:txBody>
          <a:bodyPr wrap="none" rtlCol="0">
            <a:spAutoFit/>
          </a:bodyPr>
          <a:lstStyle/>
          <a:p>
            <a:r>
              <a:rPr lang="en-US" sz="1600" b="1" dirty="0">
                <a:solidFill>
                  <a:schemeClr val="bg1"/>
                </a:solidFill>
              </a:rPr>
              <a:t>1.	The function of the respiratory system is to :</a:t>
            </a:r>
            <a:endParaRPr lang="en-AU" sz="1600" b="1" dirty="0">
              <a:solidFill>
                <a:schemeClr val="bg1"/>
              </a:solidFill>
            </a:endParaRPr>
          </a:p>
          <a:p>
            <a:r>
              <a:rPr lang="en-US" sz="1600" b="1" dirty="0">
                <a:solidFill>
                  <a:schemeClr val="bg1"/>
                </a:solidFill>
              </a:rPr>
              <a:t>	A/	pump blood around the body.</a:t>
            </a:r>
            <a:endParaRPr lang="en-AU" sz="1600" b="1" dirty="0">
              <a:solidFill>
                <a:schemeClr val="bg1"/>
              </a:solidFill>
            </a:endParaRPr>
          </a:p>
          <a:p>
            <a:r>
              <a:rPr lang="en-US" sz="1600" b="1" dirty="0">
                <a:solidFill>
                  <a:schemeClr val="bg1"/>
                </a:solidFill>
              </a:rPr>
              <a:t>	B/	regulate hydration levels.</a:t>
            </a:r>
            <a:endParaRPr lang="en-AU" sz="1600" b="1" dirty="0">
              <a:solidFill>
                <a:schemeClr val="bg1"/>
              </a:solidFill>
            </a:endParaRPr>
          </a:p>
          <a:p>
            <a:r>
              <a:rPr lang="en-US" sz="1600" b="1" dirty="0">
                <a:solidFill>
                  <a:schemeClr val="bg1"/>
                </a:solidFill>
              </a:rPr>
              <a:t>	C/	extract oxygen from the air.</a:t>
            </a:r>
            <a:endParaRPr lang="en-AU" sz="1600" b="1" dirty="0">
              <a:solidFill>
                <a:schemeClr val="bg1"/>
              </a:solidFill>
            </a:endParaRPr>
          </a:p>
          <a:p>
            <a:r>
              <a:rPr lang="en-US" sz="1600" b="1" dirty="0">
                <a:solidFill>
                  <a:schemeClr val="bg1"/>
                </a:solidFill>
              </a:rPr>
              <a:t>	D/	all of the above.</a:t>
            </a:r>
          </a:p>
          <a:p>
            <a:r>
              <a:rPr lang="en-US" sz="1600" b="1" dirty="0">
                <a:solidFill>
                  <a:schemeClr val="bg1"/>
                </a:solidFill>
              </a:rPr>
              <a:t>	</a:t>
            </a:r>
            <a:endParaRPr lang="en-US" sz="1600" dirty="0">
              <a:solidFill>
                <a:schemeClr val="bg1"/>
              </a:solidFill>
            </a:endParaRPr>
          </a:p>
        </p:txBody>
      </p:sp>
      <p:sp>
        <p:nvSpPr>
          <p:cNvPr id="29" name="TextBox 28">
            <a:extLst>
              <a:ext uri="{FF2B5EF4-FFF2-40B4-BE49-F238E27FC236}">
                <a16:creationId xmlns:a16="http://schemas.microsoft.com/office/drawing/2014/main" id="{15D49252-C1A9-4A2D-A055-D94F21A7C17A}"/>
              </a:ext>
            </a:extLst>
          </p:cNvPr>
          <p:cNvSpPr txBox="1"/>
          <p:nvPr/>
        </p:nvSpPr>
        <p:spPr>
          <a:xfrm>
            <a:off x="762000" y="2315169"/>
            <a:ext cx="6932667" cy="1600438"/>
          </a:xfrm>
          <a:prstGeom prst="rect">
            <a:avLst/>
          </a:prstGeom>
          <a:noFill/>
        </p:spPr>
        <p:txBody>
          <a:bodyPr wrap="none" rtlCol="0">
            <a:spAutoFit/>
          </a:bodyPr>
          <a:lstStyle/>
          <a:p>
            <a:r>
              <a:rPr lang="en-US" sz="1600" b="1" dirty="0">
                <a:solidFill>
                  <a:schemeClr val="bg1"/>
                </a:solidFill>
              </a:rPr>
              <a:t>2.	The pathway from the environment to the lungs is as follows:</a:t>
            </a:r>
            <a:endParaRPr lang="en-AU" sz="1600" b="1" dirty="0">
              <a:solidFill>
                <a:schemeClr val="bg1"/>
              </a:solidFill>
            </a:endParaRPr>
          </a:p>
          <a:p>
            <a:r>
              <a:rPr lang="en-US" sz="1600" b="1" dirty="0">
                <a:solidFill>
                  <a:schemeClr val="bg1"/>
                </a:solidFill>
              </a:rPr>
              <a:t>	A/	pharynx - larynx - trachea - bronchi - bronchioles - alveoli.</a:t>
            </a:r>
            <a:endParaRPr lang="en-AU" sz="1600" b="1" dirty="0">
              <a:solidFill>
                <a:schemeClr val="bg1"/>
              </a:solidFill>
            </a:endParaRPr>
          </a:p>
          <a:p>
            <a:r>
              <a:rPr lang="en-US" sz="1600" b="1" dirty="0">
                <a:solidFill>
                  <a:schemeClr val="bg1"/>
                </a:solidFill>
              </a:rPr>
              <a:t>	B/	trachea - pharynx - bronchi - larynx - bronchioles - alveoli.</a:t>
            </a:r>
            <a:endParaRPr lang="en-AU" sz="1600" b="1" dirty="0">
              <a:solidFill>
                <a:schemeClr val="bg1"/>
              </a:solidFill>
            </a:endParaRPr>
          </a:p>
          <a:p>
            <a:r>
              <a:rPr lang="en-US" sz="1600" b="1" dirty="0">
                <a:solidFill>
                  <a:schemeClr val="bg1"/>
                </a:solidFill>
              </a:rPr>
              <a:t>	C/	alveoli - bronchioles - bronchi - trachea - pharynx - larynx.</a:t>
            </a:r>
            <a:endParaRPr lang="en-AU" sz="1600" b="1" dirty="0">
              <a:solidFill>
                <a:schemeClr val="bg1"/>
              </a:solidFill>
            </a:endParaRPr>
          </a:p>
          <a:p>
            <a:r>
              <a:rPr lang="en-US" sz="1600" b="1" dirty="0">
                <a:solidFill>
                  <a:schemeClr val="bg1"/>
                </a:solidFill>
              </a:rPr>
              <a:t>	D/	larynx - pharynx - trachea - bronchi - bronchioles - alveoli.</a:t>
            </a:r>
            <a:endParaRPr lang="en-AU" sz="1600" b="1" dirty="0">
              <a:solidFill>
                <a:schemeClr val="bg1"/>
              </a:solidFill>
            </a:endParaRPr>
          </a:p>
          <a:p>
            <a:endParaRPr lang="en-US" dirty="0">
              <a:solidFill>
                <a:schemeClr val="bg1"/>
              </a:solidFill>
            </a:endParaRPr>
          </a:p>
        </p:txBody>
      </p:sp>
      <p:sp>
        <p:nvSpPr>
          <p:cNvPr id="12" name="TextBox 11">
            <a:extLst>
              <a:ext uri="{FF2B5EF4-FFF2-40B4-BE49-F238E27FC236}">
                <a16:creationId xmlns:a16="http://schemas.microsoft.com/office/drawing/2014/main" id="{F423E5D2-A2A1-45FE-8219-2EA72546A0CD}"/>
              </a:ext>
            </a:extLst>
          </p:cNvPr>
          <p:cNvSpPr txBox="1"/>
          <p:nvPr/>
        </p:nvSpPr>
        <p:spPr>
          <a:xfrm>
            <a:off x="774708" y="3682649"/>
            <a:ext cx="5038752" cy="1600438"/>
          </a:xfrm>
          <a:prstGeom prst="rect">
            <a:avLst/>
          </a:prstGeom>
          <a:noFill/>
        </p:spPr>
        <p:txBody>
          <a:bodyPr wrap="none" rtlCol="0">
            <a:spAutoFit/>
          </a:bodyPr>
          <a:lstStyle/>
          <a:p>
            <a:r>
              <a:rPr lang="en-US" sz="1600" b="1" dirty="0">
                <a:solidFill>
                  <a:schemeClr val="bg1"/>
                </a:solidFill>
              </a:rPr>
              <a:t>3.	The major muscles used in respiration are the:</a:t>
            </a:r>
            <a:endParaRPr lang="en-AU" sz="1600" b="1" dirty="0">
              <a:solidFill>
                <a:schemeClr val="bg1"/>
              </a:solidFill>
            </a:endParaRPr>
          </a:p>
          <a:p>
            <a:r>
              <a:rPr lang="en-US" sz="1600" b="1" dirty="0">
                <a:solidFill>
                  <a:schemeClr val="bg1"/>
                </a:solidFill>
              </a:rPr>
              <a:t>	A/	diaphragm and abdominals.</a:t>
            </a:r>
            <a:endParaRPr lang="en-AU" sz="1600" b="1" dirty="0">
              <a:solidFill>
                <a:schemeClr val="bg1"/>
              </a:solidFill>
            </a:endParaRPr>
          </a:p>
          <a:p>
            <a:r>
              <a:rPr lang="en-US" sz="1600" b="1" dirty="0">
                <a:solidFill>
                  <a:schemeClr val="bg1"/>
                </a:solidFill>
              </a:rPr>
              <a:t>	B/	diaphragm and intercostals.</a:t>
            </a:r>
            <a:endParaRPr lang="en-AU" sz="1600" b="1" dirty="0">
              <a:solidFill>
                <a:schemeClr val="bg1"/>
              </a:solidFill>
            </a:endParaRPr>
          </a:p>
          <a:p>
            <a:r>
              <a:rPr lang="en-US" sz="1600" b="1" dirty="0">
                <a:solidFill>
                  <a:schemeClr val="bg1"/>
                </a:solidFill>
              </a:rPr>
              <a:t>	C/	Abdominals and intercostals.</a:t>
            </a:r>
            <a:endParaRPr lang="en-AU" sz="1600" b="1" dirty="0">
              <a:solidFill>
                <a:schemeClr val="bg1"/>
              </a:solidFill>
            </a:endParaRPr>
          </a:p>
          <a:p>
            <a:r>
              <a:rPr lang="en-US" sz="1600" b="1" dirty="0">
                <a:solidFill>
                  <a:schemeClr val="bg1"/>
                </a:solidFill>
              </a:rPr>
              <a:t>	D/	</a:t>
            </a:r>
            <a:r>
              <a:rPr lang="en-US" sz="1600" b="1" dirty="0" err="1">
                <a:solidFill>
                  <a:schemeClr val="bg1"/>
                </a:solidFill>
              </a:rPr>
              <a:t>trapezius</a:t>
            </a:r>
            <a:r>
              <a:rPr lang="en-US" sz="1600" b="1" dirty="0">
                <a:solidFill>
                  <a:schemeClr val="bg1"/>
                </a:solidFill>
              </a:rPr>
              <a:t> and </a:t>
            </a:r>
            <a:r>
              <a:rPr lang="en-US" sz="1600" b="1" dirty="0" err="1">
                <a:solidFill>
                  <a:schemeClr val="bg1"/>
                </a:solidFill>
              </a:rPr>
              <a:t>peroneus</a:t>
            </a:r>
            <a:r>
              <a:rPr lang="en-US" sz="1600" b="1" dirty="0">
                <a:solidFill>
                  <a:schemeClr val="bg1"/>
                </a:solidFill>
              </a:rPr>
              <a:t> </a:t>
            </a:r>
            <a:r>
              <a:rPr lang="en-US" sz="1600" b="1" dirty="0" err="1">
                <a:solidFill>
                  <a:schemeClr val="bg1"/>
                </a:solidFill>
              </a:rPr>
              <a:t>longus</a:t>
            </a:r>
            <a:r>
              <a:rPr lang="en-US" sz="1600" b="1" dirty="0">
                <a:solidFill>
                  <a:schemeClr val="bg1"/>
                </a:solidFill>
              </a:rPr>
              <a:t>.</a:t>
            </a:r>
            <a:endParaRPr lang="en-AU" sz="1600" b="1" dirty="0">
              <a:solidFill>
                <a:schemeClr val="bg1"/>
              </a:solidFill>
            </a:endParaRPr>
          </a:p>
          <a:p>
            <a:endParaRPr lang="en-US" dirty="0">
              <a:solidFill>
                <a:schemeClr val="bg1"/>
              </a:solidFill>
            </a:endParaRPr>
          </a:p>
        </p:txBody>
      </p:sp>
      <p:sp>
        <p:nvSpPr>
          <p:cNvPr id="13" name="TextBox 12">
            <a:extLst>
              <a:ext uri="{FF2B5EF4-FFF2-40B4-BE49-F238E27FC236}">
                <a16:creationId xmlns:a16="http://schemas.microsoft.com/office/drawing/2014/main" id="{6981E2AC-A0A5-4BE5-9C37-CF986D3E172F}"/>
              </a:ext>
            </a:extLst>
          </p:cNvPr>
          <p:cNvSpPr txBox="1"/>
          <p:nvPr/>
        </p:nvSpPr>
        <p:spPr>
          <a:xfrm>
            <a:off x="800325" y="5039664"/>
            <a:ext cx="5038752" cy="1600438"/>
          </a:xfrm>
          <a:prstGeom prst="rect">
            <a:avLst/>
          </a:prstGeom>
          <a:noFill/>
        </p:spPr>
        <p:txBody>
          <a:bodyPr wrap="none" rtlCol="0">
            <a:spAutoFit/>
          </a:bodyPr>
          <a:lstStyle/>
          <a:p>
            <a:r>
              <a:rPr lang="en-US" sz="1600" b="1" dirty="0">
                <a:solidFill>
                  <a:schemeClr val="bg1"/>
                </a:solidFill>
              </a:rPr>
              <a:t>4.	The major muscles used in respiration are the:</a:t>
            </a:r>
            <a:endParaRPr lang="en-AU" sz="1600" b="1" dirty="0">
              <a:solidFill>
                <a:schemeClr val="bg1"/>
              </a:solidFill>
            </a:endParaRPr>
          </a:p>
          <a:p>
            <a:r>
              <a:rPr lang="en-US" sz="1600" b="1" dirty="0">
                <a:solidFill>
                  <a:schemeClr val="bg1"/>
                </a:solidFill>
              </a:rPr>
              <a:t>	A/	diaphragm and abdominals.</a:t>
            </a:r>
            <a:endParaRPr lang="en-AU" sz="1600" b="1" dirty="0">
              <a:solidFill>
                <a:schemeClr val="bg1"/>
              </a:solidFill>
            </a:endParaRPr>
          </a:p>
          <a:p>
            <a:r>
              <a:rPr lang="en-US" sz="1600" b="1" dirty="0">
                <a:solidFill>
                  <a:schemeClr val="bg1"/>
                </a:solidFill>
              </a:rPr>
              <a:t>	B/	diaphragm and intercostals.</a:t>
            </a:r>
            <a:endParaRPr lang="en-AU" sz="1600" b="1" dirty="0">
              <a:solidFill>
                <a:schemeClr val="bg1"/>
              </a:solidFill>
            </a:endParaRPr>
          </a:p>
          <a:p>
            <a:r>
              <a:rPr lang="en-US" sz="1600" b="1" dirty="0">
                <a:solidFill>
                  <a:schemeClr val="bg1"/>
                </a:solidFill>
              </a:rPr>
              <a:t>	C/	Abdominals and intercostals.</a:t>
            </a:r>
            <a:endParaRPr lang="en-AU" sz="1600" b="1" dirty="0">
              <a:solidFill>
                <a:schemeClr val="bg1"/>
              </a:solidFill>
            </a:endParaRPr>
          </a:p>
          <a:p>
            <a:r>
              <a:rPr lang="en-US" sz="1600" b="1" dirty="0">
                <a:solidFill>
                  <a:schemeClr val="bg1"/>
                </a:solidFill>
              </a:rPr>
              <a:t>	D/	</a:t>
            </a:r>
            <a:r>
              <a:rPr lang="en-US" sz="1600" b="1" dirty="0" err="1">
                <a:solidFill>
                  <a:schemeClr val="bg1"/>
                </a:solidFill>
              </a:rPr>
              <a:t>trapezius</a:t>
            </a:r>
            <a:r>
              <a:rPr lang="en-US" sz="1600" b="1" dirty="0">
                <a:solidFill>
                  <a:schemeClr val="bg1"/>
                </a:solidFill>
              </a:rPr>
              <a:t> and </a:t>
            </a:r>
            <a:r>
              <a:rPr lang="en-US" sz="1600" b="1" dirty="0" err="1">
                <a:solidFill>
                  <a:schemeClr val="bg1"/>
                </a:solidFill>
              </a:rPr>
              <a:t>peroneus</a:t>
            </a:r>
            <a:r>
              <a:rPr lang="en-US" sz="1600" b="1" dirty="0">
                <a:solidFill>
                  <a:schemeClr val="bg1"/>
                </a:solidFill>
              </a:rPr>
              <a:t> </a:t>
            </a:r>
            <a:r>
              <a:rPr lang="en-US" sz="1600" b="1" dirty="0" err="1">
                <a:solidFill>
                  <a:schemeClr val="bg1"/>
                </a:solidFill>
              </a:rPr>
              <a:t>longus</a:t>
            </a:r>
            <a:r>
              <a:rPr lang="en-US" sz="1600" b="1" dirty="0">
                <a:solidFill>
                  <a:schemeClr val="bg1"/>
                </a:solidFill>
              </a:rPr>
              <a:t>.</a:t>
            </a:r>
            <a:endParaRPr lang="en-AU" sz="1600" b="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4739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7">
                                            <p:txEl>
                                              <p:pRg st="3" end="3"/>
                                            </p:txEl>
                                          </p:spTgt>
                                        </p:tgtEl>
                                        <p:attrNameLst>
                                          <p:attrName>style.color</p:attrName>
                                        </p:attrNameLst>
                                      </p:cBhvr>
                                      <p:to>
                                        <a:srgbClr val="FF0000"/>
                                      </p:to>
                                    </p:animClr>
                                    <p:animClr clrSpc="rgb" dir="cw">
                                      <p:cBhvr>
                                        <p:cTn id="7" dur="500" fill="hold"/>
                                        <p:tgtEl>
                                          <p:spTgt spid="27">
                                            <p:txEl>
                                              <p:pRg st="3" end="3"/>
                                            </p:txEl>
                                          </p:spTgt>
                                        </p:tgtEl>
                                        <p:attrNameLst>
                                          <p:attrName>fillcolor</p:attrName>
                                        </p:attrNameLst>
                                      </p:cBhvr>
                                      <p:to>
                                        <a:srgbClr val="FF0000"/>
                                      </p:to>
                                    </p:animClr>
                                    <p:set>
                                      <p:cBhvr>
                                        <p:cTn id="8" dur="500" fill="hold"/>
                                        <p:tgtEl>
                                          <p:spTgt spid="27">
                                            <p:txEl>
                                              <p:pRg st="3" end="3"/>
                                            </p:txEl>
                                          </p:spTgt>
                                        </p:tgtEl>
                                        <p:attrNameLst>
                                          <p:attrName>fill.type</p:attrName>
                                        </p:attrNameLst>
                                      </p:cBhvr>
                                      <p:to>
                                        <p:strVal val="solid"/>
                                      </p:to>
                                    </p:set>
                                    <p:set>
                                      <p:cBhvr>
                                        <p:cTn id="9" dur="500" fill="hold"/>
                                        <p:tgtEl>
                                          <p:spTgt spid="27">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29">
                                            <p:txEl>
                                              <p:pRg st="1" end="1"/>
                                            </p:txEl>
                                          </p:spTgt>
                                        </p:tgtEl>
                                        <p:attrNameLst>
                                          <p:attrName>style.color</p:attrName>
                                        </p:attrNameLst>
                                      </p:cBhvr>
                                      <p:to>
                                        <a:srgbClr val="FF0000"/>
                                      </p:to>
                                    </p:animClr>
                                    <p:animClr clrSpc="rgb" dir="cw">
                                      <p:cBhvr>
                                        <p:cTn id="14" dur="500" fill="hold"/>
                                        <p:tgtEl>
                                          <p:spTgt spid="29">
                                            <p:txEl>
                                              <p:pRg st="1" end="1"/>
                                            </p:txEl>
                                          </p:spTgt>
                                        </p:tgtEl>
                                        <p:attrNameLst>
                                          <p:attrName>fillcolor</p:attrName>
                                        </p:attrNameLst>
                                      </p:cBhvr>
                                      <p:to>
                                        <a:srgbClr val="FF0000"/>
                                      </p:to>
                                    </p:animClr>
                                    <p:set>
                                      <p:cBhvr>
                                        <p:cTn id="15" dur="500" fill="hold"/>
                                        <p:tgtEl>
                                          <p:spTgt spid="29">
                                            <p:txEl>
                                              <p:pRg st="1" end="1"/>
                                            </p:txEl>
                                          </p:spTgt>
                                        </p:tgtEl>
                                        <p:attrNameLst>
                                          <p:attrName>fill.type</p:attrName>
                                        </p:attrNameLst>
                                      </p:cBhvr>
                                      <p:to>
                                        <p:strVal val="solid"/>
                                      </p:to>
                                    </p:set>
                                    <p:set>
                                      <p:cBhvr>
                                        <p:cTn id="16" dur="500" fill="hold"/>
                                        <p:tgtEl>
                                          <p:spTgt spid="29">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2">
                                            <p:txEl>
                                              <p:pRg st="2" end="2"/>
                                            </p:txEl>
                                          </p:spTgt>
                                        </p:tgtEl>
                                        <p:attrNameLst>
                                          <p:attrName>style.color</p:attrName>
                                        </p:attrNameLst>
                                      </p:cBhvr>
                                      <p:to>
                                        <a:srgbClr val="FF0000"/>
                                      </p:to>
                                    </p:animClr>
                                    <p:animClr clrSpc="rgb" dir="cw">
                                      <p:cBhvr>
                                        <p:cTn id="21" dur="500" fill="hold"/>
                                        <p:tgtEl>
                                          <p:spTgt spid="12">
                                            <p:txEl>
                                              <p:pRg st="2" end="2"/>
                                            </p:txEl>
                                          </p:spTgt>
                                        </p:tgtEl>
                                        <p:attrNameLst>
                                          <p:attrName>fillcolor</p:attrName>
                                        </p:attrNameLst>
                                      </p:cBhvr>
                                      <p:to>
                                        <a:srgbClr val="FF0000"/>
                                      </p:to>
                                    </p:animClr>
                                    <p:set>
                                      <p:cBhvr>
                                        <p:cTn id="22" dur="500" fill="hold"/>
                                        <p:tgtEl>
                                          <p:spTgt spid="12">
                                            <p:txEl>
                                              <p:pRg st="2" end="2"/>
                                            </p:txEl>
                                          </p:spTgt>
                                        </p:tgtEl>
                                        <p:attrNameLst>
                                          <p:attrName>fill.type</p:attrName>
                                        </p:attrNameLst>
                                      </p:cBhvr>
                                      <p:to>
                                        <p:strVal val="solid"/>
                                      </p:to>
                                    </p:set>
                                    <p:set>
                                      <p:cBhvr>
                                        <p:cTn id="23" dur="500" fill="hold"/>
                                        <p:tgtEl>
                                          <p:spTgt spid="12">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13">
                                            <p:txEl>
                                              <p:pRg st="2" end="2"/>
                                            </p:txEl>
                                          </p:spTgt>
                                        </p:tgtEl>
                                        <p:attrNameLst>
                                          <p:attrName>style.color</p:attrName>
                                        </p:attrNameLst>
                                      </p:cBhvr>
                                      <p:to>
                                        <a:srgbClr val="FF0000"/>
                                      </p:to>
                                    </p:animClr>
                                    <p:animClr clrSpc="rgb" dir="cw">
                                      <p:cBhvr>
                                        <p:cTn id="28" dur="500" fill="hold"/>
                                        <p:tgtEl>
                                          <p:spTgt spid="13">
                                            <p:txEl>
                                              <p:pRg st="2" end="2"/>
                                            </p:txEl>
                                          </p:spTgt>
                                        </p:tgtEl>
                                        <p:attrNameLst>
                                          <p:attrName>fillcolor</p:attrName>
                                        </p:attrNameLst>
                                      </p:cBhvr>
                                      <p:to>
                                        <a:srgbClr val="FF0000"/>
                                      </p:to>
                                    </p:animClr>
                                    <p:set>
                                      <p:cBhvr>
                                        <p:cTn id="29" dur="500" fill="hold"/>
                                        <p:tgtEl>
                                          <p:spTgt spid="13">
                                            <p:txEl>
                                              <p:pRg st="2" end="2"/>
                                            </p:txEl>
                                          </p:spTgt>
                                        </p:tgtEl>
                                        <p:attrNameLst>
                                          <p:attrName>fill.type</p:attrName>
                                        </p:attrNameLst>
                                      </p:cBhvr>
                                      <p:to>
                                        <p:strVal val="solid"/>
                                      </p:to>
                                    </p:set>
                                    <p:set>
                                      <p:cBhvr>
                                        <p:cTn id="30" dur="500" fill="hold"/>
                                        <p:tgtEl>
                                          <p:spTgt spid="1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2F11423-A7AE-4872-8098-4B452628F95A}"/>
              </a:ext>
            </a:extLst>
          </p:cNvPr>
          <p:cNvSpPr txBox="1">
            <a:spLocks/>
          </p:cNvSpPr>
          <p:nvPr/>
        </p:nvSpPr>
        <p:spPr>
          <a:xfrm>
            <a:off x="457199" y="802897"/>
            <a:ext cx="8513805" cy="5606401"/>
          </a:xfrm>
          <a:prstGeom prst="rect">
            <a:avLst/>
          </a:prstGeom>
          <a:solidFill>
            <a:schemeClr val="tx1"/>
          </a:solidFill>
          <a:ln w="19050">
            <a:solidFill>
              <a:srgbClr val="0070C0"/>
            </a:solidFill>
          </a:ln>
        </p:spPr>
        <p:txBody>
          <a:bodyPr>
            <a:normAutofit/>
          </a:bodyPr>
          <a:lstStyle>
            <a:lvl1pPr marL="192881" indent="-192881" algn="l" defTabSz="51435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514350" lvl="1" indent="-289322"/>
            <a:endParaRPr lang="en-AU" sz="1013" dirty="0">
              <a:solidFill>
                <a:schemeClr val="bg1"/>
              </a:solidFill>
            </a:endParaRPr>
          </a:p>
        </p:txBody>
      </p:sp>
      <p:sp>
        <p:nvSpPr>
          <p:cNvPr id="16" name="Slide Number Placeholder 2">
            <a:extLst>
              <a:ext uri="{FF2B5EF4-FFF2-40B4-BE49-F238E27FC236}">
                <a16:creationId xmlns:a16="http://schemas.microsoft.com/office/drawing/2014/main" id="{C6B9817A-282A-470B-A848-803E07CBE994}"/>
              </a:ext>
            </a:extLst>
          </p:cNvPr>
          <p:cNvSpPr txBox="1">
            <a:spLocks/>
          </p:cNvSpPr>
          <p:nvPr/>
        </p:nvSpPr>
        <p:spPr>
          <a:xfrm>
            <a:off x="6553200" y="635635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bg1"/>
                </a:solidFill>
              </a:rPr>
              <a:pPr/>
              <a:t>85</a:t>
            </a:fld>
            <a:endParaRPr lang="en-AU">
              <a:solidFill>
                <a:schemeClr val="bg1"/>
              </a:solidFill>
            </a:endParaRPr>
          </a:p>
        </p:txBody>
      </p:sp>
      <p:grpSp>
        <p:nvGrpSpPr>
          <p:cNvPr id="17" name="Group 16">
            <a:extLst>
              <a:ext uri="{FF2B5EF4-FFF2-40B4-BE49-F238E27FC236}">
                <a16:creationId xmlns:a16="http://schemas.microsoft.com/office/drawing/2014/main" id="{13ECC94A-A118-4712-8FB2-872C25E2AC8F}"/>
              </a:ext>
            </a:extLst>
          </p:cNvPr>
          <p:cNvGrpSpPr/>
          <p:nvPr/>
        </p:nvGrpSpPr>
        <p:grpSpPr>
          <a:xfrm>
            <a:off x="142875" y="6250498"/>
            <a:ext cx="628650" cy="470983"/>
            <a:chOff x="1452530" y="6019046"/>
            <a:chExt cx="838200" cy="627976"/>
          </a:xfrm>
        </p:grpSpPr>
        <p:pic>
          <p:nvPicPr>
            <p:cNvPr id="18" name="Picture 2" descr="C:\Program Files\Microsoft Office\MEDIA\CAGCAT10\j0185604.wmf">
              <a:hlinkClick r:id="rId2" action="ppaction://hlinksldjump"/>
              <a:extLst>
                <a:ext uri="{FF2B5EF4-FFF2-40B4-BE49-F238E27FC236}">
                  <a16:creationId xmlns:a16="http://schemas.microsoft.com/office/drawing/2014/main" id="{B675E0E9-F8CD-4806-A920-61E08400874C}"/>
                </a:ext>
              </a:extLst>
            </p:cNvPr>
            <p:cNvPicPr>
              <a:picLocks noChangeAspect="1" noChangeArrowheads="1"/>
            </p:cNvPicPr>
            <p:nvPr/>
          </p:nvPicPr>
          <p:blipFill>
            <a:blip r:embed="rId3" cstate="print"/>
            <a:srcRect/>
            <a:stretch>
              <a:fillRect/>
            </a:stretch>
          </p:blipFill>
          <p:spPr bwMode="auto">
            <a:xfrm>
              <a:off x="1604931" y="6019046"/>
              <a:ext cx="457501" cy="457955"/>
            </a:xfrm>
            <a:prstGeom prst="rect">
              <a:avLst/>
            </a:prstGeom>
            <a:noFill/>
          </p:spPr>
        </p:pic>
        <p:sp>
          <p:nvSpPr>
            <p:cNvPr id="19" name="TextBox 18">
              <a:hlinkClick r:id="rId2" action="ppaction://hlinksldjump"/>
              <a:extLst>
                <a:ext uri="{FF2B5EF4-FFF2-40B4-BE49-F238E27FC236}">
                  <a16:creationId xmlns:a16="http://schemas.microsoft.com/office/drawing/2014/main" id="{F216F92D-6AAC-4FF3-9FB5-16237AEDA6EE}"/>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schemeClr val="bg1"/>
                  </a:solidFill>
                  <a:latin typeface="Calibri"/>
                </a:rPr>
                <a:t>Home</a:t>
              </a:r>
              <a:endParaRPr lang="en-US" sz="600">
                <a:solidFill>
                  <a:schemeClr val="bg1"/>
                </a:solidFill>
                <a:latin typeface="Calibri"/>
              </a:endParaRPr>
            </a:p>
          </p:txBody>
        </p:sp>
      </p:grpSp>
      <p:sp>
        <p:nvSpPr>
          <p:cNvPr id="20" name="TextBox 19">
            <a:extLst>
              <a:ext uri="{FF2B5EF4-FFF2-40B4-BE49-F238E27FC236}">
                <a16:creationId xmlns:a16="http://schemas.microsoft.com/office/drawing/2014/main" id="{30095512-D782-4E5C-9C93-1CD5AD14A34F}"/>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bg1"/>
                </a:solidFill>
              </a:rPr>
              <a:t>Revision Questions</a:t>
            </a:r>
          </a:p>
        </p:txBody>
      </p:sp>
      <p:sp>
        <p:nvSpPr>
          <p:cNvPr id="2" name="Footer Placeholder 1">
            <a:extLst>
              <a:ext uri="{FF2B5EF4-FFF2-40B4-BE49-F238E27FC236}">
                <a16:creationId xmlns:a16="http://schemas.microsoft.com/office/drawing/2014/main" id="{6AE881DA-DDD3-4509-B14A-698557B1D16E}"/>
              </a:ext>
            </a:extLst>
          </p:cNvPr>
          <p:cNvSpPr>
            <a:spLocks noGrp="1"/>
          </p:cNvSpPr>
          <p:nvPr>
            <p:ph type="ftr" sz="quarter" idx="11"/>
          </p:nvPr>
        </p:nvSpPr>
        <p:spPr>
          <a:xfrm>
            <a:off x="3124200" y="6354252"/>
            <a:ext cx="2895600" cy="365125"/>
          </a:xfrm>
        </p:spPr>
        <p:txBody>
          <a:bodyPr/>
          <a:lstStyle/>
          <a:p>
            <a:r>
              <a:rPr lang="en-AU" sz="900">
                <a:solidFill>
                  <a:schemeClr val="bg1"/>
                </a:solidFill>
              </a:rPr>
              <a:t>©PE STUDIES RESOURCES</a:t>
            </a:r>
          </a:p>
        </p:txBody>
      </p:sp>
      <p:sp>
        <p:nvSpPr>
          <p:cNvPr id="14" name="TextBox 13">
            <a:extLst>
              <a:ext uri="{FF2B5EF4-FFF2-40B4-BE49-F238E27FC236}">
                <a16:creationId xmlns:a16="http://schemas.microsoft.com/office/drawing/2014/main" id="{0C455DF5-4AD7-4751-8F62-2B81176C6226}"/>
              </a:ext>
            </a:extLst>
          </p:cNvPr>
          <p:cNvSpPr txBox="1"/>
          <p:nvPr/>
        </p:nvSpPr>
        <p:spPr>
          <a:xfrm>
            <a:off x="556253" y="2270537"/>
            <a:ext cx="5135893" cy="1600438"/>
          </a:xfrm>
          <a:prstGeom prst="rect">
            <a:avLst/>
          </a:prstGeom>
          <a:noFill/>
        </p:spPr>
        <p:txBody>
          <a:bodyPr wrap="none" rtlCol="0">
            <a:spAutoFit/>
          </a:bodyPr>
          <a:lstStyle/>
          <a:p>
            <a:r>
              <a:rPr lang="en-US" sz="1600" b="1" dirty="0">
                <a:solidFill>
                  <a:schemeClr val="bg1"/>
                </a:solidFill>
              </a:rPr>
              <a:t>6.	During expiration the diaphragm:</a:t>
            </a:r>
            <a:endParaRPr lang="en-AU" sz="1600" b="1" dirty="0">
              <a:solidFill>
                <a:schemeClr val="bg1"/>
              </a:solidFill>
            </a:endParaRPr>
          </a:p>
          <a:p>
            <a:r>
              <a:rPr lang="en-US" sz="1600" b="1" dirty="0">
                <a:solidFill>
                  <a:schemeClr val="bg1"/>
                </a:solidFill>
              </a:rPr>
              <a:t>	A/	contracts and flattens.</a:t>
            </a:r>
            <a:endParaRPr lang="en-AU" sz="1600" b="1" dirty="0">
              <a:solidFill>
                <a:schemeClr val="bg1"/>
              </a:solidFill>
            </a:endParaRPr>
          </a:p>
          <a:p>
            <a:r>
              <a:rPr lang="en-US" sz="1600" b="1" dirty="0">
                <a:solidFill>
                  <a:schemeClr val="bg1"/>
                </a:solidFill>
              </a:rPr>
              <a:t>	B/	relaxes and flattens.</a:t>
            </a:r>
            <a:endParaRPr lang="en-AU" sz="1600" b="1" dirty="0">
              <a:solidFill>
                <a:schemeClr val="bg1"/>
              </a:solidFill>
            </a:endParaRPr>
          </a:p>
          <a:p>
            <a:r>
              <a:rPr lang="en-US" sz="1600" b="1" dirty="0">
                <a:solidFill>
                  <a:schemeClr val="bg1"/>
                </a:solidFill>
              </a:rPr>
              <a:t>	C/	contracts and becomes dome shape.</a:t>
            </a:r>
            <a:endParaRPr lang="en-AU" sz="1600" b="1" dirty="0">
              <a:solidFill>
                <a:schemeClr val="bg1"/>
              </a:solidFill>
            </a:endParaRPr>
          </a:p>
          <a:p>
            <a:r>
              <a:rPr lang="en-US" sz="1600" b="1" dirty="0">
                <a:solidFill>
                  <a:schemeClr val="bg1"/>
                </a:solidFill>
              </a:rPr>
              <a:t>	D/	relaxes and becomes dome shape.</a:t>
            </a:r>
            <a:endParaRPr lang="en-AU" sz="1600" b="1" dirty="0">
              <a:solidFill>
                <a:schemeClr val="bg1"/>
              </a:solidFill>
            </a:endParaRPr>
          </a:p>
          <a:p>
            <a:endParaRPr lang="en-US" dirty="0">
              <a:solidFill>
                <a:schemeClr val="bg1"/>
              </a:solidFill>
            </a:endParaRPr>
          </a:p>
        </p:txBody>
      </p:sp>
      <p:sp>
        <p:nvSpPr>
          <p:cNvPr id="15" name="TextBox 14">
            <a:extLst>
              <a:ext uri="{FF2B5EF4-FFF2-40B4-BE49-F238E27FC236}">
                <a16:creationId xmlns:a16="http://schemas.microsoft.com/office/drawing/2014/main" id="{318DBA39-61E7-4101-829A-199AE3A0E215}"/>
              </a:ext>
            </a:extLst>
          </p:cNvPr>
          <p:cNvSpPr txBox="1"/>
          <p:nvPr/>
        </p:nvSpPr>
        <p:spPr>
          <a:xfrm>
            <a:off x="533400" y="955424"/>
            <a:ext cx="7609647" cy="1600438"/>
          </a:xfrm>
          <a:prstGeom prst="rect">
            <a:avLst/>
          </a:prstGeom>
          <a:noFill/>
        </p:spPr>
        <p:txBody>
          <a:bodyPr wrap="none" rtlCol="0">
            <a:spAutoFit/>
          </a:bodyPr>
          <a:lstStyle/>
          <a:p>
            <a:r>
              <a:rPr lang="en-US" sz="1600" b="1" dirty="0">
                <a:solidFill>
                  <a:schemeClr val="bg1"/>
                </a:solidFill>
              </a:rPr>
              <a:t>5.	The exchange of gas in the lungs takes place between which two structures ?</a:t>
            </a:r>
            <a:endParaRPr lang="en-AU" sz="1600" b="1" dirty="0">
              <a:solidFill>
                <a:schemeClr val="bg1"/>
              </a:solidFill>
            </a:endParaRPr>
          </a:p>
          <a:p>
            <a:r>
              <a:rPr lang="en-US" sz="1600" b="1" dirty="0">
                <a:solidFill>
                  <a:schemeClr val="bg1"/>
                </a:solidFill>
              </a:rPr>
              <a:t>	A/	capillaries and muscle cells</a:t>
            </a:r>
            <a:endParaRPr lang="en-AU" sz="1600" b="1" dirty="0">
              <a:solidFill>
                <a:schemeClr val="bg1"/>
              </a:solidFill>
            </a:endParaRPr>
          </a:p>
          <a:p>
            <a:r>
              <a:rPr lang="en-US" sz="1600" b="1" dirty="0">
                <a:solidFill>
                  <a:schemeClr val="bg1"/>
                </a:solidFill>
              </a:rPr>
              <a:t>	B/	capillaries and alveoli</a:t>
            </a:r>
            <a:endParaRPr lang="en-AU" sz="1600" b="1" dirty="0">
              <a:solidFill>
                <a:schemeClr val="bg1"/>
              </a:solidFill>
            </a:endParaRPr>
          </a:p>
          <a:p>
            <a:r>
              <a:rPr lang="en-US" sz="1600" b="1" dirty="0">
                <a:solidFill>
                  <a:schemeClr val="bg1"/>
                </a:solidFill>
              </a:rPr>
              <a:t>	C/	arteries and veins</a:t>
            </a:r>
            <a:endParaRPr lang="en-AU" sz="1600" b="1" dirty="0">
              <a:solidFill>
                <a:schemeClr val="bg1"/>
              </a:solidFill>
            </a:endParaRPr>
          </a:p>
          <a:p>
            <a:r>
              <a:rPr lang="en-US" sz="1600" b="1" dirty="0">
                <a:solidFill>
                  <a:schemeClr val="bg1"/>
                </a:solidFill>
              </a:rPr>
              <a:t>	D/	veins and alveoli</a:t>
            </a:r>
            <a:endParaRPr lang="en-AU" sz="1600" b="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42247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5">
                                            <p:txEl>
                                              <p:pRg st="2" end="2"/>
                                            </p:txEl>
                                          </p:spTgt>
                                        </p:tgtEl>
                                        <p:attrNameLst>
                                          <p:attrName>style.color</p:attrName>
                                        </p:attrNameLst>
                                      </p:cBhvr>
                                      <p:to>
                                        <a:srgbClr val="FF0000"/>
                                      </p:to>
                                    </p:animClr>
                                    <p:animClr clrSpc="rgb" dir="cw">
                                      <p:cBhvr>
                                        <p:cTn id="7" dur="500" fill="hold"/>
                                        <p:tgtEl>
                                          <p:spTgt spid="15">
                                            <p:txEl>
                                              <p:pRg st="2" end="2"/>
                                            </p:txEl>
                                          </p:spTgt>
                                        </p:tgtEl>
                                        <p:attrNameLst>
                                          <p:attrName>fillcolor</p:attrName>
                                        </p:attrNameLst>
                                      </p:cBhvr>
                                      <p:to>
                                        <a:srgbClr val="FF0000"/>
                                      </p:to>
                                    </p:animClr>
                                    <p:set>
                                      <p:cBhvr>
                                        <p:cTn id="8" dur="500" fill="hold"/>
                                        <p:tgtEl>
                                          <p:spTgt spid="15">
                                            <p:txEl>
                                              <p:pRg st="2" end="2"/>
                                            </p:txEl>
                                          </p:spTgt>
                                        </p:tgtEl>
                                        <p:attrNameLst>
                                          <p:attrName>fill.type</p:attrName>
                                        </p:attrNameLst>
                                      </p:cBhvr>
                                      <p:to>
                                        <p:strVal val="solid"/>
                                      </p:to>
                                    </p:set>
                                    <p:set>
                                      <p:cBhvr>
                                        <p:cTn id="9" dur="500" fill="hold"/>
                                        <p:tgtEl>
                                          <p:spTgt spid="15">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4">
                                            <p:txEl>
                                              <p:pRg st="4" end="4"/>
                                            </p:txEl>
                                          </p:spTgt>
                                        </p:tgtEl>
                                        <p:attrNameLst>
                                          <p:attrName>style.color</p:attrName>
                                        </p:attrNameLst>
                                      </p:cBhvr>
                                      <p:to>
                                        <a:srgbClr val="FF0000"/>
                                      </p:to>
                                    </p:animClr>
                                    <p:animClr clrSpc="rgb" dir="cw">
                                      <p:cBhvr>
                                        <p:cTn id="14" dur="500" fill="hold"/>
                                        <p:tgtEl>
                                          <p:spTgt spid="14">
                                            <p:txEl>
                                              <p:pRg st="4" end="4"/>
                                            </p:txEl>
                                          </p:spTgt>
                                        </p:tgtEl>
                                        <p:attrNameLst>
                                          <p:attrName>fillcolor</p:attrName>
                                        </p:attrNameLst>
                                      </p:cBhvr>
                                      <p:to>
                                        <a:srgbClr val="FF0000"/>
                                      </p:to>
                                    </p:animClr>
                                    <p:set>
                                      <p:cBhvr>
                                        <p:cTn id="15" dur="500" fill="hold"/>
                                        <p:tgtEl>
                                          <p:spTgt spid="14">
                                            <p:txEl>
                                              <p:pRg st="4" end="4"/>
                                            </p:txEl>
                                          </p:spTgt>
                                        </p:tgtEl>
                                        <p:attrNameLst>
                                          <p:attrName>fill.type</p:attrName>
                                        </p:attrNameLst>
                                      </p:cBhvr>
                                      <p:to>
                                        <p:strVal val="solid"/>
                                      </p:to>
                                    </p:set>
                                    <p:set>
                                      <p:cBhvr>
                                        <p:cTn id="16" dur="500" fill="hold"/>
                                        <p:tgtEl>
                                          <p:spTgt spid="14">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18"/>
            <a:ext cx="9144000" cy="401825"/>
          </a:xfrm>
          <a:solidFill>
            <a:schemeClr val="tx1"/>
          </a:solidFill>
          <a:ln>
            <a:solidFill>
              <a:schemeClr val="bg1"/>
            </a:solidFill>
          </a:ln>
        </p:spPr>
        <p:txBody>
          <a:bodyPr>
            <a:noAutofit/>
          </a:bodyPr>
          <a:lstStyle/>
          <a:p>
            <a:pPr>
              <a:defRPr/>
            </a:pPr>
            <a:r>
              <a:rPr lang="en-AU" sz="2400" b="1">
                <a:solidFill>
                  <a:schemeClr val="bg1"/>
                </a:solidFill>
              </a:rPr>
              <a:t>REFERENCES</a:t>
            </a:r>
            <a:endParaRPr sz="2400" b="1">
              <a:solidFill>
                <a:schemeClr val="bg1"/>
              </a:solidFill>
            </a:endParaRPr>
          </a:p>
        </p:txBody>
      </p:sp>
      <p:grpSp>
        <p:nvGrpSpPr>
          <p:cNvPr id="8" name="Group 7">
            <a:extLst>
              <a:ext uri="{FF2B5EF4-FFF2-40B4-BE49-F238E27FC236}">
                <a16:creationId xmlns:a16="http://schemas.microsoft.com/office/drawing/2014/main" id="{DEF2D5E8-3F37-4A3B-B10F-5EFF6E2BAD15}"/>
              </a:ext>
            </a:extLst>
          </p:cNvPr>
          <p:cNvGrpSpPr/>
          <p:nvPr/>
        </p:nvGrpSpPr>
        <p:grpSpPr>
          <a:xfrm>
            <a:off x="-48719" y="6424672"/>
            <a:ext cx="628650" cy="470983"/>
            <a:chOff x="1452530" y="6019046"/>
            <a:chExt cx="838200" cy="627976"/>
          </a:xfrm>
        </p:grpSpPr>
        <p:pic>
          <p:nvPicPr>
            <p:cNvPr id="9" name="Picture 2" descr="C:\Program Files\Microsoft Office\MEDIA\CAGCAT10\j0185604.wmf">
              <a:hlinkClick r:id="rId3" action="ppaction://hlinksldjump"/>
              <a:extLst>
                <a:ext uri="{FF2B5EF4-FFF2-40B4-BE49-F238E27FC236}">
                  <a16:creationId xmlns:a16="http://schemas.microsoft.com/office/drawing/2014/main" id="{1198BF91-9A23-4DA0-A53D-D32F1571BB91}"/>
                </a:ext>
              </a:extLst>
            </p:cNvPr>
            <p:cNvPicPr>
              <a:picLocks noChangeAspect="1" noChangeArrowheads="1"/>
            </p:cNvPicPr>
            <p:nvPr/>
          </p:nvPicPr>
          <p:blipFill>
            <a:blip r:embed="rId4" cstate="print"/>
            <a:srcRect/>
            <a:stretch>
              <a:fillRect/>
            </a:stretch>
          </p:blipFill>
          <p:spPr bwMode="auto">
            <a:xfrm>
              <a:off x="1604931" y="6019046"/>
              <a:ext cx="457501" cy="457955"/>
            </a:xfrm>
            <a:prstGeom prst="rect">
              <a:avLst/>
            </a:prstGeom>
            <a:noFill/>
          </p:spPr>
        </p:pic>
        <p:sp>
          <p:nvSpPr>
            <p:cNvPr id="10" name="TextBox 9">
              <a:hlinkClick r:id="rId3" action="ppaction://hlinksldjump"/>
              <a:extLst>
                <a:ext uri="{FF2B5EF4-FFF2-40B4-BE49-F238E27FC236}">
                  <a16:creationId xmlns:a16="http://schemas.microsoft.com/office/drawing/2014/main" id="{F5DA08FF-EA88-438F-8441-866EC2AA8CAC}"/>
                </a:ext>
              </a:extLst>
            </p:cNvPr>
            <p:cNvSpPr txBox="1"/>
            <p:nvPr/>
          </p:nvSpPr>
          <p:spPr>
            <a:xfrm>
              <a:off x="1452530" y="6400801"/>
              <a:ext cx="838200" cy="246221"/>
            </a:xfrm>
            <a:prstGeom prst="rect">
              <a:avLst/>
            </a:prstGeom>
            <a:noFill/>
          </p:spPr>
          <p:txBody>
            <a:bodyPr wrap="square" rtlCol="0">
              <a:spAutoFit/>
            </a:bodyPr>
            <a:lstStyle/>
            <a:p>
              <a:pPr algn="ctr"/>
              <a:r>
                <a:rPr lang="en-AU" sz="600">
                  <a:solidFill>
                    <a:prstClr val="black"/>
                  </a:solidFill>
                  <a:latin typeface="Calibri"/>
                </a:rPr>
                <a:t>Home</a:t>
              </a:r>
              <a:endParaRPr lang="en-US" sz="600">
                <a:solidFill>
                  <a:prstClr val="black"/>
                </a:solidFill>
                <a:latin typeface="Calibri"/>
              </a:endParaRPr>
            </a:p>
          </p:txBody>
        </p:sp>
      </p:grpSp>
      <p:sp>
        <p:nvSpPr>
          <p:cNvPr id="12" name="Slide Number Placeholder 2">
            <a:extLst>
              <a:ext uri="{FF2B5EF4-FFF2-40B4-BE49-F238E27FC236}">
                <a16:creationId xmlns:a16="http://schemas.microsoft.com/office/drawing/2014/main" id="{8C5A1EFD-D989-4007-A9D9-E1ECB784982B}"/>
              </a:ext>
            </a:extLst>
          </p:cNvPr>
          <p:cNvSpPr txBox="1">
            <a:spLocks/>
          </p:cNvSpPr>
          <p:nvPr/>
        </p:nvSpPr>
        <p:spPr>
          <a:xfrm>
            <a:off x="6553200" y="626867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18AF53-E707-442C-95D2-1978294B3A69}" type="slidenum">
              <a:rPr lang="en-AU" smtClean="0">
                <a:solidFill>
                  <a:schemeClr val="tx1"/>
                </a:solidFill>
              </a:rPr>
              <a:pPr/>
              <a:t>86</a:t>
            </a:fld>
            <a:endParaRPr lang="en-AU">
              <a:solidFill>
                <a:schemeClr val="tx1"/>
              </a:solidFill>
            </a:endParaRPr>
          </a:p>
        </p:txBody>
      </p:sp>
      <p:sp>
        <p:nvSpPr>
          <p:cNvPr id="3" name="Rectangle 2">
            <a:extLst>
              <a:ext uri="{FF2B5EF4-FFF2-40B4-BE49-F238E27FC236}">
                <a16:creationId xmlns:a16="http://schemas.microsoft.com/office/drawing/2014/main" id="{EC75B3FB-D81B-4D9C-9FB1-34E7C3540E0C}"/>
              </a:ext>
            </a:extLst>
          </p:cNvPr>
          <p:cNvSpPr/>
          <p:nvPr/>
        </p:nvSpPr>
        <p:spPr>
          <a:xfrm>
            <a:off x="275792" y="639262"/>
            <a:ext cx="8592416" cy="5755422"/>
          </a:xfrm>
          <a:prstGeom prst="rect">
            <a:avLst/>
          </a:prstGeom>
          <a:solidFill>
            <a:schemeClr val="bg1"/>
          </a:solidFill>
          <a:ln>
            <a:solidFill>
              <a:schemeClr val="tx1"/>
            </a:solidFill>
          </a:ln>
        </p:spPr>
        <p:txBody>
          <a:bodyPr wrap="square" anchor="t">
            <a:spAutoFit/>
          </a:bodyPr>
          <a:lstStyle/>
          <a:p>
            <a:pPr marL="256540" indent="-256540">
              <a:spcBef>
                <a:spcPct val="20000"/>
              </a:spcBef>
              <a:buSzPct val="100000"/>
              <a:buFont typeface="Arial" panose="020B0604020202020204" pitchFamily="34" charset="0"/>
              <a:buChar char="•"/>
            </a:pPr>
            <a:r>
              <a:rPr lang="en-US" sz="1600">
                <a:ea typeface="+mn-lt"/>
                <a:cs typeface="+mn-lt"/>
              </a:rPr>
              <a:t>Dawson, T., Dawson, P. (2007). E – Teaching  Physical Education compact disc 1.</a:t>
            </a:r>
            <a:endParaRPr lang="en-US" sz="1600"/>
          </a:p>
          <a:p>
            <a:pPr marL="256540" indent="-256540">
              <a:spcBef>
                <a:spcPct val="20000"/>
              </a:spcBef>
              <a:buSzPct val="100000"/>
              <a:buFont typeface="Arial" panose="020B0604020202020204" pitchFamily="34" charset="0"/>
              <a:buChar char="•"/>
            </a:pPr>
            <a:r>
              <a:rPr lang="en-US" sz="1600">
                <a:ea typeface="+mn-lt"/>
                <a:cs typeface="+mn-lt"/>
              </a:rPr>
              <a:t>McArdle, W., </a:t>
            </a:r>
            <a:r>
              <a:rPr lang="en-US" sz="1600" err="1">
                <a:ea typeface="+mn-lt"/>
                <a:cs typeface="+mn-lt"/>
              </a:rPr>
              <a:t>Katch</a:t>
            </a:r>
            <a:r>
              <a:rPr lang="en-US" sz="1600">
                <a:ea typeface="+mn-lt"/>
                <a:cs typeface="+mn-lt"/>
              </a:rPr>
              <a:t>, F., </a:t>
            </a:r>
            <a:r>
              <a:rPr lang="en-US" sz="1600" err="1">
                <a:ea typeface="+mn-lt"/>
                <a:cs typeface="+mn-lt"/>
              </a:rPr>
              <a:t>Katch</a:t>
            </a:r>
            <a:r>
              <a:rPr lang="en-US" sz="1600">
                <a:ea typeface="+mn-lt"/>
                <a:cs typeface="+mn-lt"/>
              </a:rPr>
              <a:t>, V. (2001). Exercise Physiology (5th ed.). Energy, Nutrition and Human Performance. Baltimore, Maryland: Lippincott  Williams &amp; Wilkins.</a:t>
            </a:r>
            <a:endParaRPr lang="en-GB" sz="1600">
              <a:ea typeface="+mn-lt"/>
              <a:cs typeface="+mn-lt"/>
            </a:endParaRPr>
          </a:p>
          <a:p>
            <a:pPr marL="256540" indent="-256540">
              <a:spcBef>
                <a:spcPct val="20000"/>
              </a:spcBef>
              <a:buSzPct val="100000"/>
              <a:buFont typeface="Arial" panose="020B0604020202020204" pitchFamily="34" charset="0"/>
              <a:buChar char="•"/>
            </a:pPr>
            <a:r>
              <a:rPr lang="en-US" sz="1600">
                <a:cs typeface="Calibri"/>
              </a:rPr>
              <a:t>McPartland, D., </a:t>
            </a:r>
            <a:r>
              <a:rPr lang="en-US" sz="1600" err="1">
                <a:cs typeface="Calibri"/>
              </a:rPr>
              <a:t>Pree</a:t>
            </a:r>
            <a:r>
              <a:rPr lang="en-US" sz="1600">
                <a:cs typeface="Calibri"/>
              </a:rPr>
              <a:t>, A., </a:t>
            </a:r>
            <a:r>
              <a:rPr lang="en-US" sz="1600" err="1">
                <a:cs typeface="Calibri"/>
              </a:rPr>
              <a:t>Malpeli</a:t>
            </a:r>
            <a:r>
              <a:rPr lang="en-US" sz="1600">
                <a:cs typeface="Calibri"/>
              </a:rPr>
              <a:t>, R., Telford, A. (2010). Physical Education Studies for 3A,3B. South Melbourne, VIC: Cengage Learning Australia Pty Limited.</a:t>
            </a:r>
            <a:endParaRPr lang="en-US" sz="1600">
              <a:ea typeface="+mn-lt"/>
              <a:cs typeface="+mn-lt"/>
            </a:endParaRPr>
          </a:p>
          <a:p>
            <a:pPr marL="256540" indent="-256540">
              <a:spcBef>
                <a:spcPct val="20000"/>
              </a:spcBef>
              <a:buSzPct val="100000"/>
              <a:buFont typeface="Arial" panose="020B0604020202020204" pitchFamily="34" charset="0"/>
              <a:buChar char="•"/>
            </a:pPr>
            <a:r>
              <a:rPr lang="en-GB" sz="1600">
                <a:ea typeface="+mn-lt"/>
                <a:cs typeface="+mn-lt"/>
              </a:rPr>
              <a:t>O’Keeffe, Walsh, Cleary, Millar, Quinlan (2017). Live It Up 1 VCE Physical Education Units 1 &amp; 2. 4th Edition. Jacaranda </a:t>
            </a:r>
          </a:p>
          <a:p>
            <a:pPr marL="256540" indent="-256540">
              <a:spcBef>
                <a:spcPct val="20000"/>
              </a:spcBef>
              <a:buSzPct val="100000"/>
              <a:buFont typeface="Arial" panose="020B0604020202020204" pitchFamily="34" charset="0"/>
              <a:buChar char="•"/>
            </a:pPr>
            <a:r>
              <a:rPr lang="en-AU" sz="1600"/>
              <a:t>School Curriculum and Standards Authority. Physical Education Studies ATAR Year 11 Syllabus, 2016.</a:t>
            </a:r>
          </a:p>
          <a:p>
            <a:pPr marL="256540" indent="-256540">
              <a:spcBef>
                <a:spcPct val="20000"/>
              </a:spcBef>
              <a:buSzPct val="100000"/>
              <a:buFont typeface="Arial" panose="020B0604020202020204" pitchFamily="34" charset="0"/>
              <a:buChar char="•"/>
            </a:pPr>
            <a:r>
              <a:rPr lang="en-US" sz="1600">
                <a:ea typeface="+mn-lt"/>
                <a:cs typeface="+mn-lt"/>
              </a:rPr>
              <a:t>Smyth, D., Brown, H., Judge, W., McCallum, C., Pritchard, R. (2006). Live it up 2 (2nd ed.). Milton, QLD: John Wiley &amp; Sons Australia, Ltd.</a:t>
            </a:r>
          </a:p>
          <a:p>
            <a:pPr marL="256540" indent="-256540">
              <a:spcBef>
                <a:spcPct val="20000"/>
              </a:spcBef>
              <a:buSzPct val="100000"/>
              <a:buFont typeface="Arial" panose="020B0604020202020204" pitchFamily="34" charset="0"/>
              <a:buChar char="•"/>
            </a:pPr>
            <a:r>
              <a:rPr lang="en-US" sz="1600">
                <a:ea typeface="+mn-lt"/>
                <a:cs typeface="+mn-lt"/>
              </a:rPr>
              <a:t>Smyth, D., Brown, H., Judge, W., McCallum, C., Wright, P. (2006). Live it up 1 (2nd ed.). Milton, QLD: John Wiley &amp; Sons Australia, Ltd.</a:t>
            </a:r>
            <a:endParaRPr lang="en-GB" sz="1600">
              <a:ea typeface="+mn-lt"/>
              <a:cs typeface="+mn-lt"/>
            </a:endParaRPr>
          </a:p>
          <a:p>
            <a:pPr marL="285750" indent="-285750">
              <a:spcBef>
                <a:spcPct val="20000"/>
              </a:spcBef>
              <a:buSzPct val="100000"/>
              <a:buFont typeface="Arial" panose="020B0604020202020204" pitchFamily="34" charset="0"/>
              <a:buChar char="•"/>
            </a:pPr>
            <a:r>
              <a:rPr lang="en-US" sz="1600">
                <a:ea typeface="+mn-lt"/>
                <a:cs typeface="+mn-lt"/>
              </a:rPr>
              <a:t>Telford, </a:t>
            </a:r>
            <a:r>
              <a:rPr lang="en-US" sz="1600" err="1">
                <a:ea typeface="+mn-lt"/>
                <a:cs typeface="+mn-lt"/>
              </a:rPr>
              <a:t>Malpeli</a:t>
            </a:r>
            <a:r>
              <a:rPr lang="en-US" sz="1600">
                <a:ea typeface="+mn-lt"/>
                <a:cs typeface="+mn-lt"/>
              </a:rPr>
              <a:t>, Whittle, </a:t>
            </a:r>
            <a:r>
              <a:rPr lang="en-US" sz="1600" err="1">
                <a:ea typeface="+mn-lt"/>
                <a:cs typeface="+mn-lt"/>
              </a:rPr>
              <a:t>Seery</a:t>
            </a:r>
            <a:r>
              <a:rPr lang="en-US" sz="1600">
                <a:ea typeface="+mn-lt"/>
                <a:cs typeface="+mn-lt"/>
              </a:rPr>
              <a:t>, Corrie (2016). Nelson Physical Education VCE Units 1 and 2. 2nd Edition. Cengage Learning Australia Pty Ltd.</a:t>
            </a:r>
          </a:p>
          <a:p>
            <a:pPr marL="256540" indent="-256540">
              <a:spcBef>
                <a:spcPct val="20000"/>
              </a:spcBef>
              <a:buSzPct val="100000"/>
              <a:buFont typeface="Arial" panose="020B0604020202020204" pitchFamily="34" charset="0"/>
              <a:buChar char="•"/>
            </a:pPr>
            <a:r>
              <a:rPr lang="en-US" sz="1600">
                <a:ea typeface="+mn-lt"/>
                <a:cs typeface="+mn-lt"/>
              </a:rPr>
              <a:t>Whipp, P., Elliot, B., Guelfi, K., Dimmock, J., Lay, B., Landers, G., Alderson, J. (2010). 3A-3B Physical Education Studies: A Textbook for Teachers and Students. Crawley, WA: UWA Publishing. </a:t>
            </a:r>
          </a:p>
          <a:p>
            <a:pPr marL="256540" indent="-256540">
              <a:spcBef>
                <a:spcPct val="20000"/>
              </a:spcBef>
              <a:buSzPct val="100000"/>
              <a:buFont typeface="Arial" panose="020B0604020202020204" pitchFamily="34" charset="0"/>
              <a:buChar char="•"/>
            </a:pPr>
            <a:r>
              <a:rPr lang="en-AU" sz="1600">
                <a:cs typeface="Calibri"/>
              </a:rPr>
              <a:t>Whipp, P., Elliot, B., Guelfi, K., Dimmock, J., Lay, B., Landers, G., Alderson, J., </a:t>
            </a:r>
            <a:r>
              <a:rPr lang="en-AU" sz="1600" err="1">
                <a:cs typeface="Calibri"/>
              </a:rPr>
              <a:t>Haendel</a:t>
            </a:r>
            <a:r>
              <a:rPr lang="en-AU" sz="1600">
                <a:cs typeface="Calibri"/>
              </a:rPr>
              <a:t>, B., Peeling, P., Leslie, M. (2016). ATAR Units 1 and 2 Physical Education Studies: A Textbook for Students. Crawley, WA: UWA Publishing. </a:t>
            </a:r>
            <a:endParaRPr lang="en-AU" sz="1600"/>
          </a:p>
          <a:p>
            <a:pPr marL="256540" indent="-256540">
              <a:spcBef>
                <a:spcPct val="20000"/>
              </a:spcBef>
              <a:buSzPct val="100000"/>
              <a:buFont typeface="Arial" panose="020B0604020202020204" pitchFamily="34" charset="0"/>
              <a:buChar char="•"/>
            </a:pPr>
            <a:r>
              <a:rPr lang="en-US" sz="1600">
                <a:ea typeface="+mn-lt"/>
                <a:cs typeface="+mn-lt"/>
              </a:rPr>
              <a:t>Wilmore, J., Costill, D. (1994). Physiology of Sport and Exercise. Champaign, IL: Human Kinetics.</a:t>
            </a:r>
            <a:endParaRPr lang="en-US" sz="1600"/>
          </a:p>
        </p:txBody>
      </p:sp>
      <p:sp>
        <p:nvSpPr>
          <p:cNvPr id="13" name="Footer Placeholder 1">
            <a:extLst>
              <a:ext uri="{FF2B5EF4-FFF2-40B4-BE49-F238E27FC236}">
                <a16:creationId xmlns:a16="http://schemas.microsoft.com/office/drawing/2014/main" id="{16140DFA-E14F-415A-8481-6D5287B89433}"/>
              </a:ext>
            </a:extLst>
          </p:cNvPr>
          <p:cNvSpPr>
            <a:spLocks noGrp="1"/>
          </p:cNvSpPr>
          <p:nvPr>
            <p:ph type="ftr" sz="quarter" idx="11"/>
          </p:nvPr>
        </p:nvSpPr>
        <p:spPr>
          <a:xfrm>
            <a:off x="3124200" y="6356354"/>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3182126758"/>
      </p:ext>
    </p:extLst>
  </p:cSld>
  <p:clrMapOvr>
    <a:masterClrMapping/>
  </p:clrMapOvr>
  <p:transition advTm="440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675549" y="6401561"/>
            <a:ext cx="2133600" cy="365125"/>
          </a:xfrm>
        </p:spPr>
        <p:txBody>
          <a:bodyPr/>
          <a:lstStyle/>
          <a:p>
            <a:fld id="{FDDB2F68-3F03-4C2C-87CF-4DEA889FF116}" type="slidenum">
              <a:rPr lang="en-AU" sz="1050" smtClean="0">
                <a:solidFill>
                  <a:schemeClr val="bg1">
                    <a:lumMod val="50000"/>
                  </a:schemeClr>
                </a:solidFill>
              </a:rPr>
              <a:pPr/>
              <a:t>9</a:t>
            </a:fld>
            <a:endParaRPr lang="en-AU">
              <a:solidFill>
                <a:schemeClr val="bg1">
                  <a:lumMod val="50000"/>
                </a:schemeClr>
              </a:solidFill>
            </a:endParaRPr>
          </a:p>
        </p:txBody>
      </p:sp>
      <p:pic>
        <p:nvPicPr>
          <p:cNvPr id="7" name="Picture 1" descr="D:\Courses of Study\PE Studies Revision Seminars\2009\powerpoints for sale\sports photos\IMG_0701.JPG"/>
          <p:cNvPicPr>
            <a:picLocks noChangeAspect="1" noChangeArrowheads="1"/>
          </p:cNvPicPr>
          <p:nvPr/>
        </p:nvPicPr>
        <p:blipFill>
          <a:blip r:embed="rId2"/>
          <a:srcRect/>
          <a:stretch>
            <a:fillRect/>
          </a:stretch>
        </p:blipFill>
        <p:spPr bwMode="auto">
          <a:xfrm>
            <a:off x="3732602" y="928669"/>
            <a:ext cx="4125546" cy="5500727"/>
          </a:xfrm>
          <a:prstGeom prst="rect">
            <a:avLst/>
          </a:prstGeom>
          <a:noFill/>
        </p:spPr>
      </p:pic>
      <p:sp>
        <p:nvSpPr>
          <p:cNvPr id="8" name="TextBox 7"/>
          <p:cNvSpPr txBox="1"/>
          <p:nvPr/>
        </p:nvSpPr>
        <p:spPr>
          <a:xfrm>
            <a:off x="71406" y="2199023"/>
            <a:ext cx="3429024" cy="1200329"/>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PROXIMAL</a:t>
            </a:r>
          </a:p>
          <a:p>
            <a:r>
              <a:rPr lang="en-US"/>
              <a:t>Closer to the attachment point of a limb</a:t>
            </a:r>
          </a:p>
          <a:p>
            <a:r>
              <a:rPr lang="en-US"/>
              <a:t>e.g. proximal end of </a:t>
            </a:r>
            <a:r>
              <a:rPr lang="en-US" err="1"/>
              <a:t>humerus</a:t>
            </a:r>
            <a:endParaRPr lang="en-AU"/>
          </a:p>
        </p:txBody>
      </p:sp>
      <p:sp>
        <p:nvSpPr>
          <p:cNvPr id="10" name="Right Arrow 9"/>
          <p:cNvSpPr/>
          <p:nvPr/>
        </p:nvSpPr>
        <p:spPr>
          <a:xfrm>
            <a:off x="3500430" y="2643182"/>
            <a:ext cx="1428760" cy="214314"/>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11" name="Right Arrow 10"/>
          <p:cNvSpPr/>
          <p:nvPr/>
        </p:nvSpPr>
        <p:spPr>
          <a:xfrm rot="19390923">
            <a:off x="3338826" y="4014698"/>
            <a:ext cx="1778154" cy="185927"/>
          </a:xfrm>
          <a:prstGeom prst="rightArrow">
            <a:avLst/>
          </a:prstGeom>
          <a:solidFill>
            <a:srgbClr val="FF00FF"/>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9" name="TextBox 8"/>
          <p:cNvSpPr txBox="1"/>
          <p:nvPr/>
        </p:nvSpPr>
        <p:spPr>
          <a:xfrm>
            <a:off x="71438" y="4292425"/>
            <a:ext cx="3500430" cy="1200329"/>
          </a:xfrm>
          <a:prstGeom prst="rect">
            <a:avLst/>
          </a:prstGeom>
          <a:solidFill>
            <a:srgbClr val="FF00FF"/>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u="sng"/>
              <a:t>DISTAL</a:t>
            </a:r>
          </a:p>
          <a:p>
            <a:r>
              <a:rPr lang="en-US"/>
              <a:t>Further away from the attachment point of a limb</a:t>
            </a:r>
          </a:p>
          <a:p>
            <a:r>
              <a:rPr lang="en-US"/>
              <a:t>e.g. distal end of </a:t>
            </a:r>
            <a:r>
              <a:rPr lang="en-US" err="1"/>
              <a:t>humerus</a:t>
            </a:r>
            <a:endParaRPr lang="en-AU"/>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260801"/>
            <a:ext cx="457501" cy="457955"/>
          </a:xfrm>
          <a:prstGeom prst="rect">
            <a:avLst/>
          </a:prstGeom>
          <a:noFill/>
        </p:spPr>
      </p:pic>
      <p:sp>
        <p:nvSpPr>
          <p:cNvPr id="14" name="TextBox 13">
            <a:extLst>
              <a:ext uri="{FF2B5EF4-FFF2-40B4-BE49-F238E27FC236}">
                <a16:creationId xmlns:a16="http://schemas.microsoft.com/office/drawing/2014/main" id="{C2090AF6-3F0C-3449-AD6E-C393349B32A7}"/>
              </a:ext>
            </a:extLst>
          </p:cNvPr>
          <p:cNvSpPr txBox="1"/>
          <p:nvPr/>
        </p:nvSpPr>
        <p:spPr>
          <a:xfrm>
            <a:off x="-35720" y="-16542"/>
            <a:ext cx="9144000" cy="461665"/>
          </a:xfrm>
          <a:prstGeom prst="rect">
            <a:avLst/>
          </a:prstGeom>
          <a:solidFill>
            <a:schemeClr val="accent4"/>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ANATOMICAL TERMINOLOGY</a:t>
            </a:r>
            <a:endParaRPr lang="en-AU" sz="2400" b="1" cap="all">
              <a:solidFill>
                <a:prstClr val="white"/>
              </a:solidFill>
              <a:latin typeface="Calibri"/>
            </a:endParaRPr>
          </a:p>
        </p:txBody>
      </p:sp>
      <p:sp>
        <p:nvSpPr>
          <p:cNvPr id="15" name="Footer Placeholder 1">
            <a:extLst>
              <a:ext uri="{FF2B5EF4-FFF2-40B4-BE49-F238E27FC236}">
                <a16:creationId xmlns:a16="http://schemas.microsoft.com/office/drawing/2014/main" id="{77C8FF55-4C4E-8841-9227-BF11FC847071}"/>
              </a:ext>
            </a:extLst>
          </p:cNvPr>
          <p:cNvSpPr>
            <a:spLocks noGrp="1"/>
          </p:cNvSpPr>
          <p:nvPr>
            <p:ph type="ftr" sz="quarter" idx="11"/>
          </p:nvPr>
        </p:nvSpPr>
        <p:spPr>
          <a:xfrm>
            <a:off x="3124200" y="6514760"/>
            <a:ext cx="2895600" cy="365125"/>
          </a:xfrm>
        </p:spPr>
        <p:txBody>
          <a:bodyPr/>
          <a:lstStyle/>
          <a:p>
            <a:r>
              <a:rPr lang="en-AU" sz="900">
                <a:solidFill>
                  <a:schemeClr val="tx1"/>
                </a:solidFill>
              </a:rPr>
              <a:t>©PE STUDIES RESOURCES</a:t>
            </a:r>
          </a:p>
        </p:txBody>
      </p:sp>
    </p:spTree>
    <p:extLst>
      <p:ext uri="{BB962C8B-B14F-4D97-AF65-F5344CB8AC3E}">
        <p14:creationId xmlns:p14="http://schemas.microsoft.com/office/powerpoint/2010/main" val="9528789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2E7D5C-8A0C-4508-9C09-41ADD144A187}">
  <ds:schemaRefs>
    <ds:schemaRef ds:uri="f22e39c8-d767-44e9-a8e1-1b226830e9b5"/>
    <ds:schemaRef ds:uri="http://purl.org/dc/dcmitype/"/>
    <ds:schemaRef ds:uri="http://schemas.microsoft.com/office/2006/metadata/properties"/>
    <ds:schemaRef ds:uri="http://schemas.openxmlformats.org/package/2006/metadata/core-propertie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8ac6b644-eb58-4e98-af7c-2261abef3e5f"/>
  </ds:schemaRefs>
</ds:datastoreItem>
</file>

<file path=customXml/itemProps2.xml><?xml version="1.0" encoding="utf-8"?>
<ds:datastoreItem xmlns:ds="http://schemas.openxmlformats.org/officeDocument/2006/customXml" ds:itemID="{7AFB8685-946F-4208-9BAC-4BDE78455C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e39c8-d767-44e9-a8e1-1b226830e9b5"/>
    <ds:schemaRef ds:uri="8ac6b644-eb58-4e98-af7c-2261abef3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62C1C2-990E-404E-B944-AAD609776B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278</TotalTime>
  <Words>8117</Words>
  <Application>Microsoft Office PowerPoint</Application>
  <PresentationFormat>On-screen Show (4:3)</PresentationFormat>
  <Paragraphs>1280</Paragraphs>
  <Slides>86</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86</vt:i4>
      </vt:variant>
    </vt:vector>
  </HeadingPairs>
  <TitlesOfParts>
    <vt:vector size="93" baseType="lpstr">
      <vt:lpstr>Arial</vt:lpstr>
      <vt:lpstr>Calibri</vt:lpstr>
      <vt:lpstr>Cambria Math</vt:lpstr>
      <vt:lpstr>Courier New</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THE HUMAN BODY IN MOTION How does the cardiorespiratory system function at rest and during physical activity?</dc:title>
  <dc:creator>Tanya Duke</dc:creator>
  <cp:lastModifiedBy>DALEY Ross [Narrogin Senior High School]</cp:lastModifiedBy>
  <cp:revision>28</cp:revision>
  <dcterms:created xsi:type="dcterms:W3CDTF">2018-12-28T05:06:21Z</dcterms:created>
  <dcterms:modified xsi:type="dcterms:W3CDTF">2023-12-12T11:10:00Z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y fmtid="{D5CDD505-2E9C-101B-9397-08002B2CF9AE}" pid="3" name="AuthorIds_UIVersion_4096">
    <vt:lpwstr>11</vt:lpwstr>
  </property>
</Properties>
</file>